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480240" y="4373640"/>
            <a:ext cx="2342520" cy="1243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3160" cy="68184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4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920" cy="738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6040" cy="12240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760" cy="1058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185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1"/>
          <p:cNvGrpSpPr/>
          <p:nvPr/>
        </p:nvGrpSpPr>
        <p:grpSpPr>
          <a:xfrm>
            <a:off x="11078640" y="458640"/>
            <a:ext cx="631800" cy="679680"/>
            <a:chOff x="11078640" y="458640"/>
            <a:chExt cx="631800" cy="679680"/>
          </a:xfrm>
        </p:grpSpPr>
        <p:sp>
          <p:nvSpPr>
            <p:cNvPr id="228" name="CustomShape 2"/>
            <p:cNvSpPr/>
            <p:nvPr/>
          </p:nvSpPr>
          <p:spPr>
            <a:xfrm>
              <a:off x="11078640" y="458640"/>
              <a:ext cx="631800" cy="67968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CustomShape 3"/>
            <p:cNvSpPr/>
            <p:nvPr/>
          </p:nvSpPr>
          <p:spPr>
            <a:xfrm>
              <a:off x="114771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CustomShape 4"/>
            <p:cNvSpPr/>
            <p:nvPr/>
          </p:nvSpPr>
          <p:spPr>
            <a:xfrm>
              <a:off x="11259360" y="873000"/>
              <a:ext cx="53280" cy="5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CustomShape 5"/>
            <p:cNvSpPr/>
            <p:nvPr/>
          </p:nvSpPr>
          <p:spPr>
            <a:xfrm>
              <a:off x="11175120" y="546480"/>
              <a:ext cx="439200" cy="43416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YfleC1nWM6A" TargetMode="External"/><Relationship Id="rId2" Type="http://schemas.openxmlformats.org/officeDocument/2006/relationships/hyperlink" Target="https://www.youtube.com/watch?v=YfleC1nWM6A" TargetMode="External"/><Relationship Id="rId3" Type="http://schemas.openxmlformats.org/officeDocument/2006/relationships/hyperlink" Target="https://www.youtube.com/watch?v=YfleC1nWM6A" TargetMode="External"/><Relationship Id="rId4" Type="http://schemas.openxmlformats.org/officeDocument/2006/relationships/hyperlink" Target="https://www.youtube.com/watch?v=YfleC1nWM6A" TargetMode="External"/><Relationship Id="rId5" Type="http://schemas.openxmlformats.org/officeDocument/2006/relationships/hyperlink" Target="https://www.youtube.com/watch?v=YfleC1nWM6A" TargetMode="External"/><Relationship Id="rId6" Type="http://schemas.openxmlformats.org/officeDocument/2006/relationships/hyperlink" Target="https://www.youtube.com/watch?v=YfleC1nWM6A" TargetMode="External"/><Relationship Id="rId7" Type="http://schemas.openxmlformats.org/officeDocument/2006/relationships/hyperlink" Target="https://www.youtube.com/watch?v=YfleC1nWM6A" TargetMode="External"/><Relationship Id="rId8" Type="http://schemas.openxmlformats.org/officeDocument/2006/relationships/hyperlink" Target="https://www.youtube.com/watch?v=YfleC1nWM6A" TargetMode="External"/><Relationship Id="rId9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273120" y="2618280"/>
            <a:ext cx="7049160" cy="23864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 fontScale="95000"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5 paskaita.</a:t>
            </a:r>
            <a:br>
              <a:rPr sz="1800"/>
            </a:b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Objektinis programvimas  (1 dalis), klasės.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3273120" y="5916960"/>
            <a:ext cx="7049160" cy="926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95720" y="5930280"/>
            <a:ext cx="226656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73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4200" cy="1834200"/>
          </a:xfrm>
          <a:prstGeom prst="rect">
            <a:avLst/>
          </a:prstGeom>
          <a:ln w="12600">
            <a:noFill/>
          </a:ln>
        </p:spPr>
      </p:pic>
      <p:grpSp>
        <p:nvGrpSpPr>
          <p:cNvPr id="274" name="Group 4"/>
          <p:cNvGrpSpPr/>
          <p:nvPr/>
        </p:nvGrpSpPr>
        <p:grpSpPr>
          <a:xfrm>
            <a:off x="9866160" y="2715120"/>
            <a:ext cx="1834200" cy="463320"/>
            <a:chOff x="9866160" y="2715120"/>
            <a:chExt cx="1834200" cy="463320"/>
          </a:xfrm>
        </p:grpSpPr>
        <p:sp>
          <p:nvSpPr>
            <p:cNvPr id="275" name="CustomShape 5"/>
            <p:cNvSpPr/>
            <p:nvPr/>
          </p:nvSpPr>
          <p:spPr>
            <a:xfrm>
              <a:off x="9866160" y="271512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CustomShape 6"/>
            <p:cNvSpPr/>
            <p:nvPr/>
          </p:nvSpPr>
          <p:spPr>
            <a:xfrm>
              <a:off x="9979920" y="2779920"/>
              <a:ext cx="1606680" cy="3333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277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1560" cy="195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6285600" y="3119040"/>
            <a:ext cx="562608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objektus sudėti į masyvą ir iš jo išimti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42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846720" y="1308600"/>
            <a:ext cx="3745800" cy="518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6285600" y="311904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Kad nereikėtų taip kartotis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45" name="Picture 2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354960" y="1775520"/>
            <a:ext cx="5135040" cy="388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47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48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50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51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Parašyti klasę Sakinys, kuri turi savybę tekstas ir metodus, kurie: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 tekstą atbulai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 tekstą mažosiomis raidėmis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 tekstą didžiosiomis raidėmis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 žodį pagal nurodytą eilės numerį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Gražina, kiek tekste yra nurodytų simbolių arba žodžių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 tekstą su pakeistu nurodytu žodžiu arba simboliu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Atspausdina, kiek sakinyje yra žodžių, skaičių, didžiųjų ir mažųjų raidžių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Susikurti kelis klasės objektus ir išbandyti visus metodus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53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54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 2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56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57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klasę Sukaktis, kuri turėtų savybę data (galima atskirai įvesti metus, mėnesius ir kt.) ir metodus, kurie: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Gražina, kiek nuo įvestos sukakties praėjo metų, savaičių, dienų, valandų, minučių, sekundžių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Gražina, ar nurodytos sukakties metai buvo keliamieji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Atima iš nurodytos datos nurodytą kiekį dienų ir gražina naują datą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Prideda prie nurodytos datos nurodytą kiekį dienų ir gražina naują datą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59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60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62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63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Perdaryti: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1 užduotį taip, kad jei kuriant objektą, nepaduodamas joks tekstas, veiksmai turi būti atliekami su „default“ tekstu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 užduotį taip, kad jei kuriant objektą, nepaduodamas jokia data, veiksmai turi būti atliekami su programuotojo gimtadieniu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65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66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4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68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69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Perdaryti:     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1 užduotį taip, kad spausdinant sakinio objektą, spausdintų ne objekto adresą, o įvestą tekstą; 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2 užduotį taip, kad spausdinant datos objektą, spausdintų ne objekto adresą, o įvestą datą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71" name="Group 2"/>
          <p:cNvGrpSpPr/>
          <p:nvPr/>
        </p:nvGrpSpPr>
        <p:grpSpPr>
          <a:xfrm>
            <a:off x="479880" y="898200"/>
            <a:ext cx="1834200" cy="463320"/>
            <a:chOff x="479880" y="898200"/>
            <a:chExt cx="1834200" cy="463320"/>
          </a:xfrm>
        </p:grpSpPr>
        <p:sp>
          <p:nvSpPr>
            <p:cNvPr id="372" name="CustomShape 3"/>
            <p:cNvSpPr/>
            <p:nvPr/>
          </p:nvSpPr>
          <p:spPr>
            <a:xfrm>
              <a:off x="479880" y="8982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CustomShape 4"/>
            <p:cNvSpPr/>
            <p:nvPr/>
          </p:nvSpPr>
          <p:spPr>
            <a:xfrm>
              <a:off x="593640" y="9626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5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74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75" name="CustomShape 5"/>
          <p:cNvSpPr/>
          <p:nvPr/>
        </p:nvSpPr>
        <p:spPr>
          <a:xfrm>
            <a:off x="594000" y="1639440"/>
            <a:ext cx="10718280" cy="4756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Padaryti minibiudžeto programą, kuri: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pajamas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įvesti išlaidas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parodyti pajamų/išlaidų balansą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parodyti biudžeto ataskaitą (visus pajamų ir išlaidų įrašus su sumomis)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Leistų vartotojui išeiti iš programos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Rekomendacija, kaip galima būtų padaryti: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Programa turi turėti klasę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Irasas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kuri turėtų argumentus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tipas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(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Pajamos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arba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Išlaidos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) ir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suma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. Galima prirašyti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str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metodą, kuris gražintų, kaip bus atvaizduojamas spausdinamas objektas.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Programa turi turėti klasę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Biudzetas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kurioje būtų: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Metodas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init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kuriame sukurtas tuščias sąrašas </a:t>
            </a:r>
            <a:r>
              <a:rPr b="0" i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zurnalas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, į kurį bus dedami sukurti pajamų ir išlaidų objektai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Metodas prideti_pajamu_irasa(self, suma), kuris priimtų paduotą sumą, sukurtų pajamų objektą ir įdėtų jį į biudžeto žurnalą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Metodas prideti_islaidu_irasa(self, suma), kuris priimtų paduotą sumą, sukurtų išlaidų objektą ir įdėtų jį į biudžeto žurnalą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Metodas gauti_balansą(self), kuris gražintų žurnale laikomų pajamų ir išlaidų balansą.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Metodas parodyti_ataskaita(self), kuris atspausdintų visus pajamų ir išlaidų įrašus (nurodydamas kiekvieno įrašo tipą ir sumą).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grpSp>
        <p:nvGrpSpPr>
          <p:cNvPr id="377" name="Group 2"/>
          <p:cNvGrpSpPr/>
          <p:nvPr/>
        </p:nvGrpSpPr>
        <p:grpSpPr>
          <a:xfrm>
            <a:off x="480240" y="914400"/>
            <a:ext cx="1834200" cy="463320"/>
            <a:chOff x="480240" y="914400"/>
            <a:chExt cx="1834200" cy="463320"/>
          </a:xfrm>
        </p:grpSpPr>
        <p:sp>
          <p:nvSpPr>
            <p:cNvPr id="378" name="CustomShape 3"/>
            <p:cNvSpPr/>
            <p:nvPr/>
          </p:nvSpPr>
          <p:spPr>
            <a:xfrm>
              <a:off x="480240" y="914400"/>
              <a:ext cx="1834200" cy="4633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CustomShape 4"/>
            <p:cNvSpPr/>
            <p:nvPr/>
          </p:nvSpPr>
          <p:spPr>
            <a:xfrm>
              <a:off x="594000" y="978840"/>
              <a:ext cx="1606680" cy="3337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380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920" cy="5227200"/>
          </a:xfrm>
          <a:prstGeom prst="rect">
            <a:avLst/>
          </a:prstGeom>
          <a:ln w="12600">
            <a:noFill/>
          </a:ln>
        </p:spPr>
      </p:pic>
      <p:sp>
        <p:nvSpPr>
          <p:cNvPr id="381" name="CustomShape 5"/>
          <p:cNvSpPr/>
          <p:nvPr/>
        </p:nvSpPr>
        <p:spPr>
          <a:xfrm>
            <a:off x="594000" y="1832400"/>
            <a:ext cx="10718280" cy="4563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300" spc="-1" strike="noStrike">
              <a:latin typeface="Arial"/>
            </a:endParaRPr>
          </a:p>
        </p:txBody>
      </p:sp>
      <p:sp>
        <p:nvSpPr>
          <p:cNvPr id="383" name="CustomShape 2"/>
          <p:cNvSpPr/>
          <p:nvPr/>
        </p:nvSpPr>
        <p:spPr>
          <a:xfrm>
            <a:off x="3281760" y="1821960"/>
            <a:ext cx="3749760" cy="328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Python String Class and Object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3281760" y="2171520"/>
            <a:ext cx="3749760" cy="5032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Platesnė informacija apie "str" klasę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85" name="CustomShape 4"/>
          <p:cNvSpPr/>
          <p:nvPr/>
        </p:nvSpPr>
        <p:spPr>
          <a:xfrm>
            <a:off x="480240" y="5032080"/>
            <a:ext cx="234252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b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Naudinga informacija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86" name="CustomShape 5"/>
          <p:cNvSpPr/>
          <p:nvPr/>
        </p:nvSpPr>
        <p:spPr>
          <a:xfrm>
            <a:off x="7503480" y="1821960"/>
            <a:ext cx="4206960" cy="7902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1"/>
              </a:rPr>
              <a:t>https://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2"/>
              </a:rPr>
              <a:t>www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3"/>
              </a:rPr>
              <a:t>.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4"/>
              </a:rPr>
              <a:t>youtube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5"/>
              </a:rPr>
              <a:t>.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6"/>
              </a:rPr>
              <a:t>com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7"/>
              </a:rPr>
              <a:t>/</a:t>
            </a:r>
            <a:r>
              <a:rPr b="0" lang="lt-LT" sz="1600" spc="-1" strike="noStrike" u="sng">
                <a:solidFill>
                  <a:srgbClr val="000000"/>
                </a:solidFill>
                <a:uFillTx/>
                <a:latin typeface="Arial"/>
                <a:ea typeface="Arial"/>
                <a:hlinkClick r:id="rId8"/>
              </a:rPr>
              <a:t>watch?v=YfleC1nWM6A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80240" y="4373640"/>
            <a:ext cx="2342520" cy="268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subTitle"/>
          </p:nvPr>
        </p:nvSpPr>
        <p:spPr>
          <a:xfrm>
            <a:off x="480240" y="459360"/>
            <a:ext cx="561456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Pakartojimas (funkcijos)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398600" y="3329280"/>
            <a:ext cx="4234680" cy="45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Pure functions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1398600" y="4563720"/>
            <a:ext cx="4234680" cy="34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Komentarai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398600" y="5697000"/>
            <a:ext cx="445572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Parametrai (ribotumas/butinumas)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83" name="Group 6"/>
          <p:cNvGrpSpPr/>
          <p:nvPr/>
        </p:nvGrpSpPr>
        <p:grpSpPr>
          <a:xfrm>
            <a:off x="480240" y="3180600"/>
            <a:ext cx="730440" cy="730440"/>
            <a:chOff x="480240" y="3180600"/>
            <a:chExt cx="730440" cy="730440"/>
          </a:xfrm>
        </p:grpSpPr>
        <p:sp>
          <p:nvSpPr>
            <p:cNvPr id="284" name="CustomShape 7"/>
            <p:cNvSpPr/>
            <p:nvPr/>
          </p:nvSpPr>
          <p:spPr>
            <a:xfrm>
              <a:off x="480240" y="318060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CustomShape 8"/>
            <p:cNvSpPr/>
            <p:nvPr/>
          </p:nvSpPr>
          <p:spPr>
            <a:xfrm>
              <a:off x="633240" y="334800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86" name="Group 9"/>
          <p:cNvGrpSpPr/>
          <p:nvPr/>
        </p:nvGrpSpPr>
        <p:grpSpPr>
          <a:xfrm>
            <a:off x="480240" y="4369680"/>
            <a:ext cx="730440" cy="730440"/>
            <a:chOff x="480240" y="4369680"/>
            <a:chExt cx="730440" cy="730440"/>
          </a:xfrm>
        </p:grpSpPr>
        <p:sp>
          <p:nvSpPr>
            <p:cNvPr id="287" name="CustomShape 10"/>
            <p:cNvSpPr/>
            <p:nvPr/>
          </p:nvSpPr>
          <p:spPr>
            <a:xfrm>
              <a:off x="480240" y="43696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11"/>
            <p:cNvSpPr/>
            <p:nvPr/>
          </p:nvSpPr>
          <p:spPr>
            <a:xfrm>
              <a:off x="633240" y="45374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289" name="Group 12"/>
          <p:cNvGrpSpPr/>
          <p:nvPr/>
        </p:nvGrpSpPr>
        <p:grpSpPr>
          <a:xfrm>
            <a:off x="480240" y="5496840"/>
            <a:ext cx="730440" cy="730440"/>
            <a:chOff x="480240" y="5496840"/>
            <a:chExt cx="730440" cy="730440"/>
          </a:xfrm>
        </p:grpSpPr>
        <p:sp>
          <p:nvSpPr>
            <p:cNvPr id="290" name="CustomShape 13"/>
            <p:cNvSpPr/>
            <p:nvPr/>
          </p:nvSpPr>
          <p:spPr>
            <a:xfrm>
              <a:off x="480240" y="549684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14"/>
            <p:cNvSpPr/>
            <p:nvPr/>
          </p:nvSpPr>
          <p:spPr>
            <a:xfrm>
              <a:off x="633240" y="566460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9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93" name="CustomShape 12"/>
          <p:cNvSpPr/>
          <p:nvPr/>
        </p:nvSpPr>
        <p:spPr>
          <a:xfrm>
            <a:off x="480240" y="1371600"/>
            <a:ext cx="5152680" cy="13640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4" name="CustomShape 16"/>
          <p:cNvSpPr/>
          <p:nvPr/>
        </p:nvSpPr>
        <p:spPr>
          <a:xfrm>
            <a:off x="1398600" y="3329280"/>
            <a:ext cx="4234680" cy="4586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klasės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CustomShape 19"/>
          <p:cNvSpPr/>
          <p:nvPr/>
        </p:nvSpPr>
        <p:spPr>
          <a:xfrm>
            <a:off x="1398600" y="4563720"/>
            <a:ext cx="4234680" cy="3427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Kaip kurti klasės objektus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6" name="CustomShape 20"/>
          <p:cNvSpPr/>
          <p:nvPr/>
        </p:nvSpPr>
        <p:spPr>
          <a:xfrm>
            <a:off x="1398600" y="5697000"/>
            <a:ext cx="4455720" cy="3301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Atlikti veiksmus naudojant klasės objektus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97" name="Group 1"/>
          <p:cNvGrpSpPr/>
          <p:nvPr/>
        </p:nvGrpSpPr>
        <p:grpSpPr>
          <a:xfrm>
            <a:off x="480240" y="3180600"/>
            <a:ext cx="730440" cy="730440"/>
            <a:chOff x="480240" y="3180600"/>
            <a:chExt cx="730440" cy="730440"/>
          </a:xfrm>
        </p:grpSpPr>
        <p:sp>
          <p:nvSpPr>
            <p:cNvPr id="298" name="CustomShape 21"/>
            <p:cNvSpPr/>
            <p:nvPr/>
          </p:nvSpPr>
          <p:spPr>
            <a:xfrm>
              <a:off x="480240" y="318060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CustomShape 22"/>
            <p:cNvSpPr/>
            <p:nvPr/>
          </p:nvSpPr>
          <p:spPr>
            <a:xfrm>
              <a:off x="633240" y="334800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300" name="Group 3"/>
          <p:cNvGrpSpPr/>
          <p:nvPr/>
        </p:nvGrpSpPr>
        <p:grpSpPr>
          <a:xfrm>
            <a:off x="480240" y="4369680"/>
            <a:ext cx="730440" cy="730440"/>
            <a:chOff x="480240" y="4369680"/>
            <a:chExt cx="730440" cy="730440"/>
          </a:xfrm>
        </p:grpSpPr>
        <p:sp>
          <p:nvSpPr>
            <p:cNvPr id="301" name="CustomShape 23"/>
            <p:cNvSpPr/>
            <p:nvPr/>
          </p:nvSpPr>
          <p:spPr>
            <a:xfrm>
              <a:off x="480240" y="436968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CustomShape 24"/>
            <p:cNvSpPr/>
            <p:nvPr/>
          </p:nvSpPr>
          <p:spPr>
            <a:xfrm>
              <a:off x="633240" y="453744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en-US" sz="2000" spc="-1" strike="noStrike">
                <a:latin typeface="Arial"/>
              </a:endParaRPr>
            </a:p>
          </p:txBody>
        </p:sp>
      </p:grpSp>
      <p:grpSp>
        <p:nvGrpSpPr>
          <p:cNvPr id="303" name="Group 5"/>
          <p:cNvGrpSpPr/>
          <p:nvPr/>
        </p:nvGrpSpPr>
        <p:grpSpPr>
          <a:xfrm>
            <a:off x="480240" y="5496840"/>
            <a:ext cx="730440" cy="730440"/>
            <a:chOff x="480240" y="5496840"/>
            <a:chExt cx="730440" cy="730440"/>
          </a:xfrm>
        </p:grpSpPr>
        <p:sp>
          <p:nvSpPr>
            <p:cNvPr id="304" name="CustomShape 25"/>
            <p:cNvSpPr/>
            <p:nvPr/>
          </p:nvSpPr>
          <p:spPr>
            <a:xfrm>
              <a:off x="480240" y="549684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26"/>
            <p:cNvSpPr/>
            <p:nvPr/>
          </p:nvSpPr>
          <p:spPr>
            <a:xfrm>
              <a:off x="633240" y="5664600"/>
              <a:ext cx="424800" cy="3949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en-US" sz="2000" spc="-1" strike="noStrike">
                <a:latin typeface="Arial"/>
              </a:endParaRPr>
            </a:p>
          </p:txBody>
        </p:sp>
      </p:grpSp>
      <p:sp>
        <p:nvSpPr>
          <p:cNvPr id="306" name="CustomShape 27"/>
          <p:cNvSpPr/>
          <p:nvPr/>
        </p:nvSpPr>
        <p:spPr>
          <a:xfrm>
            <a:off x="7638480" y="3274200"/>
            <a:ext cx="4455720" cy="551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Susipažinsime su objektinio programavimo principais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07" name="Group 7"/>
          <p:cNvGrpSpPr/>
          <p:nvPr/>
        </p:nvGrpSpPr>
        <p:grpSpPr>
          <a:xfrm>
            <a:off x="6720120" y="3182400"/>
            <a:ext cx="730440" cy="730440"/>
            <a:chOff x="6720120" y="3182400"/>
            <a:chExt cx="730440" cy="730440"/>
          </a:xfrm>
        </p:grpSpPr>
        <p:sp>
          <p:nvSpPr>
            <p:cNvPr id="308" name="CustomShape 28"/>
            <p:cNvSpPr/>
            <p:nvPr/>
          </p:nvSpPr>
          <p:spPr>
            <a:xfrm>
              <a:off x="6720120" y="3182400"/>
              <a:ext cx="730440" cy="73044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29"/>
            <p:cNvSpPr/>
            <p:nvPr/>
          </p:nvSpPr>
          <p:spPr>
            <a:xfrm>
              <a:off x="6873120" y="3349440"/>
              <a:ext cx="424800" cy="395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DejaVu Sans"/>
                </a:rPr>
                <a:t>04</a:t>
              </a:r>
              <a:endParaRPr b="0" lang="en-US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246720" y="1527480"/>
            <a:ext cx="5703120" cy="7203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Objektinis programavimas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312" name="CustomShape 15"/>
          <p:cNvSpPr/>
          <p:nvPr/>
        </p:nvSpPr>
        <p:spPr>
          <a:xfrm>
            <a:off x="6249600" y="2348280"/>
            <a:ext cx="5497560" cy="4217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Objektinis programavimas – programavimo būdas, naudojant objektus ir jų sąveikas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Objektas – į vieną vienetą (klasę) sutalpintos susijusios savybės ir funkcionalumas (kintamieji, funkcijos ir t.t.)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lt-LT" sz="18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sukuriama objekto klasė: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700" spc="-1" strike="noStrike">
                <a:solidFill>
                  <a:srgbClr val="000000"/>
                </a:solidFill>
                <a:latin typeface="Arial"/>
                <a:ea typeface="Arial"/>
              </a:rPr>
              <a:t>Objekto klasė duomenų nesaugo. Ji yra lyg instrukcija, pagal kurią sukuriamas objektas (kuris saugo objekto duomenis).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lt-LT" sz="1700" spc="-1" strike="noStrike">
                <a:solidFill>
                  <a:srgbClr val="000000"/>
                </a:solidFill>
                <a:latin typeface="Arial"/>
                <a:ea typeface="Arial"/>
              </a:rPr>
              <a:t>init</a:t>
            </a:r>
            <a:r>
              <a:rPr b="0" lang="lt-LT" sz="1700" spc="-1" strike="noStrike">
                <a:solidFill>
                  <a:srgbClr val="000000"/>
                </a:solidFill>
                <a:latin typeface="Arial"/>
                <a:ea typeface="Arial"/>
              </a:rPr>
              <a:t> metodas (konstruktorius) yra automatiškai įvykdomas kuriant objektą. Jame gali būti inicijuojamos savybės (objekto kintamieji), paleidžiami metodai (funkcijos) ir t. t.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700" spc="-1" strike="noStrike">
                <a:solidFill>
                  <a:srgbClr val="000000"/>
                </a:solidFill>
                <a:latin typeface="Arial"/>
                <a:ea typeface="Arial"/>
              </a:rPr>
              <a:t>Objekto kintamieji vadinami savybėmis (Property), o funkcijos – metodais (Methods)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13" name="Picture 3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702360" y="1235520"/>
            <a:ext cx="4382640" cy="1310040"/>
          </a:xfrm>
          <a:prstGeom prst="rect">
            <a:avLst/>
          </a:prstGeom>
          <a:ln w="0">
            <a:noFill/>
          </a:ln>
        </p:spPr>
      </p:pic>
      <p:pic>
        <p:nvPicPr>
          <p:cNvPr id="314" name="Picture 4" descr=""/>
          <p:cNvPicPr/>
          <p:nvPr/>
        </p:nvPicPr>
        <p:blipFill>
          <a:blip r:embed="rId2"/>
          <a:stretch/>
        </p:blipFill>
        <p:spPr>
          <a:xfrm>
            <a:off x="702360" y="2872800"/>
            <a:ext cx="4353480" cy="1121760"/>
          </a:xfrm>
          <a:prstGeom prst="rect">
            <a:avLst/>
          </a:prstGeom>
          <a:ln w="0">
            <a:noFill/>
          </a:ln>
        </p:spPr>
      </p:pic>
      <p:pic>
        <p:nvPicPr>
          <p:cNvPr id="315" name="Picture 6" descr="Text&#10;&#10;Description automatically generated"/>
          <p:cNvPicPr/>
          <p:nvPr/>
        </p:nvPicPr>
        <p:blipFill>
          <a:blip r:embed="rId3"/>
          <a:stretch/>
        </p:blipFill>
        <p:spPr>
          <a:xfrm>
            <a:off x="2064600" y="4318200"/>
            <a:ext cx="1377720" cy="902520"/>
          </a:xfrm>
          <a:prstGeom prst="rect">
            <a:avLst/>
          </a:prstGeom>
          <a:ln w="0">
            <a:noFill/>
          </a:ln>
        </p:spPr>
      </p:pic>
      <p:pic>
        <p:nvPicPr>
          <p:cNvPr id="316" name="Picture 7" descr="Text&#10;&#10;Description automatically generated"/>
          <p:cNvPicPr/>
          <p:nvPr/>
        </p:nvPicPr>
        <p:blipFill>
          <a:blip r:embed="rId4"/>
          <a:stretch/>
        </p:blipFill>
        <p:spPr>
          <a:xfrm>
            <a:off x="2001240" y="5538960"/>
            <a:ext cx="1495080" cy="11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6285600" y="311904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Kaip sukuriamas metodas (objekto funkcija)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19" name="Picture 6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213560" y="1608120"/>
            <a:ext cx="2742840" cy="1558440"/>
          </a:xfrm>
          <a:prstGeom prst="rect">
            <a:avLst/>
          </a:prstGeom>
          <a:ln w="0">
            <a:noFill/>
          </a:ln>
        </p:spPr>
      </p:pic>
      <p:pic>
        <p:nvPicPr>
          <p:cNvPr id="320" name="Picture 7" descr=""/>
          <p:cNvPicPr/>
          <p:nvPr/>
        </p:nvPicPr>
        <p:blipFill>
          <a:blip r:embed="rId2"/>
          <a:stretch/>
        </p:blipFill>
        <p:spPr>
          <a:xfrm>
            <a:off x="1159920" y="3772080"/>
            <a:ext cx="2840400" cy="131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6372360" y="174960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Objektinio programavimo principai.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323" name="CustomShape 15"/>
          <p:cNvSpPr/>
          <p:nvPr/>
        </p:nvSpPr>
        <p:spPr>
          <a:xfrm>
            <a:off x="6374880" y="3081240"/>
            <a:ext cx="5053680" cy="2809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3000"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Inkapsuliacija (Encapsulation) – vidiniai objekto (klasės) duomenys yra slepiami ir pasiekiami tik metodais (savybėmis, funkcijomis). Tai leidžia neprisirišti prie vidinės objekto struktūros, jį nesunkiai pakeisti kitu arba pakeisti jo struktūrą, nekeičiant pirminio kodo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Abstrakcija (Abstraction) – galimybė naudotis objektais, nesigilinant į tai, kaip jie veikia. Supaprastina objektų naudojimą, sumažina pakeitimų poveikį likusiams kodui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Kiti du - kitoje paskaitoje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324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078200" y="1353240"/>
            <a:ext cx="3543480" cy="3543480"/>
          </a:xfrm>
          <a:prstGeom prst="rect">
            <a:avLst/>
          </a:prstGeom>
          <a:ln w="0">
            <a:noFill/>
          </a:ln>
        </p:spPr>
      </p:pic>
      <p:pic>
        <p:nvPicPr>
          <p:cNvPr id="325" name="Picture 9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1912680" y="5441040"/>
            <a:ext cx="187596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6285600" y="311904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sukurti objektą su skirtingu kiekiu savybių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28" name="Picture 2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952560" y="1800360"/>
            <a:ext cx="3719160" cy="909360"/>
          </a:xfrm>
          <a:prstGeom prst="rect">
            <a:avLst/>
          </a:prstGeom>
          <a:ln w="0">
            <a:noFill/>
          </a:ln>
        </p:spPr>
      </p:pic>
      <p:pic>
        <p:nvPicPr>
          <p:cNvPr id="329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533600" y="3368520"/>
            <a:ext cx="2557080" cy="909360"/>
          </a:xfrm>
          <a:prstGeom prst="rect">
            <a:avLst/>
          </a:prstGeom>
          <a:ln w="0">
            <a:noFill/>
          </a:ln>
        </p:spPr>
      </p:pic>
      <p:pic>
        <p:nvPicPr>
          <p:cNvPr id="330" name="Picture 4" descr="Logo, company name&#10;&#10;Description automatically generated"/>
          <p:cNvPicPr/>
          <p:nvPr/>
        </p:nvPicPr>
        <p:blipFill>
          <a:blip r:embed="rId3"/>
          <a:stretch/>
        </p:blipFill>
        <p:spPr>
          <a:xfrm>
            <a:off x="1424160" y="4935600"/>
            <a:ext cx="2777760" cy="9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6285600" y="311904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Kaip pakeisti objekto spausdinimą (str metodas)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33" name="Picture 2" descr="Text, letter&#10;&#10;Description automatically generated"/>
          <p:cNvPicPr/>
          <p:nvPr/>
        </p:nvPicPr>
        <p:blipFill>
          <a:blip r:embed="rId1"/>
          <a:stretch/>
        </p:blipFill>
        <p:spPr>
          <a:xfrm>
            <a:off x="1165320" y="1217160"/>
            <a:ext cx="3360240" cy="1144080"/>
          </a:xfrm>
          <a:prstGeom prst="rect">
            <a:avLst/>
          </a:prstGeom>
          <a:ln w="0">
            <a:noFill/>
          </a:ln>
        </p:spPr>
      </p:pic>
      <p:pic>
        <p:nvPicPr>
          <p:cNvPr id="334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165320" y="2687400"/>
            <a:ext cx="3360240" cy="759240"/>
          </a:xfrm>
          <a:prstGeom prst="rect">
            <a:avLst/>
          </a:prstGeom>
          <a:ln w="0">
            <a:noFill/>
          </a:ln>
        </p:spPr>
      </p:pic>
      <p:pic>
        <p:nvPicPr>
          <p:cNvPr id="335" name="Picture 4" descr="Text, letter&#10;&#10;Description automatically generated"/>
          <p:cNvPicPr/>
          <p:nvPr/>
        </p:nvPicPr>
        <p:blipFill>
          <a:blip r:embed="rId3"/>
          <a:stretch/>
        </p:blipFill>
        <p:spPr>
          <a:xfrm>
            <a:off x="1165320" y="3772080"/>
            <a:ext cx="3360240" cy="1104840"/>
          </a:xfrm>
          <a:prstGeom prst="rect">
            <a:avLst/>
          </a:prstGeom>
          <a:ln w="0">
            <a:noFill/>
          </a:ln>
        </p:spPr>
      </p:pic>
      <p:pic>
        <p:nvPicPr>
          <p:cNvPr id="336" name="Picture 7" descr=""/>
          <p:cNvPicPr/>
          <p:nvPr/>
        </p:nvPicPr>
        <p:blipFill>
          <a:blip r:embed="rId4"/>
          <a:stretch/>
        </p:blipFill>
        <p:spPr>
          <a:xfrm>
            <a:off x="1165680" y="5204160"/>
            <a:ext cx="3359160" cy="132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480240" y="460800"/>
            <a:ext cx="5614560" cy="4525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5 paskaita. Objektinis programavimas (1 dalis), klasės.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6285600" y="3119040"/>
            <a:ext cx="5944320" cy="1192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Simbolių eilutė (String) kaip objektas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3000" spc="-1" strike="noStrike">
              <a:latin typeface="Arial"/>
            </a:endParaRPr>
          </a:p>
        </p:txBody>
      </p:sp>
      <p:pic>
        <p:nvPicPr>
          <p:cNvPr id="339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68920" y="1033920"/>
            <a:ext cx="3150360" cy="551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0B1B3A-FB41-47A1-8643-4F5F96F114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61C78C-24DC-47CA-9769-EC81026576A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0B587C3-C48F-4C50-AAAC-DD54834EF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fbb91-2895-466f-9cdd-164826e0ab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2022-05-10T17:27:36Z</dcterms:modified>
  <cp:revision>575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