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3160" cy="68184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lt-LT" sz="1800" spc="-1" strike="noStrike">
                <a:latin typeface="Arial"/>
              </a:rPr>
              <a:t>Click to edit the title text format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Click to edit the outline text format</a:t>
            </a:r>
            <a:endParaRPr b="0" lang="lt-L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latin typeface="Arial"/>
              </a:rPr>
              <a:t>Second Outline Level</a:t>
            </a:r>
            <a:endParaRPr b="0" lang="lt-L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Third Outline Level</a:t>
            </a:r>
            <a:endParaRPr b="0" lang="lt-L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latin typeface="Arial"/>
              </a:rPr>
              <a:t>Fourth Outline Level</a:t>
            </a:r>
            <a:endParaRPr b="0" lang="lt-L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Fifth Outline Level</a:t>
            </a:r>
            <a:endParaRPr b="0" lang="lt-L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Sixth Outline Level</a:t>
            </a:r>
            <a:endParaRPr b="0" lang="lt-L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Seventh Outline Level</a:t>
            </a:r>
            <a:endParaRPr b="0" lang="lt-L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</a:t>
            </a:r>
            <a:r>
              <a:rPr b="0" lang="lt-LT" sz="4400" spc="-1" strike="noStrike">
                <a:latin typeface="Arial"/>
              </a:rPr>
              <a:t>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3920" cy="73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8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7" name="CustomShape 9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2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7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85" name="CustomShape 8"/>
            <p:cNvSpPr/>
            <p:nvPr/>
          </p:nvSpPr>
          <p:spPr>
            <a:xfrm>
              <a:off x="1122012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9"/>
            <p:cNvSpPr/>
            <p:nvPr/>
          </p:nvSpPr>
          <p:spPr>
            <a:xfrm>
              <a:off x="11216880" y="710280"/>
              <a:ext cx="356040" cy="12240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0"/>
            <p:cNvSpPr/>
            <p:nvPr/>
          </p:nvSpPr>
          <p:spPr>
            <a:xfrm>
              <a:off x="1143756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/>
          <p:nvPr/>
        </p:nvSpPr>
        <p:spPr>
          <a:xfrm>
            <a:off x="3273120" y="2618280"/>
            <a:ext cx="7049160" cy="238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12 paskaita. Duomenų bazės 1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71" name="TextShape 2"/>
          <p:cNvSpPr/>
          <p:nvPr/>
        </p:nvSpPr>
        <p:spPr>
          <a:xfrm>
            <a:off x="3273120" y="5916960"/>
            <a:ext cx="7049160" cy="92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56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4200" cy="183420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4200" cy="463320"/>
            <a:chOff x="9866160" y="2715120"/>
            <a:chExt cx="1834200" cy="46332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668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560" cy="19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/>
          <p:nvPr/>
        </p:nvSpPr>
        <p:spPr>
          <a:xfrm>
            <a:off x="480240" y="13716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SQL sintaksė</a:t>
            </a:r>
            <a:br>
              <a:rPr sz="1800"/>
            </a:b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30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31" name="TextShape 3"/>
          <p:cNvSpPr/>
          <p:nvPr/>
        </p:nvSpPr>
        <p:spPr>
          <a:xfrm>
            <a:off x="6561360" y="1371600"/>
            <a:ext cx="5148360" cy="506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sakinys naudojamas įrašams iš vienos ar daugiau lentelių atrinkti.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sakinyje nurodomos lentelės, iš kurių reikia išrinkti eilutes (sąryšiai gali būti nurodomi skirtingais JOIN variantais).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WHERE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sakinyje nurodoma sąlyga, kurią turi tenkinti grąžinamos eilutės.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GROUP BY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sąlygoje nurodoma, kad reikia grupuoti tam tikras eilutes. Grupuojant eilutes, dažniausiai naudojamos agregatinės funkcijos maksimalioms, vidutinėms ir panašioms reikšmėms išrinkti iš grupuotų eilučių.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ORDER BY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sakiniu nurodoma viena ar daugiau rikiavimo sąlygų.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HAVING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sakinyje nurodomas kriterijus, taikomas grupuojamoms eilutėms;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HAVING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raktinis žodis gali būti naudojamas tik tais atvejais, jeigu užklausoje yra GROUP BY sakinys.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INSERT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vartojamas naujų įrašų įterpimui į lentelę.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leidžia ištrinti įrašus iš lentelės.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naudojamas pakeisti vieno ar daugiau įrašų reikšmes.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DISTINCT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- skirtingų reikšmių išrinkimas.</a:t>
            </a:r>
            <a:endParaRPr b="0" lang="lt-L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DROP TABLE</a:t>
            </a:r>
            <a:r>
              <a:rPr b="0" lang="lt-LT" sz="1200" spc="-1" strike="noStrike">
                <a:solidFill>
                  <a:srgbClr val="000000"/>
                </a:solidFill>
                <a:latin typeface="Arial"/>
                <a:ea typeface="Arial"/>
              </a:rPr>
              <a:t> pašalina visą lentelę.</a:t>
            </a:r>
            <a:endParaRPr b="0" lang="lt-LT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sukurti lentelę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3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4" name="Picture 2" descr=""/>
          <p:cNvPicPr/>
          <p:nvPr/>
        </p:nvPicPr>
        <p:blipFill>
          <a:blip r:embed="rId1"/>
          <a:stretch/>
        </p:blipFill>
        <p:spPr>
          <a:xfrm>
            <a:off x="509400" y="3267720"/>
            <a:ext cx="4825440" cy="3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įdėti įrašą (eilutę) į lentelę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6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7" name="Picture 4" descr=""/>
          <p:cNvPicPr/>
          <p:nvPr/>
        </p:nvPicPr>
        <p:blipFill>
          <a:blip r:embed="rId1"/>
          <a:stretch/>
        </p:blipFill>
        <p:spPr>
          <a:xfrm>
            <a:off x="335520" y="3390480"/>
            <a:ext cx="5056920" cy="24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peržiūrėti įrašus lentelėje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9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0" name="Picture 5" descr=""/>
          <p:cNvPicPr/>
          <p:nvPr/>
        </p:nvPicPr>
        <p:blipFill>
          <a:blip r:embed="rId1"/>
          <a:stretch/>
        </p:blipFill>
        <p:spPr>
          <a:xfrm>
            <a:off x="882000" y="2842920"/>
            <a:ext cx="3916080" cy="640440"/>
          </a:xfrm>
          <a:prstGeom prst="rect">
            <a:avLst/>
          </a:prstGeom>
          <a:ln w="0">
            <a:noFill/>
          </a:ln>
        </p:spPr>
      </p:pic>
      <p:pic>
        <p:nvPicPr>
          <p:cNvPr id="341" name="Picture 6" descr=""/>
          <p:cNvPicPr/>
          <p:nvPr/>
        </p:nvPicPr>
        <p:blipFill>
          <a:blip r:embed="rId2"/>
          <a:stretch/>
        </p:blipFill>
        <p:spPr>
          <a:xfrm>
            <a:off x="480240" y="3980160"/>
            <a:ext cx="4738680" cy="3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ištrinti lentelės įrašą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43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4" name="Picture 4" descr=""/>
          <p:cNvPicPr/>
          <p:nvPr/>
        </p:nvPicPr>
        <p:blipFill>
          <a:blip r:embed="rId1"/>
          <a:stretch/>
        </p:blipFill>
        <p:spPr>
          <a:xfrm>
            <a:off x="364680" y="3264480"/>
            <a:ext cx="5153400" cy="29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Darbas su duomenų baze per Python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46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7" name="Picture 4" descr=""/>
          <p:cNvPicPr/>
          <p:nvPr/>
        </p:nvPicPr>
        <p:blipFill>
          <a:blip r:embed="rId1"/>
          <a:stretch/>
        </p:blipFill>
        <p:spPr>
          <a:xfrm>
            <a:off x="547920" y="2037600"/>
            <a:ext cx="4430160" cy="331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nekurti lentelės, jei ji yra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49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0" name="Picture 4" descr=""/>
          <p:cNvPicPr/>
          <p:nvPr/>
        </p:nvPicPr>
        <p:blipFill>
          <a:blip r:embed="rId1"/>
          <a:stretch/>
        </p:blipFill>
        <p:spPr>
          <a:xfrm>
            <a:off x="547920" y="2277360"/>
            <a:ext cx="4902840" cy="31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išvengti commit ir close kvietimo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52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3" name="Picture 4" descr=""/>
          <p:cNvPicPr/>
          <p:nvPr/>
        </p:nvPicPr>
        <p:blipFill>
          <a:blip r:embed="rId1"/>
          <a:stretch/>
        </p:blipFill>
        <p:spPr>
          <a:xfrm>
            <a:off x="480240" y="2094840"/>
            <a:ext cx="4931640" cy="33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dirbti su laikina duomenų baze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55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6" name="Picture 4" descr=""/>
          <p:cNvPicPr/>
          <p:nvPr/>
        </p:nvPicPr>
        <p:blipFill>
          <a:blip r:embed="rId1"/>
          <a:stretch/>
        </p:blipFill>
        <p:spPr>
          <a:xfrm>
            <a:off x="480240" y="2126520"/>
            <a:ext cx="4835160" cy="330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įdėti įrašą (eilutę) į lentelę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58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59" name="Picture 4" descr=""/>
          <p:cNvPicPr/>
          <p:nvPr/>
        </p:nvPicPr>
        <p:blipFill>
          <a:blip r:embed="rId1"/>
          <a:stretch/>
        </p:blipFill>
        <p:spPr>
          <a:xfrm>
            <a:off x="480240" y="2787480"/>
            <a:ext cx="4806360" cy="150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TextShape 2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0" name="TextShape 3"/>
          <p:cNvSpPr/>
          <p:nvPr/>
        </p:nvSpPr>
        <p:spPr>
          <a:xfrm>
            <a:off x="1398600" y="3347640"/>
            <a:ext cx="4234680" cy="3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Kas yra venv?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1398600" y="4442400"/>
            <a:ext cx="4234680" cy="6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Kas yra pip?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2" name="TextShape 5"/>
          <p:cNvSpPr/>
          <p:nvPr/>
        </p:nvSpPr>
        <p:spPr>
          <a:xfrm>
            <a:off x="1398600" y="5479560"/>
            <a:ext cx="4234680" cy="90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Kaip užfreezinti programą? Kaip prideti tekstinių failų?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3" name="Group 7"/>
          <p:cNvGrpSpPr/>
          <p:nvPr/>
        </p:nvGrpSpPr>
        <p:grpSpPr>
          <a:xfrm>
            <a:off x="480240" y="3193560"/>
            <a:ext cx="730440" cy="730440"/>
            <a:chOff x="480240" y="3193560"/>
            <a:chExt cx="730440" cy="730440"/>
          </a:xfrm>
        </p:grpSpPr>
        <p:sp>
          <p:nvSpPr>
            <p:cNvPr id="284" name="CustomShape 8"/>
            <p:cNvSpPr/>
            <p:nvPr/>
          </p:nvSpPr>
          <p:spPr>
            <a:xfrm>
              <a:off x="480240" y="31935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9"/>
            <p:cNvSpPr/>
            <p:nvPr/>
          </p:nvSpPr>
          <p:spPr>
            <a:xfrm>
              <a:off x="633240" y="336096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6" name="Group 10"/>
          <p:cNvGrpSpPr/>
          <p:nvPr/>
        </p:nvGrpSpPr>
        <p:grpSpPr>
          <a:xfrm>
            <a:off x="480240" y="4403160"/>
            <a:ext cx="730440" cy="730440"/>
            <a:chOff x="480240" y="4403160"/>
            <a:chExt cx="730440" cy="730440"/>
          </a:xfrm>
        </p:grpSpPr>
        <p:sp>
          <p:nvSpPr>
            <p:cNvPr id="287" name="CustomShape 11"/>
            <p:cNvSpPr/>
            <p:nvPr/>
          </p:nvSpPr>
          <p:spPr>
            <a:xfrm>
              <a:off x="480240" y="44031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2"/>
            <p:cNvSpPr/>
            <p:nvPr/>
          </p:nvSpPr>
          <p:spPr>
            <a:xfrm>
              <a:off x="633240" y="457092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9" name="Group 13"/>
          <p:cNvGrpSpPr/>
          <p:nvPr/>
        </p:nvGrpSpPr>
        <p:grpSpPr>
          <a:xfrm>
            <a:off x="480240" y="5514480"/>
            <a:ext cx="730440" cy="730440"/>
            <a:chOff x="480240" y="5514480"/>
            <a:chExt cx="730440" cy="730440"/>
          </a:xfrm>
        </p:grpSpPr>
        <p:sp>
          <p:nvSpPr>
            <p:cNvPr id="290" name="CustomShape 14"/>
            <p:cNvSpPr/>
            <p:nvPr/>
          </p:nvSpPr>
          <p:spPr>
            <a:xfrm>
              <a:off x="480240" y="55144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5"/>
            <p:cNvSpPr/>
            <p:nvPr/>
          </p:nvSpPr>
          <p:spPr>
            <a:xfrm>
              <a:off x="633240" y="56822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ieškoti įrašų lentelėje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1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62" name="Picture 4" descr=""/>
          <p:cNvPicPr/>
          <p:nvPr/>
        </p:nvPicPr>
        <p:blipFill>
          <a:blip r:embed="rId1"/>
          <a:stretch/>
        </p:blipFill>
        <p:spPr>
          <a:xfrm>
            <a:off x="441720" y="2838600"/>
            <a:ext cx="4728960" cy="150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pakeisti įrašą lentelėje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4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65" name="Picture 4" descr=""/>
          <p:cNvPicPr/>
          <p:nvPr/>
        </p:nvPicPr>
        <p:blipFill>
          <a:blip r:embed="rId1"/>
          <a:stretch/>
        </p:blipFill>
        <p:spPr>
          <a:xfrm>
            <a:off x="480240" y="2705040"/>
            <a:ext cx="4902840" cy="169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ištrinti įrašą (eilutę) lentelėje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7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68" name="Picture 4" descr=""/>
          <p:cNvPicPr/>
          <p:nvPr/>
        </p:nvPicPr>
        <p:blipFill>
          <a:blip r:embed="rId1"/>
          <a:stretch/>
        </p:blipFill>
        <p:spPr>
          <a:xfrm>
            <a:off x="480240" y="2580480"/>
            <a:ext cx="495108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/>
          <p:nvPr/>
        </p:nvSpPr>
        <p:spPr>
          <a:xfrm>
            <a:off x="6490080" y="315612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Neribotas įrašų pridėjimo pavyzdys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70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71" name="Picture 4" descr=""/>
          <p:cNvPicPr/>
          <p:nvPr/>
        </p:nvPicPr>
        <p:blipFill>
          <a:blip r:embed="rId1"/>
          <a:stretch/>
        </p:blipFill>
        <p:spPr>
          <a:xfrm>
            <a:off x="480240" y="1954440"/>
            <a:ext cx="4931640" cy="335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73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74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76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77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Parsisiųskite lentelę (iš: Gito &gt; 12-Duombazės 1 &gt;  darbuotojai.db) , atsidarykite ją programoje "DB Browser for SQLite" ir skiltyje "Execute SQL" atlikite šias SQL užklausas: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visus duomenis iš lentelės “DARBUOTOJAI”.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visus duomenis iš stulpelio “GIMIMO_DATA” - lentelėje “DARBUOTOJAS”.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visus duomenis iš stulpelių “VARDAS”,”PAVARDĖ”, “PAREIGOS” - lentelėje “DARBUOTOJAI”.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skirtingas reikšmes iš stulpelio SKYRIUS_PAVADINIMAS - lentelėje “DARBUOTOJAI”.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visus duomenis apie darbuotojus, kurie dirba Gamybos skyriuje.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duomenis, kokias pareigas užima Giedrius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visus duomenis apie darbuotojus, kurių gimimo data - 1986-09-19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darbuotojų vardus, kurių pavardės yra Sabutis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Išrinkite duomenis (vardą ir pavardę) apie programuotojus iš Gamybos skyriaus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Įterpkite į lentelę “DARBUOTOJAI” naują darbuotoją, užpildydami visus reikiamus laukus (vardą, pavardę, gimimo metus, pareigas, skyriaus pavadinimą).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Įterpkite į lentelę “DARBUOTOJAI” naują darbuotoją, užpildydami tik laukus (vardą, pavardę, gimimo metus). Pareigas ir skyriaus pavadinimą palikite neužpildytus.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Užpildykite likusius tuščius laukus “DARBUOTOJAI” lentelėje, jūsų prieš tai įterptame įraše. Priskirkite darbuotojui pareigas ir skyrių.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Ištrinkite lentelės “DARBUOTOJAI” įrašą, kurio gimimo data yra tokia, kurią jūs sukūrėte.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Įterpkite, du darbuotojus, pavarde Antanaitis kurių pareigos būtų “Programuotojas”.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Pakeiskite, abiejų Antanaičių pareigas į “Testuotojas” vienu sakiniu.</a:t>
            </a:r>
            <a:endParaRPr b="0" lang="lt-LT" sz="1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lt-LT" sz="1000" spc="-1" strike="noStrike">
                <a:solidFill>
                  <a:srgbClr val="000000"/>
                </a:solidFill>
                <a:latin typeface="Arial"/>
                <a:ea typeface="Arial"/>
              </a:rPr>
              <a:t>Suskaičiuokite, kiek įmonėje dirba Testuotojų.</a:t>
            </a:r>
            <a:endParaRPr b="0" lang="lt-LT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79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80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82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83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Sukurtų duomenų bazę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Sukurtų lentelę paskaitos su stulpeliais pavadinimas, destytojas ir trukme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Sukurtų tris paskaitas: ('Vadyba', 'Domantas', 40), ('Python', 'Donatas', 80) ir ('Java', 'Tomas', 80)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Atspausdintų tik tas paskaitas, kurių trukmė didesnė už 50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Atnaujintų paskaitos „Python“ pavadinimą į „Python programavimas“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Ištrintų paskaitą, kurios dėstytojas – „Tomas“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Atspausdintų visas paskaitas (visą lentelę)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85" name="Group 2"/>
          <p:cNvGrpSpPr/>
          <p:nvPr/>
        </p:nvGrpSpPr>
        <p:grpSpPr>
          <a:xfrm>
            <a:off x="480240" y="914400"/>
            <a:ext cx="1834200" cy="463320"/>
            <a:chOff x="480240" y="914400"/>
            <a:chExt cx="1834200" cy="463320"/>
          </a:xfrm>
        </p:grpSpPr>
        <p:sp>
          <p:nvSpPr>
            <p:cNvPr id="386" name="CustomShape 3"/>
            <p:cNvSpPr/>
            <p:nvPr/>
          </p:nvSpPr>
          <p:spPr>
            <a:xfrm>
              <a:off x="480240" y="9144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4"/>
            <p:cNvSpPr/>
            <p:nvPr/>
          </p:nvSpPr>
          <p:spPr>
            <a:xfrm>
              <a:off x="594000" y="9788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88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89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9 paskaita. Duomenų bazės 1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91" name="TextShape 2"/>
          <p:cNvSpPr/>
          <p:nvPr/>
        </p:nvSpPr>
        <p:spPr>
          <a:xfrm>
            <a:off x="3281760" y="1821960"/>
            <a:ext cx="3749760" cy="32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DB browser for SQLite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92" name="TextShape 3"/>
          <p:cNvSpPr/>
          <p:nvPr/>
        </p:nvSpPr>
        <p:spPr>
          <a:xfrm>
            <a:off x="3281760" y="2171520"/>
            <a:ext cx="3749760" cy="50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Duomenų bazės SQLite programa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93" name="TextShape 4"/>
          <p:cNvSpPr/>
          <p:nvPr/>
        </p:nvSpPr>
        <p:spPr>
          <a:xfrm>
            <a:off x="480240" y="5032080"/>
            <a:ext cx="234252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94" name="TextShape 5"/>
          <p:cNvSpPr/>
          <p:nvPr/>
        </p:nvSpPr>
        <p:spPr>
          <a:xfrm>
            <a:off x="7503480" y="1821960"/>
            <a:ext cx="420696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7400ff"/>
                </a:solidFill>
                <a:latin typeface="Arial"/>
                <a:ea typeface="Arial"/>
              </a:rPr>
              <a:t>https://sqlitebrowser.org/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7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 paskaita. Duomenų bazės 1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3" name="TextShape 8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4" name="TextShape 9"/>
          <p:cNvSpPr/>
          <p:nvPr/>
        </p:nvSpPr>
        <p:spPr>
          <a:xfrm>
            <a:off x="1398600" y="3347640"/>
            <a:ext cx="4234680" cy="3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Kas yra duomenų bazė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5" name="TextShape 10"/>
          <p:cNvSpPr/>
          <p:nvPr/>
        </p:nvSpPr>
        <p:spPr>
          <a:xfrm>
            <a:off x="1398600" y="4442400"/>
            <a:ext cx="4234680" cy="6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Susipažinsime su pagrindinėmis duomenų bazių valdymo komandomis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6" name="TextShape 11"/>
          <p:cNvSpPr/>
          <p:nvPr/>
        </p:nvSpPr>
        <p:spPr>
          <a:xfrm>
            <a:off x="1398600" y="5479560"/>
            <a:ext cx="4234680" cy="90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Atliksim veiksmus su duomenų bazės lentelėmis per duomenų bazių naršymo progrmą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7" name="TextShape 12"/>
          <p:cNvSpPr/>
          <p:nvPr/>
        </p:nvSpPr>
        <p:spPr>
          <a:xfrm>
            <a:off x="7476480" y="3260880"/>
            <a:ext cx="4234680" cy="69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Atliksim veiksmus su duomenų bazės lentelėmis per python programą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98" name="Group 1"/>
          <p:cNvGrpSpPr/>
          <p:nvPr/>
        </p:nvGrpSpPr>
        <p:grpSpPr>
          <a:xfrm>
            <a:off x="480240" y="3193560"/>
            <a:ext cx="730440" cy="730440"/>
            <a:chOff x="480240" y="3193560"/>
            <a:chExt cx="730440" cy="730440"/>
          </a:xfrm>
        </p:grpSpPr>
        <p:sp>
          <p:nvSpPr>
            <p:cNvPr id="299" name="CustomShape 1"/>
            <p:cNvSpPr/>
            <p:nvPr/>
          </p:nvSpPr>
          <p:spPr>
            <a:xfrm>
              <a:off x="480240" y="31935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"/>
            <p:cNvSpPr/>
            <p:nvPr/>
          </p:nvSpPr>
          <p:spPr>
            <a:xfrm>
              <a:off x="633240" y="336096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1" name="Group 3"/>
          <p:cNvGrpSpPr/>
          <p:nvPr/>
        </p:nvGrpSpPr>
        <p:grpSpPr>
          <a:xfrm>
            <a:off x="480240" y="4403160"/>
            <a:ext cx="730440" cy="730440"/>
            <a:chOff x="480240" y="4403160"/>
            <a:chExt cx="730440" cy="730440"/>
          </a:xfrm>
        </p:grpSpPr>
        <p:sp>
          <p:nvSpPr>
            <p:cNvPr id="302" name="CustomShape 7"/>
            <p:cNvSpPr/>
            <p:nvPr/>
          </p:nvSpPr>
          <p:spPr>
            <a:xfrm>
              <a:off x="480240" y="44031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0"/>
            <p:cNvSpPr/>
            <p:nvPr/>
          </p:nvSpPr>
          <p:spPr>
            <a:xfrm>
              <a:off x="633240" y="457092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4" name="Group 5"/>
          <p:cNvGrpSpPr/>
          <p:nvPr/>
        </p:nvGrpSpPr>
        <p:grpSpPr>
          <a:xfrm>
            <a:off x="480240" y="5514480"/>
            <a:ext cx="730440" cy="730440"/>
            <a:chOff x="480240" y="5514480"/>
            <a:chExt cx="730440" cy="730440"/>
          </a:xfrm>
        </p:grpSpPr>
        <p:sp>
          <p:nvSpPr>
            <p:cNvPr id="305" name="CustomShape 13"/>
            <p:cNvSpPr/>
            <p:nvPr/>
          </p:nvSpPr>
          <p:spPr>
            <a:xfrm>
              <a:off x="480240" y="55144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6"/>
            <p:cNvSpPr/>
            <p:nvPr/>
          </p:nvSpPr>
          <p:spPr>
            <a:xfrm>
              <a:off x="633240" y="56822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7" name="Group 6"/>
          <p:cNvGrpSpPr/>
          <p:nvPr/>
        </p:nvGrpSpPr>
        <p:grpSpPr>
          <a:xfrm>
            <a:off x="6557760" y="3193560"/>
            <a:ext cx="730440" cy="730440"/>
            <a:chOff x="6557760" y="3193560"/>
            <a:chExt cx="730440" cy="730440"/>
          </a:xfrm>
        </p:grpSpPr>
        <p:sp>
          <p:nvSpPr>
            <p:cNvPr id="308" name="CustomShape 19"/>
            <p:cNvSpPr/>
            <p:nvPr/>
          </p:nvSpPr>
          <p:spPr>
            <a:xfrm>
              <a:off x="6557760" y="31935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20"/>
            <p:cNvSpPr/>
            <p:nvPr/>
          </p:nvSpPr>
          <p:spPr>
            <a:xfrm>
              <a:off x="6710400" y="336096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04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/>
          <p:nvPr/>
        </p:nvSpPr>
        <p:spPr>
          <a:xfrm>
            <a:off x="480240" y="13716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Kas yra duomenų bazė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1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12" name="TextShape 3"/>
          <p:cNvSpPr/>
          <p:nvPr/>
        </p:nvSpPr>
        <p:spPr>
          <a:xfrm>
            <a:off x="6561360" y="1371600"/>
            <a:ext cx="5148360" cy="506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Duomenų bazė – organizuotas duomenų rinkinys (lentelėse)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Duomenų bazė yra failas, o ne programa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Reliacinė duomenų bazėje lentelės susijusios tarpusavyje ryšiais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 duomenų baze komunikuojama užklausomis (taip kuriamos lentelės, stulpeliai, jų tipai, keičiami, trinami duomenys)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6660000" y="4500000"/>
            <a:ext cx="4962600" cy="103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Programų su/be duomenų bazių pavyzdžiai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6"/>
          <p:cNvSpPr/>
          <p:nvPr/>
        </p:nvSpPr>
        <p:spPr>
          <a:xfrm>
            <a:off x="480240" y="13716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lt-LT" sz="3000" spc="-1" strike="noStrike">
                <a:solidFill>
                  <a:srgbClr val="000000"/>
                </a:solidFill>
                <a:latin typeface="Arial"/>
              </a:rPr>
              <a:t>SQL duombazės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5" name="TextShape 13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493920" y="1998360"/>
            <a:ext cx="10857240" cy="286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4"/>
          <p:cNvSpPr/>
          <p:nvPr/>
        </p:nvSpPr>
        <p:spPr>
          <a:xfrm>
            <a:off x="180000" y="9000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lt-LT" sz="3000" spc="-1" strike="noStrike">
                <a:solidFill>
                  <a:srgbClr val="000000"/>
                </a:solidFill>
                <a:latin typeface="Arial"/>
              </a:rPr>
              <a:t>SQL duombazės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8" name="TextShape 15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3373920" y="900000"/>
            <a:ext cx="8515440" cy="55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6"/>
          <p:cNvSpPr/>
          <p:nvPr/>
        </p:nvSpPr>
        <p:spPr>
          <a:xfrm>
            <a:off x="180000" y="9000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</a:rPr>
              <a:t>NoSQL 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1" name="TextShape 17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1620000" y="1080000"/>
            <a:ext cx="997164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8"/>
          <p:cNvSpPr/>
          <p:nvPr/>
        </p:nvSpPr>
        <p:spPr>
          <a:xfrm>
            <a:off x="180000" y="9000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</a:rPr>
              <a:t>NoSQL 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4" name="TextShape 19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223720" y="692280"/>
            <a:ext cx="8396280" cy="578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/>
          <p:nvPr/>
        </p:nvSpPr>
        <p:spPr>
          <a:xfrm>
            <a:off x="480240" y="13716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Duomenų bazių pavyzdžiai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7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 paskaita. Duomenų bazės 1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28" name="TextShape 3"/>
          <p:cNvSpPr/>
          <p:nvPr/>
        </p:nvSpPr>
        <p:spPr>
          <a:xfrm>
            <a:off x="6561360" y="1371600"/>
            <a:ext cx="5148360" cy="506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Oracle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Microsoft SQL Server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PostgreSQL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Microsoft Access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SQLite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Darbui su SQLite duoemenų baze (be python) naudosime programą "DB Browser for SQLite"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BF6CF8-5EED-4A3D-80C6-0E4852E74641}"/>
</file>

<file path=customXml/itemProps2.xml><?xml version="1.0" encoding="utf-8"?>
<ds:datastoreItem xmlns:ds="http://schemas.openxmlformats.org/officeDocument/2006/customXml" ds:itemID="{41CB17A1-802D-4DA6-8512-06C3C3261682}"/>
</file>

<file path=customXml/itemProps3.xml><?xml version="1.0" encoding="utf-8"?>
<ds:datastoreItem xmlns:ds="http://schemas.openxmlformats.org/officeDocument/2006/customXml" ds:itemID="{70FC33AC-CB26-4CE1-825C-DD56A1AB728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LibreOffice/7.3.2.2$Linux_X86_64 LibreOffice_project/30$Build-2</Application>
  <AppVersion>15.0000</AppVersion>
  <Words>431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2022-05-21T13:00:03Z</dcterms:modified>
  <cp:revision>197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