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800" cy="68148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1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CustomShape 6"/>
          <p:cNvSpPr/>
          <p:nvPr/>
        </p:nvSpPr>
        <p:spPr>
          <a:xfrm>
            <a:off x="-159120" y="-119160"/>
            <a:ext cx="6253560" cy="73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" name="Group 8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9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2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7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85" name="CustomShape 8"/>
            <p:cNvSpPr/>
            <p:nvPr/>
          </p:nvSpPr>
          <p:spPr>
            <a:xfrm>
              <a:off x="1122012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9"/>
            <p:cNvSpPr/>
            <p:nvPr/>
          </p:nvSpPr>
          <p:spPr>
            <a:xfrm>
              <a:off x="11216880" y="710280"/>
              <a:ext cx="355680" cy="12204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0"/>
            <p:cNvSpPr/>
            <p:nvPr/>
          </p:nvSpPr>
          <p:spPr>
            <a:xfrm>
              <a:off x="11437560" y="846720"/>
              <a:ext cx="131400" cy="10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ocs.sqlalchemy.org/en/13/core/engines.html" TargetMode="External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/>
          <p:nvPr/>
        </p:nvSpPr>
        <p:spPr>
          <a:xfrm>
            <a:off x="3273120" y="2618280"/>
            <a:ext cx="7048800" cy="238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13 paskaita. Duomenų bazės 2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71" name="TextShape 2"/>
          <p:cNvSpPr/>
          <p:nvPr/>
        </p:nvSpPr>
        <p:spPr>
          <a:xfrm>
            <a:off x="3273120" y="5916960"/>
            <a:ext cx="7048800" cy="92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620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73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840" cy="183384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3840" cy="462960"/>
            <a:chOff x="9866160" y="2715120"/>
            <a:chExt cx="1833840" cy="46296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632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77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200" cy="195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/>
          <p:nvPr/>
        </p:nvSpPr>
        <p:spPr>
          <a:xfrm>
            <a:off x="6450480" y="2908800"/>
            <a:ext cx="5429520" cy="198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pakeisti duomenis lentelėje (crUd)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29" name="Text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0" name="Picture 4" descr=""/>
          <p:cNvPicPr/>
          <p:nvPr/>
        </p:nvPicPr>
        <p:blipFill>
          <a:blip r:embed="rId1"/>
          <a:stretch/>
        </p:blipFill>
        <p:spPr>
          <a:xfrm>
            <a:off x="538200" y="2463480"/>
            <a:ext cx="4681440" cy="92988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5" descr=""/>
          <p:cNvPicPr/>
          <p:nvPr/>
        </p:nvPicPr>
        <p:blipFill>
          <a:blip r:embed="rId2"/>
          <a:stretch/>
        </p:blipFill>
        <p:spPr>
          <a:xfrm>
            <a:off x="300960" y="3579840"/>
            <a:ext cx="5265360" cy="65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/>
          <p:nvPr/>
        </p:nvSpPr>
        <p:spPr>
          <a:xfrm>
            <a:off x="6450480" y="2908800"/>
            <a:ext cx="5429520" cy="198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ištrinti duomenis lentelėje (cruD)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3" name="Text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4" name="Picture 5" descr=""/>
          <p:cNvPicPr/>
          <p:nvPr/>
        </p:nvPicPr>
        <p:blipFill>
          <a:blip r:embed="rId1"/>
          <a:stretch/>
        </p:blipFill>
        <p:spPr>
          <a:xfrm>
            <a:off x="409680" y="2952720"/>
            <a:ext cx="4998240" cy="8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/>
          <p:nvPr/>
        </p:nvSpPr>
        <p:spPr>
          <a:xfrm>
            <a:off x="6450480" y="2908800"/>
            <a:ext cx="5429520" cy="198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Programos su duomenų baze (konsolėje) pavyzdys</a:t>
            </a:r>
            <a:br>
              <a:rPr sz="1800"/>
            </a:b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(1 dalis)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6" name="Text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37" name="Picture 4" descr=""/>
          <p:cNvPicPr/>
          <p:nvPr/>
        </p:nvPicPr>
        <p:blipFill>
          <a:blip r:embed="rId1"/>
          <a:stretch/>
        </p:blipFill>
        <p:spPr>
          <a:xfrm>
            <a:off x="617400" y="1185840"/>
            <a:ext cx="4219920" cy="530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/>
          <p:nvPr/>
        </p:nvSpPr>
        <p:spPr>
          <a:xfrm>
            <a:off x="6450480" y="2908800"/>
            <a:ext cx="5429520" cy="198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Programos su duomenų baze (konsolėje) pavyzdys</a:t>
            </a:r>
            <a:br>
              <a:rPr sz="1800"/>
            </a:b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(2 dalis)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9" name="Text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40" name="Picture 4" descr=""/>
          <p:cNvPicPr/>
          <p:nvPr/>
        </p:nvPicPr>
        <p:blipFill>
          <a:blip r:embed="rId1"/>
          <a:stretch/>
        </p:blipFill>
        <p:spPr>
          <a:xfrm>
            <a:off x="510480" y="1162440"/>
            <a:ext cx="4585680" cy="507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 paskaita. Duomenų bazės 2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42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43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45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46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Leistų įvesti darbuotojus: vardą, pavardę, gimimo datą, pareigas, atlyginimą, nuo kada dirba (data būtų nustatoma automatiškai, pagal dabartinę datą).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Duomenys būtų saugomi duomenų bazėję, panaudojant SQLAlchemy ORM (be SQL užklausų)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Vartotojas galėtų įrašyti, peržiūrėti, ištrinti ir atnaujinti darbuotojus.</a:t>
            </a: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 paskaita. Duomenų bazės 2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48" name="Group 2"/>
          <p:cNvGrpSpPr/>
          <p:nvPr/>
        </p:nvGrpSpPr>
        <p:grpSpPr>
          <a:xfrm>
            <a:off x="479880" y="898200"/>
            <a:ext cx="1833840" cy="462960"/>
            <a:chOff x="479880" y="898200"/>
            <a:chExt cx="1833840" cy="462960"/>
          </a:xfrm>
        </p:grpSpPr>
        <p:sp>
          <p:nvSpPr>
            <p:cNvPr id="349" name="CustomShape 3"/>
            <p:cNvSpPr/>
            <p:nvPr/>
          </p:nvSpPr>
          <p:spPr>
            <a:xfrm>
              <a:off x="479880" y="8982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4"/>
            <p:cNvSpPr/>
            <p:nvPr/>
          </p:nvSpPr>
          <p:spPr>
            <a:xfrm>
              <a:off x="593640" y="9626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1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52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 kuri: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Sukurtų ORM objektą, kuris turėtų ID, vardą, pavardę ir pareigas. ID turi atsirasti automatiškai, jų nereikia nurodyti per programą.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Sukurti ORM objektą, kuris turėtų Mentoriaus ID ir Mokinio ID. 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Parašyti Unit testą, kuris užtikrintų, kad nurodžius darbuotojo(mentoriaus) vardą ir pavardę, gaunami mentorių vardai ir pavardės ir pavaldinių vardai, pavardės ir pareigos.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Parašyti programą, kuri praeitų abu testus (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Parašyti funkcijas, leidžiančias įterpti darbuotoją ir mentorius į duomenų bazę. Taip pat parašyti funkciją, kuri pagal mentoriaus vardą ir pavardę gražintų sąrašą žodynų, su mentoriaus ir jo mokinio duomenimis.)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Pakeisti pirmą sąlygą taip, kad kuriant darbuotojus būtų galima nurodyti jų ID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Parašyti Unit testą, kuris užtikrintų, kad darbuotojas negali būti savo paties mentorius. Šis testas turi testuoti „set_mentor“ metodą. 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Parašyti Unit testą, kuris užtikrintų, kad darbuotojas gali turėti tik vieną mentorių. Šis testas turi testuoti „set_mentor“ metodą.</a:t>
            </a:r>
            <a:endParaRPr b="0" lang="lt-LT" sz="14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endParaRPr b="0" lang="lt-L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AutoNum type="arabicParenR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Papildyti programą nauja lentele „Grade“. Įvertinimas turi stulpelius „worker_id“ ir „grade“. Parašyti funkciją „get_student_grade“, kuri, pagal darbuotojo vardą ir pavardę, gražintų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jo įvertinimą stringu, pvz. „9“. Jei darbuotojas neturi mentoriaus, funkcija turi gražinti stringą „{name} {surname} is not a student“. Jei darbuotojas neturi įvertinimo, funkcija turi gražinti stringą „{name} {surname} is not graded“. Parašyti šiai funkcijai Unit testą.</a:t>
            </a:r>
            <a:endParaRPr b="0" lang="lt-LT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AutoNum type="arabicParenR"/>
            </a:pP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54" name="Group 2"/>
          <p:cNvGrpSpPr/>
          <p:nvPr/>
        </p:nvGrpSpPr>
        <p:grpSpPr>
          <a:xfrm>
            <a:off x="480240" y="914400"/>
            <a:ext cx="1833840" cy="462960"/>
            <a:chOff x="480240" y="914400"/>
            <a:chExt cx="1833840" cy="462960"/>
          </a:xfrm>
        </p:grpSpPr>
        <p:sp>
          <p:nvSpPr>
            <p:cNvPr id="355" name="CustomShape 3"/>
            <p:cNvSpPr/>
            <p:nvPr/>
          </p:nvSpPr>
          <p:spPr>
            <a:xfrm>
              <a:off x="480240" y="914400"/>
              <a:ext cx="1833840" cy="462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4"/>
            <p:cNvSpPr/>
            <p:nvPr/>
          </p:nvSpPr>
          <p:spPr>
            <a:xfrm>
              <a:off x="594000" y="978840"/>
              <a:ext cx="160632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7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560" cy="5226840"/>
          </a:xfrm>
          <a:prstGeom prst="rect">
            <a:avLst/>
          </a:prstGeom>
          <a:ln w="12600">
            <a:noFill/>
          </a:ln>
        </p:spPr>
      </p:pic>
      <p:sp>
        <p:nvSpPr>
          <p:cNvPr id="358" name="CustomShape 5"/>
          <p:cNvSpPr/>
          <p:nvPr/>
        </p:nvSpPr>
        <p:spPr>
          <a:xfrm>
            <a:off x="594000" y="1832400"/>
            <a:ext cx="10717920" cy="456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60" name="TextShape 2"/>
          <p:cNvSpPr/>
          <p:nvPr/>
        </p:nvSpPr>
        <p:spPr>
          <a:xfrm>
            <a:off x="3281760" y="1821960"/>
            <a:ext cx="3749400" cy="32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SQLAlchemy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1" name="TextShape 3"/>
          <p:cNvSpPr/>
          <p:nvPr/>
        </p:nvSpPr>
        <p:spPr>
          <a:xfrm>
            <a:off x="3281760" y="2171520"/>
            <a:ext cx="3749400" cy="502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SQLAlchemy aprašymas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62" name="TextShape 4"/>
          <p:cNvSpPr/>
          <p:nvPr/>
        </p:nvSpPr>
        <p:spPr>
          <a:xfrm>
            <a:off x="480240" y="5032080"/>
            <a:ext cx="234216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63" name="TextShape 5"/>
          <p:cNvSpPr/>
          <p:nvPr/>
        </p:nvSpPr>
        <p:spPr>
          <a:xfrm>
            <a:off x="7503480" y="1821960"/>
            <a:ext cx="4206600" cy="78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https://docs.sqlalchemy.org/en/13/core/engines.html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9" name="TextShape 2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Pasikartokime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0" name="TextShape 3"/>
          <p:cNvSpPr/>
          <p:nvPr/>
        </p:nvSpPr>
        <p:spPr>
          <a:xfrm>
            <a:off x="1398600" y="334764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Kam reikia duomenų bazės?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1" name="TextShape 4"/>
          <p:cNvSpPr/>
          <p:nvPr/>
        </p:nvSpPr>
        <p:spPr>
          <a:xfrm>
            <a:off x="1398600" y="4606560"/>
            <a:ext cx="4234320" cy="63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vs NoSQL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2" name="TextShape 5"/>
          <p:cNvSpPr/>
          <p:nvPr/>
        </p:nvSpPr>
        <p:spPr>
          <a:xfrm>
            <a:off x="1398600" y="5701320"/>
            <a:ext cx="4234320" cy="90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sintaksė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83" name="Group 6"/>
          <p:cNvGrpSpPr/>
          <p:nvPr/>
        </p:nvGrpSpPr>
        <p:grpSpPr>
          <a:xfrm>
            <a:off x="480240" y="3193560"/>
            <a:ext cx="730080" cy="730080"/>
            <a:chOff x="480240" y="3193560"/>
            <a:chExt cx="730080" cy="730080"/>
          </a:xfrm>
        </p:grpSpPr>
        <p:sp>
          <p:nvSpPr>
            <p:cNvPr id="284" name="CustomShape 7"/>
            <p:cNvSpPr/>
            <p:nvPr/>
          </p:nvSpPr>
          <p:spPr>
            <a:xfrm>
              <a:off x="480240" y="319356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8"/>
            <p:cNvSpPr/>
            <p:nvPr/>
          </p:nvSpPr>
          <p:spPr>
            <a:xfrm>
              <a:off x="633240" y="336096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6" name="Group 9"/>
          <p:cNvGrpSpPr/>
          <p:nvPr/>
        </p:nvGrpSpPr>
        <p:grpSpPr>
          <a:xfrm>
            <a:off x="480240" y="4403160"/>
            <a:ext cx="730080" cy="730080"/>
            <a:chOff x="480240" y="4403160"/>
            <a:chExt cx="730080" cy="730080"/>
          </a:xfrm>
        </p:grpSpPr>
        <p:sp>
          <p:nvSpPr>
            <p:cNvPr id="287" name="CustomShape 10"/>
            <p:cNvSpPr/>
            <p:nvPr/>
          </p:nvSpPr>
          <p:spPr>
            <a:xfrm>
              <a:off x="480240" y="440316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1"/>
            <p:cNvSpPr/>
            <p:nvPr/>
          </p:nvSpPr>
          <p:spPr>
            <a:xfrm>
              <a:off x="633240" y="457092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9" name="Group 12"/>
          <p:cNvGrpSpPr/>
          <p:nvPr/>
        </p:nvGrpSpPr>
        <p:grpSpPr>
          <a:xfrm>
            <a:off x="480240" y="5514480"/>
            <a:ext cx="730080" cy="730080"/>
            <a:chOff x="480240" y="5514480"/>
            <a:chExt cx="730080" cy="730080"/>
          </a:xfrm>
        </p:grpSpPr>
        <p:sp>
          <p:nvSpPr>
            <p:cNvPr id="290" name="CustomShape 13"/>
            <p:cNvSpPr/>
            <p:nvPr/>
          </p:nvSpPr>
          <p:spPr>
            <a:xfrm>
              <a:off x="480240" y="55144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633240" y="56822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6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93" name="TextShape 7"/>
          <p:cNvSpPr/>
          <p:nvPr/>
        </p:nvSpPr>
        <p:spPr>
          <a:xfrm>
            <a:off x="480240" y="137160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94" name="TextShape 8"/>
          <p:cNvSpPr/>
          <p:nvPr/>
        </p:nvSpPr>
        <p:spPr>
          <a:xfrm>
            <a:off x="1398600" y="3347640"/>
            <a:ext cx="4234320" cy="36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Susipažinsime su SQLAlchemy moduliu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5" name="TextShape 9"/>
          <p:cNvSpPr/>
          <p:nvPr/>
        </p:nvSpPr>
        <p:spPr>
          <a:xfrm>
            <a:off x="1398600" y="4606560"/>
            <a:ext cx="4234320" cy="63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Naudotis ORM įrankiais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6" name="TextShape 10"/>
          <p:cNvSpPr/>
          <p:nvPr/>
        </p:nvSpPr>
        <p:spPr>
          <a:xfrm>
            <a:off x="1398600" y="5701320"/>
            <a:ext cx="4234320" cy="90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Duomenų bazėje atlikti CRUD veiksmus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97" name="Group 1"/>
          <p:cNvGrpSpPr/>
          <p:nvPr/>
        </p:nvGrpSpPr>
        <p:grpSpPr>
          <a:xfrm>
            <a:off x="480240" y="3193560"/>
            <a:ext cx="730080" cy="730080"/>
            <a:chOff x="480240" y="3193560"/>
            <a:chExt cx="730080" cy="730080"/>
          </a:xfrm>
        </p:grpSpPr>
        <p:sp>
          <p:nvSpPr>
            <p:cNvPr id="298" name="CustomShape 1"/>
            <p:cNvSpPr/>
            <p:nvPr/>
          </p:nvSpPr>
          <p:spPr>
            <a:xfrm>
              <a:off x="480240" y="319356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"/>
            <p:cNvSpPr/>
            <p:nvPr/>
          </p:nvSpPr>
          <p:spPr>
            <a:xfrm>
              <a:off x="633240" y="336096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0" name="Group 3"/>
          <p:cNvGrpSpPr/>
          <p:nvPr/>
        </p:nvGrpSpPr>
        <p:grpSpPr>
          <a:xfrm>
            <a:off x="480240" y="4403160"/>
            <a:ext cx="730080" cy="730080"/>
            <a:chOff x="480240" y="4403160"/>
            <a:chExt cx="730080" cy="730080"/>
          </a:xfrm>
        </p:grpSpPr>
        <p:sp>
          <p:nvSpPr>
            <p:cNvPr id="301" name="CustomShape 9"/>
            <p:cNvSpPr/>
            <p:nvPr/>
          </p:nvSpPr>
          <p:spPr>
            <a:xfrm>
              <a:off x="480240" y="440316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2"/>
            <p:cNvSpPr/>
            <p:nvPr/>
          </p:nvSpPr>
          <p:spPr>
            <a:xfrm>
              <a:off x="633240" y="457092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303" name="Group 5"/>
          <p:cNvGrpSpPr/>
          <p:nvPr/>
        </p:nvGrpSpPr>
        <p:grpSpPr>
          <a:xfrm>
            <a:off x="480240" y="5514480"/>
            <a:ext cx="730080" cy="730080"/>
            <a:chOff x="480240" y="5514480"/>
            <a:chExt cx="730080" cy="730080"/>
          </a:xfrm>
        </p:grpSpPr>
        <p:sp>
          <p:nvSpPr>
            <p:cNvPr id="304" name="CustomShape 15"/>
            <p:cNvSpPr/>
            <p:nvPr/>
          </p:nvSpPr>
          <p:spPr>
            <a:xfrm>
              <a:off x="480240" y="5514480"/>
              <a:ext cx="730080" cy="73008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6"/>
            <p:cNvSpPr/>
            <p:nvPr/>
          </p:nvSpPr>
          <p:spPr>
            <a:xfrm>
              <a:off x="633240" y="5682240"/>
              <a:ext cx="424440" cy="3945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/>
          <p:nvPr/>
        </p:nvSpPr>
        <p:spPr>
          <a:xfrm>
            <a:off x="480240" y="1371600"/>
            <a:ext cx="5614200" cy="409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Kas yra „ORM“?</a:t>
            </a:r>
            <a:br>
              <a:rPr sz="1800"/>
            </a:br>
            <a:br>
              <a:rPr sz="1800"/>
            </a:br>
            <a:endParaRPr b="0" lang="lt-LT" sz="1800" spc="-1" strike="noStrike">
              <a:latin typeface="Arial"/>
            </a:endParaRPr>
          </a:p>
        </p:txBody>
      </p:sp>
      <p:sp>
        <p:nvSpPr>
          <p:cNvPr id="307" name="Text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 Duomenų bazės 2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08" name="TextShape 3"/>
          <p:cNvSpPr/>
          <p:nvPr/>
        </p:nvSpPr>
        <p:spPr>
          <a:xfrm>
            <a:off x="5940000" y="2133360"/>
            <a:ext cx="5717160" cy="506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Object-Relational Mapping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Duombazės struktūros pavertimas manipuliuojamomis struktūromis back-end kontekste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1"/>
          <p:cNvSpPr/>
          <p:nvPr/>
        </p:nvSpPr>
        <p:spPr>
          <a:xfrm>
            <a:off x="480240" y="1371600"/>
            <a:ext cx="5614200" cy="409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Modulis SQLAlchemy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0" name="TextShape 1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14 paskaita. Duomenų bazės 2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11" name="TextShape 13"/>
          <p:cNvSpPr/>
          <p:nvPr/>
        </p:nvSpPr>
        <p:spPr>
          <a:xfrm>
            <a:off x="5992560" y="1371600"/>
            <a:ext cx="5717160" cy="506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Modulis SQLAlchemy susideda iš dviejų dalių: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Alchemy Core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– įrankis, skirtas manipuliuoti, modifikuoti ir paleisti įvairias SQL užklausas. Labai panašiai, kaip ir SQLite3, tik dirba su visomis duomenų bazėmis: </a:t>
            </a:r>
            <a:endParaRPr b="0" lang="lt-LT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 Alchemy ORM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(ORM – Object Related Mapping) – įrankis, skirtas automatiškai susieti Python objektus su lentelėmis duomenų bazėje ir vykdyti įvairius veiksmus (CRUD), nenaudojant SQL užklausų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SQLAlchemy nėra vienintelis ORM funkcionalumą siūlantis modulis. Net ir Python pagrindu yra sukurta daugiau įrankių. Panašius modulius turi JAVA (Hibernate), kitos programavimo kalbos.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/>
          <p:nvPr/>
        </p:nvSpPr>
        <p:spPr>
          <a:xfrm>
            <a:off x="6430680" y="1580760"/>
            <a:ext cx="515232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75000"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susikurti objekto klasę, iš kurios bus sukurta lentelė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3" name="Text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14" name="Picture 4" descr=""/>
          <p:cNvPicPr/>
          <p:nvPr/>
        </p:nvPicPr>
        <p:blipFill>
          <a:blip r:embed="rId1"/>
          <a:stretch/>
        </p:blipFill>
        <p:spPr>
          <a:xfrm>
            <a:off x="331920" y="2222640"/>
            <a:ext cx="6987960" cy="4414680"/>
          </a:xfrm>
          <a:prstGeom prst="rect">
            <a:avLst/>
          </a:prstGeom>
          <a:ln w="0">
            <a:noFill/>
          </a:ln>
        </p:spPr>
      </p:pic>
      <p:sp>
        <p:nvSpPr>
          <p:cNvPr id="315" name="TextShape 3"/>
          <p:cNvSpPr/>
          <p:nvPr/>
        </p:nvSpPr>
        <p:spPr>
          <a:xfrm>
            <a:off x="6428520" y="3398760"/>
            <a:ext cx="4986360" cy="105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Tam, kad sukurtume reikiamos struktūros duomenų bazę ir ja naudotumės, užtenka sukurti SQLAlchemy klasę ir ją paleisti.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/>
          <p:nvPr/>
        </p:nvSpPr>
        <p:spPr>
          <a:xfrm>
            <a:off x="6391080" y="2196360"/>
            <a:ext cx="5429520" cy="198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72000"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įrašyti, nuskaityti, atnaujinti, ištrinti duomenys SQLAlchemy lentelėje</a:t>
            </a:r>
            <a:br>
              <a:rPr sz="1800"/>
            </a:b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(CRUD – create, read, update, delete)</a:t>
            </a:r>
            <a:br>
              <a:rPr sz="1800"/>
            </a:b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17" name="Text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8" name="TextShape 3"/>
          <p:cNvSpPr/>
          <p:nvPr/>
        </p:nvSpPr>
        <p:spPr>
          <a:xfrm>
            <a:off x="6455520" y="4277880"/>
            <a:ext cx="4986360" cy="153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Pavyzdys kaip sukurti ryšį su sukurta DB kitame faile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  <p:pic>
        <p:nvPicPr>
          <p:cNvPr id="319" name="Picture 5" descr=""/>
          <p:cNvPicPr/>
          <p:nvPr/>
        </p:nvPicPr>
        <p:blipFill>
          <a:blip r:embed="rId1"/>
          <a:stretch/>
        </p:blipFill>
        <p:spPr>
          <a:xfrm>
            <a:off x="419760" y="2749320"/>
            <a:ext cx="4958640" cy="189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/>
          <p:nvPr/>
        </p:nvSpPr>
        <p:spPr>
          <a:xfrm>
            <a:off x="6450480" y="2908800"/>
            <a:ext cx="5429520" cy="198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gauti duomenis iš lentelės (cRud)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21" name="Text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2" name="Picture 7" descr=""/>
          <p:cNvPicPr/>
          <p:nvPr/>
        </p:nvPicPr>
        <p:blipFill>
          <a:blip r:embed="rId1"/>
          <a:stretch/>
        </p:blipFill>
        <p:spPr>
          <a:xfrm>
            <a:off x="469080" y="1873080"/>
            <a:ext cx="3760920" cy="1042200"/>
          </a:xfrm>
          <a:prstGeom prst="rect">
            <a:avLst/>
          </a:prstGeom>
          <a:ln w="0">
            <a:noFill/>
          </a:ln>
        </p:spPr>
      </p:pic>
      <p:pic>
        <p:nvPicPr>
          <p:cNvPr id="323" name="Picture 8" descr=""/>
          <p:cNvPicPr/>
          <p:nvPr/>
        </p:nvPicPr>
        <p:blipFill>
          <a:blip r:embed="rId2"/>
          <a:stretch/>
        </p:blipFill>
        <p:spPr>
          <a:xfrm>
            <a:off x="469080" y="3221640"/>
            <a:ext cx="5067360" cy="24480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9" descr=""/>
          <p:cNvPicPr/>
          <p:nvPr/>
        </p:nvPicPr>
        <p:blipFill>
          <a:blip r:embed="rId3"/>
          <a:stretch/>
        </p:blipFill>
        <p:spPr>
          <a:xfrm>
            <a:off x="469080" y="3702960"/>
            <a:ext cx="3760920" cy="142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/>
          <p:nvPr/>
        </p:nvSpPr>
        <p:spPr>
          <a:xfrm>
            <a:off x="6450480" y="2908800"/>
            <a:ext cx="5429520" cy="1987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ieškoti duomenų pagal sąlygą ar šabloną</a:t>
            </a:r>
            <a:br>
              <a:rPr sz="3000"/>
            </a:br>
            <a:endParaRPr b="0" lang="lt-LT" sz="3000" spc="-1" strike="noStrike">
              <a:latin typeface="Arial"/>
            </a:endParaRPr>
          </a:p>
        </p:txBody>
      </p:sp>
      <p:sp>
        <p:nvSpPr>
          <p:cNvPr id="326" name="Text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14 paskaita. Duomenų bazės 2</a:t>
            </a:r>
            <a:endParaRPr b="0" lang="lt-LT" sz="1300" spc="-1" strike="noStrike">
              <a:latin typeface="Arial"/>
            </a:endParaRPr>
          </a:p>
        </p:txBody>
      </p:sp>
      <p:pic>
        <p:nvPicPr>
          <p:cNvPr id="327" name="Picture 2" descr=""/>
          <p:cNvPicPr/>
          <p:nvPr/>
        </p:nvPicPr>
        <p:blipFill>
          <a:blip r:embed="rId1"/>
          <a:stretch/>
        </p:blipFill>
        <p:spPr>
          <a:xfrm>
            <a:off x="258840" y="3906360"/>
            <a:ext cx="5423760" cy="176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B612DF-7154-4066-933E-6036B4AF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B63B21-9B35-4055-AE14-92DF8245DE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2A1B0C-B009-41E1-B146-AA55E79B46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LibreOffice/7.3.2.2$Linux_X86_64 LibreOffice_project/30$Build-2</Application>
  <AppVersion>15.0000</AppVersion>
  <Words>431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2022-05-24T22:22:18Z</dcterms:modified>
  <cp:revision>330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