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2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2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6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6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1078640" y="458640"/>
            <a:ext cx="631800" cy="679680"/>
            <a:chOff x="11078640" y="458640"/>
            <a:chExt cx="631800" cy="679680"/>
          </a:xfrm>
        </p:grpSpPr>
        <p:sp>
          <p:nvSpPr>
            <p:cNvPr id="1" name="CustomShape 2"/>
            <p:cNvSpPr/>
            <p:nvPr/>
          </p:nvSpPr>
          <p:spPr>
            <a:xfrm>
              <a:off x="11078640" y="458640"/>
              <a:ext cx="631800" cy="67968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14771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12593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1175120" y="546480"/>
              <a:ext cx="439200" cy="43416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" name="Graphic 7" descr=""/>
          <p:cNvPicPr/>
          <p:nvPr/>
        </p:nvPicPr>
        <p:blipFill>
          <a:blip r:embed="rId2"/>
          <a:stretch/>
        </p:blipFill>
        <p:spPr>
          <a:xfrm>
            <a:off x="475200" y="458640"/>
            <a:ext cx="2333160" cy="681840"/>
          </a:xfrm>
          <a:prstGeom prst="rect">
            <a:avLst/>
          </a:prstGeom>
          <a:ln w="1260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lt-LT" sz="1800" spc="-1" strike="noStrike">
                <a:latin typeface="Arial"/>
              </a:rPr>
              <a:t>Click to edit the title text format</a:t>
            </a:r>
            <a:endParaRPr b="0" lang="lt-LT" sz="18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latin typeface="Arial"/>
              </a:rPr>
              <a:t>Click to edit the outline text format</a:t>
            </a:r>
            <a:endParaRPr b="0" lang="lt-LT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800" spc="-1" strike="noStrike">
                <a:latin typeface="Arial"/>
              </a:rPr>
              <a:t>Second Outline Level</a:t>
            </a:r>
            <a:endParaRPr b="0" lang="lt-LT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latin typeface="Arial"/>
              </a:rPr>
              <a:t>Third Outline Level</a:t>
            </a:r>
            <a:endParaRPr b="0" lang="lt-LT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800" spc="-1" strike="noStrike">
                <a:latin typeface="Arial"/>
              </a:rPr>
              <a:t>Fourth Outline Level</a:t>
            </a:r>
            <a:endParaRPr b="0" lang="lt-LT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latin typeface="Arial"/>
              </a:rPr>
              <a:t>Fifth Outline Level</a:t>
            </a:r>
            <a:endParaRPr b="0" lang="lt-LT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latin typeface="Arial"/>
              </a:rPr>
              <a:t>Sixth Outline Level</a:t>
            </a:r>
            <a:endParaRPr b="0" lang="lt-LT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latin typeface="Arial"/>
              </a:rPr>
              <a:t>Seventh Outline Level</a:t>
            </a:r>
            <a:endParaRPr b="0" lang="lt-LT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11078640" y="458640"/>
            <a:ext cx="631800" cy="679680"/>
            <a:chOff x="11078640" y="458640"/>
            <a:chExt cx="631800" cy="679680"/>
          </a:xfrm>
        </p:grpSpPr>
        <p:sp>
          <p:nvSpPr>
            <p:cNvPr id="45" name="CustomShape 2"/>
            <p:cNvSpPr/>
            <p:nvPr/>
          </p:nvSpPr>
          <p:spPr>
            <a:xfrm>
              <a:off x="11078640" y="458640"/>
              <a:ext cx="631800" cy="67968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3"/>
            <p:cNvSpPr/>
            <p:nvPr/>
          </p:nvSpPr>
          <p:spPr>
            <a:xfrm>
              <a:off x="114771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"/>
            <p:cNvSpPr/>
            <p:nvPr/>
          </p:nvSpPr>
          <p:spPr>
            <a:xfrm>
              <a:off x="112593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5"/>
            <p:cNvSpPr/>
            <p:nvPr/>
          </p:nvSpPr>
          <p:spPr>
            <a:xfrm>
              <a:off x="11175120" y="546480"/>
              <a:ext cx="439200" cy="43416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lt-LT" sz="4400" spc="-1" strike="noStrike">
                <a:latin typeface="Arial"/>
              </a:rPr>
              <a:t>Click to edit the title text format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latin typeface="Arial"/>
              </a:rPr>
              <a:t>Click to edit the outline text format</a:t>
            </a:r>
            <a:endParaRPr b="0" lang="lt-L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latin typeface="Arial"/>
              </a:rPr>
              <a:t>Second Outline Level</a:t>
            </a:r>
            <a:endParaRPr b="0" lang="lt-L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latin typeface="Arial"/>
              </a:rPr>
              <a:t>Third Outline Level</a:t>
            </a:r>
            <a:endParaRPr b="0" lang="lt-L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latin typeface="Arial"/>
              </a:rPr>
              <a:t>Fourth Outline Level</a:t>
            </a:r>
            <a:endParaRPr b="0" lang="lt-L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Fifth Outline Level</a:t>
            </a:r>
            <a:endParaRPr b="0" lang="lt-L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Sixth Outline Level</a:t>
            </a:r>
            <a:endParaRPr b="0" lang="lt-L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Seventh Outline Level</a:t>
            </a:r>
            <a:endParaRPr b="0" lang="lt-L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11078640" y="458640"/>
            <a:ext cx="631800" cy="679680"/>
            <a:chOff x="11078640" y="458640"/>
            <a:chExt cx="631800" cy="679680"/>
          </a:xfrm>
        </p:grpSpPr>
        <p:sp>
          <p:nvSpPr>
            <p:cNvPr id="88" name="CustomShape 2"/>
            <p:cNvSpPr/>
            <p:nvPr/>
          </p:nvSpPr>
          <p:spPr>
            <a:xfrm>
              <a:off x="11078640" y="458640"/>
              <a:ext cx="631800" cy="67968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3"/>
            <p:cNvSpPr/>
            <p:nvPr/>
          </p:nvSpPr>
          <p:spPr>
            <a:xfrm>
              <a:off x="114771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4"/>
            <p:cNvSpPr/>
            <p:nvPr/>
          </p:nvSpPr>
          <p:spPr>
            <a:xfrm>
              <a:off x="112593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5"/>
            <p:cNvSpPr/>
            <p:nvPr/>
          </p:nvSpPr>
          <p:spPr>
            <a:xfrm>
              <a:off x="11175120" y="546480"/>
              <a:ext cx="439200" cy="43416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lt-LT" sz="4400" spc="-1" strike="noStrike">
                <a:latin typeface="Arial"/>
              </a:rPr>
              <a:t>Click to edit the title text format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latin typeface="Arial"/>
              </a:rPr>
              <a:t>Click to edit the outline text format</a:t>
            </a:r>
            <a:endParaRPr b="0" lang="lt-L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latin typeface="Arial"/>
              </a:rPr>
              <a:t>Second Outline Level</a:t>
            </a:r>
            <a:endParaRPr b="0" lang="lt-L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latin typeface="Arial"/>
              </a:rPr>
              <a:t>Third Outline Level</a:t>
            </a:r>
            <a:endParaRPr b="0" lang="lt-L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latin typeface="Arial"/>
              </a:rPr>
              <a:t>Fourth Outline Level</a:t>
            </a:r>
            <a:endParaRPr b="0" lang="lt-L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Fifth Outline Level</a:t>
            </a:r>
            <a:endParaRPr b="0" lang="lt-L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Sixth Outline Level</a:t>
            </a:r>
            <a:endParaRPr b="0" lang="lt-L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Seventh Outline Level</a:t>
            </a:r>
            <a:endParaRPr b="0" lang="lt-L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"/>
          <p:cNvGrpSpPr/>
          <p:nvPr/>
        </p:nvGrpSpPr>
        <p:grpSpPr>
          <a:xfrm>
            <a:off x="11078640" y="458640"/>
            <a:ext cx="631800" cy="679680"/>
            <a:chOff x="11078640" y="458640"/>
            <a:chExt cx="631800" cy="679680"/>
          </a:xfrm>
        </p:grpSpPr>
        <p:sp>
          <p:nvSpPr>
            <p:cNvPr id="131" name="CustomShape 2"/>
            <p:cNvSpPr/>
            <p:nvPr/>
          </p:nvSpPr>
          <p:spPr>
            <a:xfrm>
              <a:off x="11078640" y="458640"/>
              <a:ext cx="631800" cy="67968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3"/>
            <p:cNvSpPr/>
            <p:nvPr/>
          </p:nvSpPr>
          <p:spPr>
            <a:xfrm>
              <a:off x="114771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4"/>
            <p:cNvSpPr/>
            <p:nvPr/>
          </p:nvSpPr>
          <p:spPr>
            <a:xfrm>
              <a:off x="112593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5"/>
            <p:cNvSpPr/>
            <p:nvPr/>
          </p:nvSpPr>
          <p:spPr>
            <a:xfrm>
              <a:off x="11175120" y="546480"/>
              <a:ext cx="439200" cy="43416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5" name="CustomShape 6"/>
          <p:cNvSpPr/>
          <p:nvPr/>
        </p:nvSpPr>
        <p:spPr>
          <a:xfrm>
            <a:off x="-159120" y="-119160"/>
            <a:ext cx="6253920" cy="738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6" name="Group 8"/>
          <p:cNvGrpSpPr/>
          <p:nvPr/>
        </p:nvGrpSpPr>
        <p:grpSpPr>
          <a:xfrm>
            <a:off x="11078640" y="458640"/>
            <a:ext cx="631800" cy="679680"/>
            <a:chOff x="11078640" y="458640"/>
            <a:chExt cx="631800" cy="679680"/>
          </a:xfrm>
        </p:grpSpPr>
        <p:sp>
          <p:nvSpPr>
            <p:cNvPr id="137" name="CustomShape 9"/>
            <p:cNvSpPr/>
            <p:nvPr/>
          </p:nvSpPr>
          <p:spPr>
            <a:xfrm>
              <a:off x="11078640" y="458640"/>
              <a:ext cx="631800" cy="67968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10"/>
            <p:cNvSpPr/>
            <p:nvPr/>
          </p:nvSpPr>
          <p:spPr>
            <a:xfrm>
              <a:off x="114771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11"/>
            <p:cNvSpPr/>
            <p:nvPr/>
          </p:nvSpPr>
          <p:spPr>
            <a:xfrm>
              <a:off x="112593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12"/>
            <p:cNvSpPr/>
            <p:nvPr/>
          </p:nvSpPr>
          <p:spPr>
            <a:xfrm>
              <a:off x="11175120" y="546480"/>
              <a:ext cx="439200" cy="43416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lt-LT" sz="4400" spc="-1" strike="noStrike">
                <a:latin typeface="Arial"/>
              </a:rPr>
              <a:t>Click to edit the title text format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latin typeface="Arial"/>
              </a:rPr>
              <a:t>Click to edit the outline text format</a:t>
            </a:r>
            <a:endParaRPr b="0" lang="lt-L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latin typeface="Arial"/>
              </a:rPr>
              <a:t>Second Outline Level</a:t>
            </a:r>
            <a:endParaRPr b="0" lang="lt-L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latin typeface="Arial"/>
              </a:rPr>
              <a:t>Third Outline Level</a:t>
            </a:r>
            <a:endParaRPr b="0" lang="lt-L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latin typeface="Arial"/>
              </a:rPr>
              <a:t>Fourth Outline Level</a:t>
            </a:r>
            <a:endParaRPr b="0" lang="lt-L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Fifth Outline Level</a:t>
            </a:r>
            <a:endParaRPr b="0" lang="lt-L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Sixth Outline Level</a:t>
            </a:r>
            <a:endParaRPr b="0" lang="lt-L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Seventh Outline Level</a:t>
            </a:r>
            <a:endParaRPr b="0" lang="lt-L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"/>
          <p:cNvGrpSpPr/>
          <p:nvPr/>
        </p:nvGrpSpPr>
        <p:grpSpPr>
          <a:xfrm>
            <a:off x="11078640" y="458640"/>
            <a:ext cx="631800" cy="679680"/>
            <a:chOff x="11078640" y="458640"/>
            <a:chExt cx="631800" cy="679680"/>
          </a:xfrm>
        </p:grpSpPr>
        <p:sp>
          <p:nvSpPr>
            <p:cNvPr id="180" name="CustomShape 2"/>
            <p:cNvSpPr/>
            <p:nvPr/>
          </p:nvSpPr>
          <p:spPr>
            <a:xfrm>
              <a:off x="11078640" y="458640"/>
              <a:ext cx="631800" cy="67968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3"/>
            <p:cNvSpPr/>
            <p:nvPr/>
          </p:nvSpPr>
          <p:spPr>
            <a:xfrm>
              <a:off x="114771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4"/>
            <p:cNvSpPr/>
            <p:nvPr/>
          </p:nvSpPr>
          <p:spPr>
            <a:xfrm>
              <a:off x="112593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5"/>
            <p:cNvSpPr/>
            <p:nvPr/>
          </p:nvSpPr>
          <p:spPr>
            <a:xfrm>
              <a:off x="11175120" y="546480"/>
              <a:ext cx="439200" cy="43416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4" name="Group 7"/>
          <p:cNvGrpSpPr/>
          <p:nvPr/>
        </p:nvGrpSpPr>
        <p:grpSpPr>
          <a:xfrm>
            <a:off x="11078640" y="458640"/>
            <a:ext cx="631800" cy="679680"/>
            <a:chOff x="11078640" y="458640"/>
            <a:chExt cx="631800" cy="679680"/>
          </a:xfrm>
        </p:grpSpPr>
        <p:sp>
          <p:nvSpPr>
            <p:cNvPr id="185" name="CustomShape 8"/>
            <p:cNvSpPr/>
            <p:nvPr/>
          </p:nvSpPr>
          <p:spPr>
            <a:xfrm>
              <a:off x="11220120" y="846720"/>
              <a:ext cx="131760" cy="105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9"/>
            <p:cNvSpPr/>
            <p:nvPr/>
          </p:nvSpPr>
          <p:spPr>
            <a:xfrm>
              <a:off x="11216880" y="710280"/>
              <a:ext cx="356040" cy="122400"/>
            </a:xfrm>
            <a:custGeom>
              <a:avLst/>
              <a:gdLst/>
              <a:ahLst/>
              <a:rect l="l" t="t" r="r" b="b"/>
              <a:pathLst>
                <a:path w="21600" h="2073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10"/>
            <p:cNvSpPr/>
            <p:nvPr/>
          </p:nvSpPr>
          <p:spPr>
            <a:xfrm>
              <a:off x="11437560" y="846720"/>
              <a:ext cx="131760" cy="105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11"/>
            <p:cNvSpPr/>
            <p:nvPr/>
          </p:nvSpPr>
          <p:spPr>
            <a:xfrm>
              <a:off x="11078640" y="458640"/>
              <a:ext cx="631800" cy="67968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lt-LT" sz="4400" spc="-1" strike="noStrike">
                <a:latin typeface="Arial"/>
              </a:rPr>
              <a:t>Click to edit the title text format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latin typeface="Arial"/>
              </a:rPr>
              <a:t>Click to edit the outline text format</a:t>
            </a:r>
            <a:endParaRPr b="0" lang="lt-L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latin typeface="Arial"/>
              </a:rPr>
              <a:t>Second Outline Level</a:t>
            </a:r>
            <a:endParaRPr b="0" lang="lt-L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latin typeface="Arial"/>
              </a:rPr>
              <a:t>Third Outline Level</a:t>
            </a:r>
            <a:endParaRPr b="0" lang="lt-L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latin typeface="Arial"/>
              </a:rPr>
              <a:t>Fourth Outline Level</a:t>
            </a:r>
            <a:endParaRPr b="0" lang="lt-L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Fifth Outline Level</a:t>
            </a:r>
            <a:endParaRPr b="0" lang="lt-L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Sixth Outline Level</a:t>
            </a:r>
            <a:endParaRPr b="0" lang="lt-L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Seventh Outline Level</a:t>
            </a:r>
            <a:endParaRPr b="0" lang="lt-L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1"/>
          <p:cNvGrpSpPr/>
          <p:nvPr/>
        </p:nvGrpSpPr>
        <p:grpSpPr>
          <a:xfrm>
            <a:off x="11078640" y="458640"/>
            <a:ext cx="631800" cy="679680"/>
            <a:chOff x="11078640" y="458640"/>
            <a:chExt cx="631800" cy="679680"/>
          </a:xfrm>
        </p:grpSpPr>
        <p:sp>
          <p:nvSpPr>
            <p:cNvPr id="228" name="CustomShape 2"/>
            <p:cNvSpPr/>
            <p:nvPr/>
          </p:nvSpPr>
          <p:spPr>
            <a:xfrm>
              <a:off x="11078640" y="458640"/>
              <a:ext cx="631800" cy="67968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3"/>
            <p:cNvSpPr/>
            <p:nvPr/>
          </p:nvSpPr>
          <p:spPr>
            <a:xfrm>
              <a:off x="114771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4"/>
            <p:cNvSpPr/>
            <p:nvPr/>
          </p:nvSpPr>
          <p:spPr>
            <a:xfrm>
              <a:off x="112593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5"/>
            <p:cNvSpPr/>
            <p:nvPr/>
          </p:nvSpPr>
          <p:spPr>
            <a:xfrm>
              <a:off x="11175120" y="546480"/>
              <a:ext cx="439200" cy="43416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lt-LT" sz="4400" spc="-1" strike="noStrike">
                <a:latin typeface="Arial"/>
              </a:rPr>
              <a:t>Click to edit the title text format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latin typeface="Arial"/>
              </a:rPr>
              <a:t>Click to edit the outline text format</a:t>
            </a:r>
            <a:endParaRPr b="0" lang="lt-L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latin typeface="Arial"/>
              </a:rPr>
              <a:t>Second Outline Level</a:t>
            </a:r>
            <a:endParaRPr b="0" lang="lt-L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latin typeface="Arial"/>
              </a:rPr>
              <a:t>Third Outline Level</a:t>
            </a:r>
            <a:endParaRPr b="0" lang="lt-L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latin typeface="Arial"/>
              </a:rPr>
              <a:t>Fourth Outline Level</a:t>
            </a:r>
            <a:endParaRPr b="0" lang="lt-L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Fifth Outline Level</a:t>
            </a:r>
            <a:endParaRPr b="0" lang="lt-L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Sixth Outline Level</a:t>
            </a:r>
            <a:endParaRPr b="0" lang="lt-L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Seventh Outline Level</a:t>
            </a:r>
            <a:endParaRPr b="0" lang="lt-L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docs.sqlalchemy.org/en/13/core/engines.html" TargetMode="External"/><Relationship Id="rId2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/>
          <p:nvPr/>
        </p:nvSpPr>
        <p:spPr>
          <a:xfrm>
            <a:off x="3273120" y="2618280"/>
            <a:ext cx="7049160" cy="2386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4400" spc="-1" strike="noStrike">
                <a:solidFill>
                  <a:srgbClr val="000000"/>
                </a:solidFill>
                <a:latin typeface="Arial"/>
                <a:ea typeface="Arial"/>
              </a:rPr>
              <a:t>13 paskaita. Duomenų bazės 2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271" name="TextShape 2"/>
          <p:cNvSpPr/>
          <p:nvPr/>
        </p:nvSpPr>
        <p:spPr>
          <a:xfrm>
            <a:off x="3273120" y="5916960"/>
            <a:ext cx="7049160" cy="926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Python pradedančiųjų kursai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95720" y="5930280"/>
            <a:ext cx="2266560" cy="33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2021</a:t>
            </a:r>
            <a:endParaRPr b="0" lang="lt-LT" sz="1600" spc="-1" strike="noStrike">
              <a:latin typeface="Arial"/>
            </a:endParaRPr>
          </a:p>
        </p:txBody>
      </p:sp>
      <p:pic>
        <p:nvPicPr>
          <p:cNvPr id="273" name="Picture Placeholder 14" descr=""/>
          <p:cNvPicPr/>
          <p:nvPr/>
        </p:nvPicPr>
        <p:blipFill>
          <a:blip r:embed="rId1"/>
          <a:stretch/>
        </p:blipFill>
        <p:spPr>
          <a:xfrm>
            <a:off x="14449320" y="-1709640"/>
            <a:ext cx="1834200" cy="1834200"/>
          </a:xfrm>
          <a:prstGeom prst="rect">
            <a:avLst/>
          </a:prstGeom>
          <a:ln w="12600">
            <a:noFill/>
          </a:ln>
        </p:spPr>
      </p:pic>
      <p:grpSp>
        <p:nvGrpSpPr>
          <p:cNvPr id="274" name="Group 4"/>
          <p:cNvGrpSpPr/>
          <p:nvPr/>
        </p:nvGrpSpPr>
        <p:grpSpPr>
          <a:xfrm>
            <a:off x="9866160" y="2715120"/>
            <a:ext cx="1834200" cy="463320"/>
            <a:chOff x="9866160" y="2715120"/>
            <a:chExt cx="1834200" cy="463320"/>
          </a:xfrm>
        </p:grpSpPr>
        <p:sp>
          <p:nvSpPr>
            <p:cNvPr id="275" name="CustomShape 5"/>
            <p:cNvSpPr/>
            <p:nvPr/>
          </p:nvSpPr>
          <p:spPr>
            <a:xfrm>
              <a:off x="9866160" y="2715120"/>
              <a:ext cx="1834200" cy="46332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CustomShape 6"/>
            <p:cNvSpPr/>
            <p:nvPr/>
          </p:nvSpPr>
          <p:spPr>
            <a:xfrm>
              <a:off x="9979920" y="2779920"/>
              <a:ext cx="1606680" cy="333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1 LYGIS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277" name="Picture 4" descr=""/>
          <p:cNvPicPr/>
          <p:nvPr/>
        </p:nvPicPr>
        <p:blipFill>
          <a:blip r:embed="rId2"/>
          <a:stretch/>
        </p:blipFill>
        <p:spPr>
          <a:xfrm>
            <a:off x="9920160" y="406080"/>
            <a:ext cx="1951560" cy="195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/>
          <p:nvPr/>
        </p:nvSpPr>
        <p:spPr>
          <a:xfrm>
            <a:off x="6450480" y="2908800"/>
            <a:ext cx="5429880" cy="1987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Kaip pakeisti duomenis lentelėje (crUd)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29" name="TextShape 2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14 paskaita. Duomenų bazės 2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30" name="Picture 4" descr=""/>
          <p:cNvPicPr/>
          <p:nvPr/>
        </p:nvPicPr>
        <p:blipFill>
          <a:blip r:embed="rId1"/>
          <a:stretch/>
        </p:blipFill>
        <p:spPr>
          <a:xfrm>
            <a:off x="538200" y="2463480"/>
            <a:ext cx="4681800" cy="930240"/>
          </a:xfrm>
          <a:prstGeom prst="rect">
            <a:avLst/>
          </a:prstGeom>
          <a:ln w="0">
            <a:noFill/>
          </a:ln>
        </p:spPr>
      </p:pic>
      <p:pic>
        <p:nvPicPr>
          <p:cNvPr id="331" name="Picture 5" descr=""/>
          <p:cNvPicPr/>
          <p:nvPr/>
        </p:nvPicPr>
        <p:blipFill>
          <a:blip r:embed="rId2"/>
          <a:stretch/>
        </p:blipFill>
        <p:spPr>
          <a:xfrm>
            <a:off x="300960" y="3579840"/>
            <a:ext cx="5265720" cy="65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/>
          <p:nvPr/>
        </p:nvSpPr>
        <p:spPr>
          <a:xfrm>
            <a:off x="6450480" y="2908800"/>
            <a:ext cx="5429880" cy="1987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Kaip ištrinti duomenis lentelėje (cruD)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33" name="TextShape 2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14 paskaita. Duomenų bazės 2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34" name="Picture 5" descr=""/>
          <p:cNvPicPr/>
          <p:nvPr/>
        </p:nvPicPr>
        <p:blipFill>
          <a:blip r:embed="rId1"/>
          <a:stretch/>
        </p:blipFill>
        <p:spPr>
          <a:xfrm>
            <a:off x="409680" y="2952720"/>
            <a:ext cx="4998600" cy="84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/>
          <p:nvPr/>
        </p:nvSpPr>
        <p:spPr>
          <a:xfrm>
            <a:off x="6450480" y="2908800"/>
            <a:ext cx="5429880" cy="1987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Programos su duomenų baze (konsolėje) pavyzdys</a:t>
            </a:r>
            <a:br>
              <a:rPr sz="1800"/>
            </a:b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(1 dalis)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36" name="TextShape 2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14 paskaita. Duomenų bazės 2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37" name="Picture 4" descr=""/>
          <p:cNvPicPr/>
          <p:nvPr/>
        </p:nvPicPr>
        <p:blipFill>
          <a:blip r:embed="rId1"/>
          <a:stretch/>
        </p:blipFill>
        <p:spPr>
          <a:xfrm>
            <a:off x="617400" y="1185840"/>
            <a:ext cx="4220280" cy="530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/>
          <p:nvPr/>
        </p:nvSpPr>
        <p:spPr>
          <a:xfrm>
            <a:off x="6450480" y="2908800"/>
            <a:ext cx="5429880" cy="1987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Programos su duomenų baze (konsolėje) pavyzdys</a:t>
            </a:r>
            <a:br>
              <a:rPr sz="1800"/>
            </a:b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(2 dalis)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39" name="TextShape 2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14 paskaita. Duomenų bazės 2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40" name="Picture 4" descr=""/>
          <p:cNvPicPr/>
          <p:nvPr/>
        </p:nvPicPr>
        <p:blipFill>
          <a:blip r:embed="rId1"/>
          <a:stretch/>
        </p:blipFill>
        <p:spPr>
          <a:xfrm>
            <a:off x="510480" y="1162440"/>
            <a:ext cx="4586040" cy="507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14 paskaita. Duomenų bazės 2</a:t>
            </a:r>
            <a:endParaRPr b="0" lang="lt-LT" sz="1300" spc="-1" strike="noStrike">
              <a:latin typeface="Arial"/>
            </a:endParaRPr>
          </a:p>
        </p:txBody>
      </p:sp>
      <p:grpSp>
        <p:nvGrpSpPr>
          <p:cNvPr id="342" name="Group 2"/>
          <p:cNvGrpSpPr/>
          <p:nvPr/>
        </p:nvGrpSpPr>
        <p:grpSpPr>
          <a:xfrm>
            <a:off x="479880" y="898200"/>
            <a:ext cx="1834200" cy="463320"/>
            <a:chOff x="479880" y="898200"/>
            <a:chExt cx="1834200" cy="463320"/>
          </a:xfrm>
        </p:grpSpPr>
        <p:sp>
          <p:nvSpPr>
            <p:cNvPr id="343" name="CustomShape 3"/>
            <p:cNvSpPr/>
            <p:nvPr/>
          </p:nvSpPr>
          <p:spPr>
            <a:xfrm>
              <a:off x="479880" y="898200"/>
              <a:ext cx="1834200" cy="46332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CustomShape 4"/>
            <p:cNvSpPr/>
            <p:nvPr/>
          </p:nvSpPr>
          <p:spPr>
            <a:xfrm>
              <a:off x="593640" y="962640"/>
              <a:ext cx="1606680" cy="333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feffff"/>
                  </a:solidFill>
                  <a:latin typeface="Arial"/>
                  <a:ea typeface="Arial"/>
                </a:rPr>
                <a:t>Užduotis nr. 1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345" name="Picture Placeholder 2" descr=""/>
          <p:cNvPicPr/>
          <p:nvPr/>
        </p:nvPicPr>
        <p:blipFill>
          <a:blip r:embed="rId1"/>
          <a:stretch/>
        </p:blipFill>
        <p:spPr>
          <a:xfrm>
            <a:off x="479880" y="1441440"/>
            <a:ext cx="11230920" cy="5227200"/>
          </a:xfrm>
          <a:prstGeom prst="rect">
            <a:avLst/>
          </a:prstGeom>
          <a:ln w="12600">
            <a:noFill/>
          </a:ln>
        </p:spPr>
      </p:pic>
      <p:sp>
        <p:nvSpPr>
          <p:cNvPr id="346" name="CustomShape 5"/>
          <p:cNvSpPr/>
          <p:nvPr/>
        </p:nvSpPr>
        <p:spPr>
          <a:xfrm>
            <a:off x="594000" y="1832400"/>
            <a:ext cx="10718280" cy="4563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Sukurti programą, kuri:</a:t>
            </a:r>
            <a:endParaRPr b="0" lang="lt-LT" sz="14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Leistų įvesti darbuotojus: vardą, pavardę, gimimo datą, pareigas, atlyginimą, nuo kada dirba (data būtų nustatoma automatiškai, pagal dabartinę datą).</a:t>
            </a:r>
            <a:endParaRPr b="0" lang="lt-LT" sz="14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Duomenys būtų saugomi duomenų bazėję, panaudojant SQLAlchemy ORM (be SQL užklausų)</a:t>
            </a:r>
            <a:endParaRPr b="0" lang="lt-LT" sz="14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Vartotojas galėtų įrašyti, peržiūrėti, ištrinti ir atnaujinti darbuotojus.</a:t>
            </a:r>
            <a:endParaRPr b="0" lang="lt-LT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14 paskaita. Duomenų bazės 2</a:t>
            </a:r>
            <a:endParaRPr b="0" lang="lt-LT" sz="1300" spc="-1" strike="noStrike">
              <a:latin typeface="Arial"/>
            </a:endParaRPr>
          </a:p>
        </p:txBody>
      </p:sp>
      <p:grpSp>
        <p:nvGrpSpPr>
          <p:cNvPr id="348" name="Group 2"/>
          <p:cNvGrpSpPr/>
          <p:nvPr/>
        </p:nvGrpSpPr>
        <p:grpSpPr>
          <a:xfrm>
            <a:off x="479880" y="898200"/>
            <a:ext cx="1834200" cy="463320"/>
            <a:chOff x="479880" y="898200"/>
            <a:chExt cx="1834200" cy="463320"/>
          </a:xfrm>
        </p:grpSpPr>
        <p:sp>
          <p:nvSpPr>
            <p:cNvPr id="349" name="CustomShape 3"/>
            <p:cNvSpPr/>
            <p:nvPr/>
          </p:nvSpPr>
          <p:spPr>
            <a:xfrm>
              <a:off x="479880" y="898200"/>
              <a:ext cx="1834200" cy="46332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CustomShape 4"/>
            <p:cNvSpPr/>
            <p:nvPr/>
          </p:nvSpPr>
          <p:spPr>
            <a:xfrm>
              <a:off x="593640" y="962640"/>
              <a:ext cx="1606680" cy="333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feffff"/>
                  </a:solidFill>
                  <a:latin typeface="Arial"/>
                  <a:ea typeface="Arial"/>
                </a:rPr>
                <a:t>Užduotis nr. 2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351" name="Picture Placeholder 2" descr=""/>
          <p:cNvPicPr/>
          <p:nvPr/>
        </p:nvPicPr>
        <p:blipFill>
          <a:blip r:embed="rId1"/>
          <a:stretch/>
        </p:blipFill>
        <p:spPr>
          <a:xfrm>
            <a:off x="479880" y="1441440"/>
            <a:ext cx="11230920" cy="5227200"/>
          </a:xfrm>
          <a:prstGeom prst="rect">
            <a:avLst/>
          </a:prstGeom>
          <a:ln w="12600">
            <a:noFill/>
          </a:ln>
        </p:spPr>
      </p:pic>
      <p:sp>
        <p:nvSpPr>
          <p:cNvPr id="352" name="CustomShape 5"/>
          <p:cNvSpPr/>
          <p:nvPr/>
        </p:nvSpPr>
        <p:spPr>
          <a:xfrm>
            <a:off x="594000" y="1832400"/>
            <a:ext cx="10718280" cy="4563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Sukurti programą kuri:</a:t>
            </a:r>
            <a:endParaRPr b="0" lang="lt-LT" sz="14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Sukurtų lentelę darbuotojai, kurie turėtų ID, vardą, pavardę ir pareigas. ID turi atsirasti automatiškai, jų nereikia nurodyti per programą.</a:t>
            </a:r>
            <a:endParaRPr b="0" lang="lt-LT" sz="14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Sukurti lentelę mentoriai, kuri turėtų Mentoriaus ID ir Mokinio ID. </a:t>
            </a:r>
            <a:endParaRPr b="0" lang="lt-LT" sz="14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Užpildyti abi lenteles.</a:t>
            </a:r>
            <a:endParaRPr b="0" lang="lt-LT" sz="14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Parašyti Unit testą, kurie užtikrintų, kad žmogus negali būti savo paties mentorium.</a:t>
            </a:r>
            <a:endParaRPr b="0" lang="lt-LT" sz="14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Parašyti Unit testą, kuris užtikrintų, kad nurodžius žmogaus vardą ir pavardę, gaunami mentorių vardai ir pavardės ir pavaldinių vardai, pavardės ir pareigos.</a:t>
            </a:r>
            <a:endParaRPr b="0" lang="lt-LT" sz="14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Parašyti programą, kuri praeitų abu testus</a:t>
            </a:r>
            <a:endParaRPr b="0" lang="lt-LT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14 paskaita. Duomenų bazės 2</a:t>
            </a:r>
            <a:endParaRPr b="0" lang="lt-LT" sz="1300" spc="-1" strike="noStrike">
              <a:latin typeface="Arial"/>
            </a:endParaRPr>
          </a:p>
        </p:txBody>
      </p:sp>
      <p:grpSp>
        <p:nvGrpSpPr>
          <p:cNvPr id="354" name="Group 2"/>
          <p:cNvGrpSpPr/>
          <p:nvPr/>
        </p:nvGrpSpPr>
        <p:grpSpPr>
          <a:xfrm>
            <a:off x="480240" y="914400"/>
            <a:ext cx="1834200" cy="463320"/>
            <a:chOff x="480240" y="914400"/>
            <a:chExt cx="1834200" cy="463320"/>
          </a:xfrm>
        </p:grpSpPr>
        <p:sp>
          <p:nvSpPr>
            <p:cNvPr id="355" name="CustomShape 3"/>
            <p:cNvSpPr/>
            <p:nvPr/>
          </p:nvSpPr>
          <p:spPr>
            <a:xfrm>
              <a:off x="480240" y="914400"/>
              <a:ext cx="1834200" cy="46332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4"/>
            <p:cNvSpPr/>
            <p:nvPr/>
          </p:nvSpPr>
          <p:spPr>
            <a:xfrm>
              <a:off x="594000" y="978840"/>
              <a:ext cx="1606680" cy="333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Namų darbas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357" name="Picture Placeholder 2" descr=""/>
          <p:cNvPicPr/>
          <p:nvPr/>
        </p:nvPicPr>
        <p:blipFill>
          <a:blip r:embed="rId1"/>
          <a:stretch/>
        </p:blipFill>
        <p:spPr>
          <a:xfrm>
            <a:off x="479880" y="1441440"/>
            <a:ext cx="11230920" cy="5227200"/>
          </a:xfrm>
          <a:prstGeom prst="rect">
            <a:avLst/>
          </a:prstGeom>
          <a:ln w="12600">
            <a:noFill/>
          </a:ln>
        </p:spPr>
      </p:pic>
      <p:sp>
        <p:nvSpPr>
          <p:cNvPr id="358" name="CustomShape 5"/>
          <p:cNvSpPr/>
          <p:nvPr/>
        </p:nvSpPr>
        <p:spPr>
          <a:xfrm>
            <a:off x="594000" y="1832400"/>
            <a:ext cx="10718280" cy="4563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Užbaigti klasėje nepadarytas užduotis</a:t>
            </a:r>
            <a:endParaRPr b="0" lang="lt-L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Shape 1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14 paskaita. Duomenų bazės 2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360" name="TextShape 2"/>
          <p:cNvSpPr/>
          <p:nvPr/>
        </p:nvSpPr>
        <p:spPr>
          <a:xfrm>
            <a:off x="3281760" y="1821960"/>
            <a:ext cx="3749760" cy="328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SQLAlchemy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361" name="TextShape 3"/>
          <p:cNvSpPr/>
          <p:nvPr/>
        </p:nvSpPr>
        <p:spPr>
          <a:xfrm>
            <a:off x="3281760" y="2171520"/>
            <a:ext cx="3749760" cy="503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SQLAlchemy aprašymas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362" name="TextShape 4"/>
          <p:cNvSpPr/>
          <p:nvPr/>
        </p:nvSpPr>
        <p:spPr>
          <a:xfrm>
            <a:off x="480240" y="5032080"/>
            <a:ext cx="2342520" cy="136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Naudinga informacija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63" name="TextShape 5"/>
          <p:cNvSpPr/>
          <p:nvPr/>
        </p:nvSpPr>
        <p:spPr>
          <a:xfrm>
            <a:off x="7503480" y="1821960"/>
            <a:ext cx="4206960" cy="790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https://docs.sqlalchemy.org/en/13/core/engines.html</a:t>
            </a: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14 paskaita. Duomenų bazės 2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79" name="TextShape 2"/>
          <p:cNvSpPr/>
          <p:nvPr/>
        </p:nvSpPr>
        <p:spPr>
          <a:xfrm>
            <a:off x="480240" y="1371600"/>
            <a:ext cx="5152680" cy="136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Pasikartokime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280" name="TextShape 3"/>
          <p:cNvSpPr/>
          <p:nvPr/>
        </p:nvSpPr>
        <p:spPr>
          <a:xfrm>
            <a:off x="1398600" y="3347640"/>
            <a:ext cx="4234680" cy="360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Kam reikia duomenų bazės?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281" name="TextShape 4"/>
          <p:cNvSpPr/>
          <p:nvPr/>
        </p:nvSpPr>
        <p:spPr>
          <a:xfrm>
            <a:off x="1398600" y="4606560"/>
            <a:ext cx="4234680" cy="640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SQL vs NoSQL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282" name="TextShape 5"/>
          <p:cNvSpPr/>
          <p:nvPr/>
        </p:nvSpPr>
        <p:spPr>
          <a:xfrm>
            <a:off x="1398600" y="5701320"/>
            <a:ext cx="4234680" cy="90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SQL sintaksė</a:t>
            </a:r>
            <a:endParaRPr b="0" lang="lt-LT" sz="1600" spc="-1" strike="noStrike">
              <a:latin typeface="Arial"/>
            </a:endParaRPr>
          </a:p>
        </p:txBody>
      </p:sp>
      <p:grpSp>
        <p:nvGrpSpPr>
          <p:cNvPr id="283" name="Group 6"/>
          <p:cNvGrpSpPr/>
          <p:nvPr/>
        </p:nvGrpSpPr>
        <p:grpSpPr>
          <a:xfrm>
            <a:off x="480240" y="3193560"/>
            <a:ext cx="730440" cy="730440"/>
            <a:chOff x="480240" y="3193560"/>
            <a:chExt cx="730440" cy="730440"/>
          </a:xfrm>
        </p:grpSpPr>
        <p:sp>
          <p:nvSpPr>
            <p:cNvPr id="284" name="CustomShape 7"/>
            <p:cNvSpPr/>
            <p:nvPr/>
          </p:nvSpPr>
          <p:spPr>
            <a:xfrm>
              <a:off x="480240" y="3193560"/>
              <a:ext cx="730440" cy="73044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8"/>
            <p:cNvSpPr/>
            <p:nvPr/>
          </p:nvSpPr>
          <p:spPr>
            <a:xfrm>
              <a:off x="633240" y="3360960"/>
              <a:ext cx="424800" cy="3949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01</a:t>
              </a:r>
              <a:endParaRPr b="0" lang="lt-LT" sz="2000" spc="-1" strike="noStrike">
                <a:latin typeface="Arial"/>
              </a:endParaRPr>
            </a:p>
          </p:txBody>
        </p:sp>
      </p:grpSp>
      <p:grpSp>
        <p:nvGrpSpPr>
          <p:cNvPr id="286" name="Group 9"/>
          <p:cNvGrpSpPr/>
          <p:nvPr/>
        </p:nvGrpSpPr>
        <p:grpSpPr>
          <a:xfrm>
            <a:off x="480240" y="4403160"/>
            <a:ext cx="730440" cy="730440"/>
            <a:chOff x="480240" y="4403160"/>
            <a:chExt cx="730440" cy="730440"/>
          </a:xfrm>
        </p:grpSpPr>
        <p:sp>
          <p:nvSpPr>
            <p:cNvPr id="287" name="CustomShape 10"/>
            <p:cNvSpPr/>
            <p:nvPr/>
          </p:nvSpPr>
          <p:spPr>
            <a:xfrm>
              <a:off x="480240" y="4403160"/>
              <a:ext cx="730440" cy="73044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11"/>
            <p:cNvSpPr/>
            <p:nvPr/>
          </p:nvSpPr>
          <p:spPr>
            <a:xfrm>
              <a:off x="633240" y="4570920"/>
              <a:ext cx="424800" cy="3949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02</a:t>
              </a:r>
              <a:endParaRPr b="0" lang="lt-LT" sz="2000" spc="-1" strike="noStrike">
                <a:latin typeface="Arial"/>
              </a:endParaRPr>
            </a:p>
          </p:txBody>
        </p:sp>
      </p:grpSp>
      <p:grpSp>
        <p:nvGrpSpPr>
          <p:cNvPr id="289" name="Group 12"/>
          <p:cNvGrpSpPr/>
          <p:nvPr/>
        </p:nvGrpSpPr>
        <p:grpSpPr>
          <a:xfrm>
            <a:off x="480240" y="5514480"/>
            <a:ext cx="730440" cy="730440"/>
            <a:chOff x="480240" y="5514480"/>
            <a:chExt cx="730440" cy="730440"/>
          </a:xfrm>
        </p:grpSpPr>
        <p:sp>
          <p:nvSpPr>
            <p:cNvPr id="290" name="CustomShape 13"/>
            <p:cNvSpPr/>
            <p:nvPr/>
          </p:nvSpPr>
          <p:spPr>
            <a:xfrm>
              <a:off x="480240" y="5514480"/>
              <a:ext cx="730440" cy="73044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CustomShape 14"/>
            <p:cNvSpPr/>
            <p:nvPr/>
          </p:nvSpPr>
          <p:spPr>
            <a:xfrm>
              <a:off x="633240" y="5682240"/>
              <a:ext cx="424800" cy="3949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03</a:t>
              </a:r>
              <a:endParaRPr b="0" lang="lt-LT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6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14 paskaita. Duomenų bazės 2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93" name="TextShape 7"/>
          <p:cNvSpPr/>
          <p:nvPr/>
        </p:nvSpPr>
        <p:spPr>
          <a:xfrm>
            <a:off x="480240" y="1371600"/>
            <a:ext cx="5152680" cy="136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Šiandien išmoksite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294" name="TextShape 8"/>
          <p:cNvSpPr/>
          <p:nvPr/>
        </p:nvSpPr>
        <p:spPr>
          <a:xfrm>
            <a:off x="1398600" y="3347640"/>
            <a:ext cx="4234680" cy="360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Susipažinsime su SQLAlchemy moduliu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295" name="TextShape 9"/>
          <p:cNvSpPr/>
          <p:nvPr/>
        </p:nvSpPr>
        <p:spPr>
          <a:xfrm>
            <a:off x="1398600" y="4606560"/>
            <a:ext cx="4234680" cy="640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Naudotis ORM įrankiais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296" name="TextShape 10"/>
          <p:cNvSpPr/>
          <p:nvPr/>
        </p:nvSpPr>
        <p:spPr>
          <a:xfrm>
            <a:off x="1398600" y="5701320"/>
            <a:ext cx="4234680" cy="90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Duomenų bazėje atlikti CRUD veiksmus</a:t>
            </a:r>
            <a:endParaRPr b="0" lang="lt-LT" sz="1600" spc="-1" strike="noStrike">
              <a:latin typeface="Arial"/>
            </a:endParaRPr>
          </a:p>
        </p:txBody>
      </p:sp>
      <p:grpSp>
        <p:nvGrpSpPr>
          <p:cNvPr id="297" name="Group 1"/>
          <p:cNvGrpSpPr/>
          <p:nvPr/>
        </p:nvGrpSpPr>
        <p:grpSpPr>
          <a:xfrm>
            <a:off x="480240" y="3193560"/>
            <a:ext cx="730440" cy="730440"/>
            <a:chOff x="480240" y="3193560"/>
            <a:chExt cx="730440" cy="730440"/>
          </a:xfrm>
        </p:grpSpPr>
        <p:sp>
          <p:nvSpPr>
            <p:cNvPr id="298" name="CustomShape 1"/>
            <p:cNvSpPr/>
            <p:nvPr/>
          </p:nvSpPr>
          <p:spPr>
            <a:xfrm>
              <a:off x="480240" y="3193560"/>
              <a:ext cx="730440" cy="73044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CustomShape 2"/>
            <p:cNvSpPr/>
            <p:nvPr/>
          </p:nvSpPr>
          <p:spPr>
            <a:xfrm>
              <a:off x="633240" y="3360960"/>
              <a:ext cx="424800" cy="3949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01</a:t>
              </a:r>
              <a:endParaRPr b="0" lang="lt-LT" sz="2000" spc="-1" strike="noStrike">
                <a:latin typeface="Arial"/>
              </a:endParaRPr>
            </a:p>
          </p:txBody>
        </p:sp>
      </p:grpSp>
      <p:grpSp>
        <p:nvGrpSpPr>
          <p:cNvPr id="300" name="Group 3"/>
          <p:cNvGrpSpPr/>
          <p:nvPr/>
        </p:nvGrpSpPr>
        <p:grpSpPr>
          <a:xfrm>
            <a:off x="480240" y="4403160"/>
            <a:ext cx="730440" cy="730440"/>
            <a:chOff x="480240" y="4403160"/>
            <a:chExt cx="730440" cy="730440"/>
          </a:xfrm>
        </p:grpSpPr>
        <p:sp>
          <p:nvSpPr>
            <p:cNvPr id="301" name="CustomShape 9"/>
            <p:cNvSpPr/>
            <p:nvPr/>
          </p:nvSpPr>
          <p:spPr>
            <a:xfrm>
              <a:off x="480240" y="4403160"/>
              <a:ext cx="730440" cy="73044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CustomShape 12"/>
            <p:cNvSpPr/>
            <p:nvPr/>
          </p:nvSpPr>
          <p:spPr>
            <a:xfrm>
              <a:off x="633240" y="4570920"/>
              <a:ext cx="424800" cy="3949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02</a:t>
              </a:r>
              <a:endParaRPr b="0" lang="lt-LT" sz="2000" spc="-1" strike="noStrike">
                <a:latin typeface="Arial"/>
              </a:endParaRPr>
            </a:p>
          </p:txBody>
        </p:sp>
      </p:grpSp>
      <p:grpSp>
        <p:nvGrpSpPr>
          <p:cNvPr id="303" name="Group 5"/>
          <p:cNvGrpSpPr/>
          <p:nvPr/>
        </p:nvGrpSpPr>
        <p:grpSpPr>
          <a:xfrm>
            <a:off x="480240" y="5514480"/>
            <a:ext cx="730440" cy="730440"/>
            <a:chOff x="480240" y="5514480"/>
            <a:chExt cx="730440" cy="730440"/>
          </a:xfrm>
        </p:grpSpPr>
        <p:sp>
          <p:nvSpPr>
            <p:cNvPr id="304" name="CustomShape 15"/>
            <p:cNvSpPr/>
            <p:nvPr/>
          </p:nvSpPr>
          <p:spPr>
            <a:xfrm>
              <a:off x="480240" y="5514480"/>
              <a:ext cx="730440" cy="73044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CustomShape 16"/>
            <p:cNvSpPr/>
            <p:nvPr/>
          </p:nvSpPr>
          <p:spPr>
            <a:xfrm>
              <a:off x="633240" y="5682240"/>
              <a:ext cx="424800" cy="3949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03</a:t>
              </a:r>
              <a:endParaRPr b="0" lang="lt-LT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/>
          <p:nvPr/>
        </p:nvSpPr>
        <p:spPr>
          <a:xfrm>
            <a:off x="480240" y="1371600"/>
            <a:ext cx="5614560" cy="410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Kas yra „ORM“?</a:t>
            </a:r>
            <a:br>
              <a:rPr sz="1800"/>
            </a:br>
            <a:br>
              <a:rPr sz="1800"/>
            </a:br>
            <a:endParaRPr b="0" lang="lt-LT" sz="1800" spc="-1" strike="noStrike">
              <a:latin typeface="Arial"/>
            </a:endParaRPr>
          </a:p>
        </p:txBody>
      </p:sp>
      <p:sp>
        <p:nvSpPr>
          <p:cNvPr id="307" name="TextShape 2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14 paskaita. Duomenų bazės 2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</p:txBody>
      </p:sp>
      <p:sp>
        <p:nvSpPr>
          <p:cNvPr id="308" name="TextShape 3"/>
          <p:cNvSpPr/>
          <p:nvPr/>
        </p:nvSpPr>
        <p:spPr>
          <a:xfrm>
            <a:off x="5940000" y="2133360"/>
            <a:ext cx="5717520" cy="5066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Object-Relational Mapping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Duombazės struktūros pavertimas manipuliuojamomis struktūromis back-end kontekste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1"/>
          <p:cNvSpPr/>
          <p:nvPr/>
        </p:nvSpPr>
        <p:spPr>
          <a:xfrm>
            <a:off x="480240" y="1371600"/>
            <a:ext cx="5614560" cy="410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Modulis SQLAlchemy</a:t>
            </a:r>
            <a:br>
              <a:rPr sz="1800"/>
            </a:br>
            <a:br>
              <a:rPr sz="3000"/>
            </a:br>
            <a:endParaRPr b="0" lang="lt-LT" sz="3000" spc="-1" strike="noStrike">
              <a:latin typeface="Arial"/>
            </a:endParaRPr>
          </a:p>
        </p:txBody>
      </p:sp>
      <p:sp>
        <p:nvSpPr>
          <p:cNvPr id="310" name="TextShape 12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14 paskaita. Duomenų bazės 2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</p:txBody>
      </p:sp>
      <p:sp>
        <p:nvSpPr>
          <p:cNvPr id="311" name="TextShape 13"/>
          <p:cNvSpPr/>
          <p:nvPr/>
        </p:nvSpPr>
        <p:spPr>
          <a:xfrm>
            <a:off x="5992560" y="1371600"/>
            <a:ext cx="5717520" cy="5066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Modulis SQLAlchemy susideda iš dviejų dalių:</a:t>
            </a:r>
            <a:endParaRPr b="0" lang="lt-LT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SQL Alchemy Core</a:t>
            </a: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 – įrankis, skirtas manipuliuoti, modifikuoti ir paleisti įvairias SQL užklausas. Labai panašiai, kaip ir SQLite3, tik dirba su visomis duomenų bazėmis: </a:t>
            </a:r>
            <a:endParaRPr b="0" lang="lt-LT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SQL Alchemy ORM</a:t>
            </a: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 (ORM – Object Related Mapping) – įrankis, skirtas automatiškai susieti Python objektus su lentelėmis duomenų bazėje ir vykdyti įvairius veiksmus (CRUD), nenaudojant SQL užklausų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SQLAlchemy nėra vienintelis ORM funkcionalumą siūlantis modulis. Net ir Python pagrindu yra sukurta daugiau įrankių. Panašius modulius turi JAVA (Hibernate), kitos programavimo kalbos.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/>
          <p:nvPr/>
        </p:nvSpPr>
        <p:spPr>
          <a:xfrm>
            <a:off x="6430680" y="1580760"/>
            <a:ext cx="5152680" cy="136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 fontScale="75000"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Kaip susikurti objekto klasę, iš kurios bus sukurta lentelė</a:t>
            </a:r>
            <a:br>
              <a:rPr sz="1800"/>
            </a:br>
            <a:br>
              <a:rPr sz="3000"/>
            </a:br>
            <a:endParaRPr b="0" lang="lt-LT" sz="3000" spc="-1" strike="noStrike">
              <a:latin typeface="Arial"/>
            </a:endParaRPr>
          </a:p>
        </p:txBody>
      </p:sp>
      <p:sp>
        <p:nvSpPr>
          <p:cNvPr id="313" name="TextShape 2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14 paskaita. Duomenų bazės 2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14" name="Picture 4" descr=""/>
          <p:cNvPicPr/>
          <p:nvPr/>
        </p:nvPicPr>
        <p:blipFill>
          <a:blip r:embed="rId1"/>
          <a:stretch/>
        </p:blipFill>
        <p:spPr>
          <a:xfrm>
            <a:off x="331920" y="2222640"/>
            <a:ext cx="6988320" cy="4415040"/>
          </a:xfrm>
          <a:prstGeom prst="rect">
            <a:avLst/>
          </a:prstGeom>
          <a:ln w="0">
            <a:noFill/>
          </a:ln>
        </p:spPr>
      </p:pic>
      <p:sp>
        <p:nvSpPr>
          <p:cNvPr id="315" name="TextShape 3"/>
          <p:cNvSpPr/>
          <p:nvPr/>
        </p:nvSpPr>
        <p:spPr>
          <a:xfrm>
            <a:off x="6428520" y="3398760"/>
            <a:ext cx="4986720" cy="1053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Tam, kad sukurtume reikiamos struktūros duomenų bazę ir ja naudotumės, užtenka sukurti SQLAlchemy klasę ir ją paleisti.</a:t>
            </a: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/>
          <p:nvPr/>
        </p:nvSpPr>
        <p:spPr>
          <a:xfrm>
            <a:off x="6391080" y="2196360"/>
            <a:ext cx="5429880" cy="1987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 fontScale="72000"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Kaip įrašyti, nuskaityti, atnaujinti, ištrinti duomenys SQLAlchemy lentelėje</a:t>
            </a:r>
            <a:br>
              <a:rPr sz="1800"/>
            </a:b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(CRUD – create, read, update, delete)</a:t>
            </a:r>
            <a:br>
              <a:rPr sz="1800"/>
            </a:br>
            <a:br>
              <a:rPr sz="3000"/>
            </a:br>
            <a:endParaRPr b="0" lang="lt-LT" sz="3000" spc="-1" strike="noStrike">
              <a:latin typeface="Arial"/>
            </a:endParaRPr>
          </a:p>
        </p:txBody>
      </p:sp>
      <p:sp>
        <p:nvSpPr>
          <p:cNvPr id="317" name="TextShape 2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14 paskaita. Duomenų bazės 2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318" name="TextShape 3"/>
          <p:cNvSpPr/>
          <p:nvPr/>
        </p:nvSpPr>
        <p:spPr>
          <a:xfrm>
            <a:off x="6455520" y="4277880"/>
            <a:ext cx="4986720" cy="153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Pavyzdys kaip sukurti ryšį su sukurta DB kitame faile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</p:txBody>
      </p:sp>
      <p:pic>
        <p:nvPicPr>
          <p:cNvPr id="319" name="Picture 5" descr=""/>
          <p:cNvPicPr/>
          <p:nvPr/>
        </p:nvPicPr>
        <p:blipFill>
          <a:blip r:embed="rId1"/>
          <a:stretch/>
        </p:blipFill>
        <p:spPr>
          <a:xfrm>
            <a:off x="419760" y="2749320"/>
            <a:ext cx="4959000" cy="189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/>
          <p:nvPr/>
        </p:nvSpPr>
        <p:spPr>
          <a:xfrm>
            <a:off x="6450480" y="2908800"/>
            <a:ext cx="5429880" cy="1987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Kaip gauti duomenis iš lentelės (cRud)</a:t>
            </a:r>
            <a:br>
              <a:rPr sz="3000"/>
            </a:br>
            <a:endParaRPr b="0" lang="lt-LT" sz="3000" spc="-1" strike="noStrike">
              <a:latin typeface="Arial"/>
            </a:endParaRPr>
          </a:p>
        </p:txBody>
      </p:sp>
      <p:sp>
        <p:nvSpPr>
          <p:cNvPr id="321" name="TextShape 2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14 paskaita. Duomenų bazės 2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22" name="Picture 7" descr=""/>
          <p:cNvPicPr/>
          <p:nvPr/>
        </p:nvPicPr>
        <p:blipFill>
          <a:blip r:embed="rId1"/>
          <a:stretch/>
        </p:blipFill>
        <p:spPr>
          <a:xfrm>
            <a:off x="469080" y="1873080"/>
            <a:ext cx="3761280" cy="1042560"/>
          </a:xfrm>
          <a:prstGeom prst="rect">
            <a:avLst/>
          </a:prstGeom>
          <a:ln w="0">
            <a:noFill/>
          </a:ln>
        </p:spPr>
      </p:pic>
      <p:pic>
        <p:nvPicPr>
          <p:cNvPr id="323" name="Picture 8" descr=""/>
          <p:cNvPicPr/>
          <p:nvPr/>
        </p:nvPicPr>
        <p:blipFill>
          <a:blip r:embed="rId2"/>
          <a:stretch/>
        </p:blipFill>
        <p:spPr>
          <a:xfrm>
            <a:off x="469080" y="3221640"/>
            <a:ext cx="5067720" cy="245160"/>
          </a:xfrm>
          <a:prstGeom prst="rect">
            <a:avLst/>
          </a:prstGeom>
          <a:ln w="0">
            <a:noFill/>
          </a:ln>
        </p:spPr>
      </p:pic>
      <p:pic>
        <p:nvPicPr>
          <p:cNvPr id="324" name="Picture 9" descr=""/>
          <p:cNvPicPr/>
          <p:nvPr/>
        </p:nvPicPr>
        <p:blipFill>
          <a:blip r:embed="rId3"/>
          <a:stretch/>
        </p:blipFill>
        <p:spPr>
          <a:xfrm>
            <a:off x="469080" y="3702960"/>
            <a:ext cx="3761280" cy="142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/>
          <p:nvPr/>
        </p:nvSpPr>
        <p:spPr>
          <a:xfrm>
            <a:off x="6450480" y="2908800"/>
            <a:ext cx="5429880" cy="1987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Kaip ieškoti duomenų pagal sąlygą ar šabloną</a:t>
            </a:r>
            <a:br>
              <a:rPr sz="3000"/>
            </a:br>
            <a:endParaRPr b="0" lang="lt-LT" sz="3000" spc="-1" strike="noStrike">
              <a:latin typeface="Arial"/>
            </a:endParaRPr>
          </a:p>
        </p:txBody>
      </p:sp>
      <p:sp>
        <p:nvSpPr>
          <p:cNvPr id="326" name="TextShape 2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14 paskaita. Duomenų bazės 2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27" name="Picture 2" descr=""/>
          <p:cNvPicPr/>
          <p:nvPr/>
        </p:nvPicPr>
        <p:blipFill>
          <a:blip r:embed="rId1"/>
          <a:stretch/>
        </p:blipFill>
        <p:spPr>
          <a:xfrm>
            <a:off x="258840" y="3906360"/>
            <a:ext cx="5424120" cy="176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CC98F71C7CEB499EFDC29467EAFC60" ma:contentTypeVersion="2" ma:contentTypeDescription="Create a new document." ma:contentTypeScope="" ma:versionID="897201ceeef7d02eb2013684851bcacb">
  <xsd:schema xmlns:xsd="http://www.w3.org/2001/XMLSchema" xmlns:xs="http://www.w3.org/2001/XMLSchema" xmlns:p="http://schemas.microsoft.com/office/2006/metadata/properties" xmlns:ns2="e94fbb91-2895-466f-9cdd-164826e0ab54" targetNamespace="http://schemas.microsoft.com/office/2006/metadata/properties" ma:root="true" ma:fieldsID="5f3d40d179a78e5dd6cd552886852810" ns2:_="">
    <xsd:import namespace="e94fbb91-2895-466f-9cdd-164826e0ab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fbb91-2895-466f-9cdd-164826e0ab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B612DF-7154-4066-933E-6036B4AFD3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4fbb91-2895-466f-9cdd-164826e0ab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B63B21-9B35-4055-AE14-92DF8245DE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2A1B0C-B009-41E1-B146-AA55E79B466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Application>LibreOffice/7.3.2.2$Linux_X86_64 LibreOffice_project/30$Build-2</Application>
  <AppVersion>15.0000</AppVersion>
  <Words>431</Words>
  <Paragraphs>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lt-LT</dc:language>
  <cp:lastModifiedBy/>
  <dcterms:modified xsi:type="dcterms:W3CDTF">2022-05-23T22:26:41Z</dcterms:modified>
  <cp:revision>329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0x0101009ACC98F71C7CEB499EFDC29467EAFC60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