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6" r:id="rId7"/>
    <p:sldId id="261" r:id="rId8"/>
    <p:sldId id="28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/>
      <a:tcStyle>
        <a:tcBdr/>
        <a:fill>
          <a:solidFill>
            <a:srgbClr val="E6E6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/>
      <a:tcStyle>
        <a:tcBdr/>
        <a:fill>
          <a:solidFill>
            <a:srgbClr val="EB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/>
      <a:tcStyle>
        <a:tcBdr/>
        <a:fill>
          <a:solidFill>
            <a:srgbClr val="E6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Shape 12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5" name="Shape 12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4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5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6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7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7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4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75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88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9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0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2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2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2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3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5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7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7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29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29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0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0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0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0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2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3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5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5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3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37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3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8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01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1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15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2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2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0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3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4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4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3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44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6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6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1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72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4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488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4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49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04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1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1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1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4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5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36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4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5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1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2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3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4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555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5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68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73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69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0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1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2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8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9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8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8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9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9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59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0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1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0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0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1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1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5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5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2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3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2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2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3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4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5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4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4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5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5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66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71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67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8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69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70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7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8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9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68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69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69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6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07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12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8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09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0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1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1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1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16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2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29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34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30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1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2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3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7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38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4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1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56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52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3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4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55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9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2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77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73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4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5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76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7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1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782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7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95" name="CustomShape 6"/>
          <p:cNvSpPr/>
          <p:nvPr/>
        </p:nvSpPr>
        <p:spPr>
          <a:xfrm>
            <a:off x="-159121" y="-119161"/>
            <a:ext cx="6253562" cy="738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800" name="Group 7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96" name="CustomShape 8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7" name="CustomShape 9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8" name="CustomShape 10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99" name="CustomShape 11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0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0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80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24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20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1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2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23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5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41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37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8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39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40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4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4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6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5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6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6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7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7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8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88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8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899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95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6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7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98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0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0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1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1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1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1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2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2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35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31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2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3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34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3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3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8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39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4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4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56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52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3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4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55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6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77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73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4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5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76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7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9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98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9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99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9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99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0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0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18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14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5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6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7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1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1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2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23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89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40" name="Group 6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36" name="CustomShape 7"/>
            <p:cNvSpPr/>
            <p:nvPr/>
          </p:nvSpPr>
          <p:spPr>
            <a:xfrm>
              <a:off x="141479" y="388080"/>
              <a:ext cx="131401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7" name="CustomShape 8"/>
            <p:cNvSpPr/>
            <p:nvPr/>
          </p:nvSpPr>
          <p:spPr>
            <a:xfrm>
              <a:off x="138239" y="251639"/>
              <a:ext cx="355681" cy="122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8" name="CustomShape 9"/>
            <p:cNvSpPr/>
            <p:nvPr/>
          </p:nvSpPr>
          <p:spPr>
            <a:xfrm>
              <a:off x="358920" y="388080"/>
              <a:ext cx="131400" cy="105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9" name="CustomShape 10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04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0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5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5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67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8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69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0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2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7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81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2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3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84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86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087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09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00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0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2" name="PlaceHolder 3"/>
          <p:cNvSpPr>
            <a:spLocks noGrp="1"/>
          </p:cNvSpPr>
          <p:nvPr>
            <p:ph type="body" sz="half" idx="21"/>
          </p:nvPr>
        </p:nvSpPr>
        <p:spPr>
          <a:xfrm>
            <a:off x="6231959" y="1604519"/>
            <a:ext cx="5354282" cy="397728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10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1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2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13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15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23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4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5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26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28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273599"/>
            <a:ext cx="10972442" cy="5307841"/>
          </a:xfrm>
          <a:prstGeom prst="rect">
            <a:avLst/>
          </a:prstGeom>
        </p:spPr>
        <p:txBody>
          <a:bodyPr anchor="ctr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3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3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4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3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44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57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5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9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60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6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73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5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176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98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9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0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03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/>
        </p:nvSpPr>
        <p:spPr>
          <a:xfrm>
            <a:off x="6231959" y="1604519"/>
            <a:ext cx="5354282" cy="397728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07" name="PlaceHolder 4"/>
          <p:cNvSpPr>
            <a:spLocks noGrp="1"/>
          </p:cNvSpPr>
          <p:nvPr>
            <p:ph type="body" sz="quarter" idx="21"/>
          </p:nvPr>
        </p:nvSpPr>
        <p:spPr>
          <a:xfrm>
            <a:off x="60947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84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5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6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7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189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19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109724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1" name="PlaceHolder 3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1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99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0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1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2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04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20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6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07" name="PlaceHolder 4"/>
          <p:cNvSpPr/>
          <p:nvPr/>
        </p:nvSpPr>
        <p:spPr>
          <a:xfrm>
            <a:off x="609479" y="3682079"/>
            <a:ext cx="535428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08" name="PlaceHolder 5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2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216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7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8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9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pc="0"/>
            </a:lvl1pPr>
          </a:lstStyle>
          <a:p>
            <a:r>
              <a:t>Title Text</a:t>
            </a:r>
          </a:p>
        </p:txBody>
      </p:sp>
      <p:sp>
        <p:nvSpPr>
          <p:cNvPr id="12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3533042" cy="1896842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2pPr>
            <a:lvl3pPr marL="1234439" indent="-320039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3" name="PlaceHolder 3"/>
          <p:cNvSpPr/>
          <p:nvPr/>
        </p:nvSpPr>
        <p:spPr>
          <a:xfrm>
            <a:off x="431963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4" name="PlaceHolder 4"/>
          <p:cNvSpPr/>
          <p:nvPr/>
        </p:nvSpPr>
        <p:spPr>
          <a:xfrm>
            <a:off x="8029799" y="1604519"/>
            <a:ext cx="3533041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5" name="PlaceHolder 5"/>
          <p:cNvSpPr/>
          <p:nvPr/>
        </p:nvSpPr>
        <p:spPr>
          <a:xfrm>
            <a:off x="609479" y="3682079"/>
            <a:ext cx="3533042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6" name="PlaceHolder 6"/>
          <p:cNvSpPr/>
          <p:nvPr/>
        </p:nvSpPr>
        <p:spPr>
          <a:xfrm>
            <a:off x="4319639" y="3682079"/>
            <a:ext cx="3533041" cy="189684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/>
            </a:pPr>
            <a:endParaRPr/>
          </a:p>
        </p:txBody>
      </p:sp>
      <p:sp>
        <p:nvSpPr>
          <p:cNvPr id="1227" name="PlaceHolder 7"/>
          <p:cNvSpPr>
            <a:spLocks noGrp="1"/>
          </p:cNvSpPr>
          <p:nvPr>
            <p:ph type="body" sz="quarter" idx="21"/>
          </p:nvPr>
        </p:nvSpPr>
        <p:spPr>
          <a:xfrm>
            <a:off x="8029799" y="3682079"/>
            <a:ext cx="3533041" cy="1896841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z="2800" spc="0"/>
            </a:pPr>
            <a:endParaRPr/>
          </a:p>
        </p:txBody>
      </p:sp>
      <p:sp>
        <p:nvSpPr>
          <p:cNvPr id="1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15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20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479" y="1604519"/>
            <a:ext cx="5354282" cy="397728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24" name="PlaceHolder 4"/>
          <p:cNvSpPr>
            <a:spLocks noGrp="1"/>
          </p:cNvSpPr>
          <p:nvPr>
            <p:ph type="body" sz="quarter" idx="21"/>
          </p:nvPr>
        </p:nvSpPr>
        <p:spPr>
          <a:xfrm>
            <a:off x="6231959" y="3682079"/>
            <a:ext cx="535428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13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137" name="Graphic 7" descr="Graphic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09479" y="273599"/>
            <a:ext cx="10972442" cy="1144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479" y="1604519"/>
            <a:ext cx="5354282" cy="1896842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PlaceHolder 3"/>
          <p:cNvSpPr/>
          <p:nvPr/>
        </p:nvSpPr>
        <p:spPr>
          <a:xfrm>
            <a:off x="6231959" y="1604519"/>
            <a:ext cx="5354282" cy="189684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/>
          <a:p>
            <a:pPr marL="431999" indent="-323999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Char char="●"/>
              <a:defRPr sz="3200" spc="-100"/>
            </a:pPr>
            <a:endParaRPr/>
          </a:p>
        </p:txBody>
      </p:sp>
      <p:sp>
        <p:nvSpPr>
          <p:cNvPr id="141" name="PlaceHolder 4"/>
          <p:cNvSpPr>
            <a:spLocks noGrp="1"/>
          </p:cNvSpPr>
          <p:nvPr>
            <p:ph type="body" sz="half" idx="21"/>
          </p:nvPr>
        </p:nvSpPr>
        <p:spPr>
          <a:xfrm>
            <a:off x="609479" y="3682079"/>
            <a:ext cx="10972442" cy="1896841"/>
          </a:xfrm>
          <a:prstGeom prst="rect">
            <a:avLst/>
          </a:prstGeom>
        </p:spPr>
        <p:txBody>
          <a:bodyPr/>
          <a:lstStyle/>
          <a:p>
            <a:pPr>
              <a:defRPr spc="-100"/>
            </a:pP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9"/>
            <a:ext cx="631441" cy="679321"/>
            <a:chOff x="0" y="0"/>
            <a:chExt cx="631439" cy="679319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0" cy="679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0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0"/>
              <a:ext cx="52921" cy="5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50"/>
              <a:ext cx="438842" cy="433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475200" y="458639"/>
            <a:ext cx="2332801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</p:sldLayoutIdLst>
  <p:transition spd="med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9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3200" b="0" i="0" u="none" strike="noStrike" cap="none" spc="-1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logging.html#logrecord-attributes" TargetMode="Externa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4400" b="1" spc="-100"/>
            </a:lvl1pPr>
          </a:lstStyle>
          <a:p>
            <a:r>
              <a:t>18 paskaita. Loginimas</a:t>
            </a:r>
          </a:p>
        </p:txBody>
      </p:sp>
      <p:sp>
        <p:nvSpPr>
          <p:cNvPr id="1238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/>
            </a:lvl1pPr>
          </a:lstStyle>
          <a:p>
            <a:r>
              <a:t>Python pažengusiųjų kursai</a:t>
            </a:r>
          </a:p>
        </p:txBody>
      </p:sp>
      <p:sp>
        <p:nvSpPr>
          <p:cNvPr id="1239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600" b="1" spc="-1"/>
            </a:lvl1pPr>
          </a:lstStyle>
          <a:p>
            <a:r>
              <a:t>2022</a:t>
            </a:r>
          </a:p>
        </p:txBody>
      </p:sp>
      <p:pic>
        <p:nvPicPr>
          <p:cNvPr id="1240" name="Picture Placeholder 14" descr="Picture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43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241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2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/>
              </a:lvl1pPr>
            </a:lstStyle>
            <a:p>
              <a:r>
                <a:t>2 LYGIS</a:t>
              </a:r>
            </a:p>
          </p:txBody>
        </p:sp>
      </p:grpSp>
      <p:pic>
        <p:nvPicPr>
          <p:cNvPr id="124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4400" b="1" spc="-100"/>
            </a:lvl1pPr>
          </a:lstStyle>
          <a:p>
            <a:r>
              <a:t>18 paskaita. Loginimas</a:t>
            </a:r>
          </a:p>
        </p:txBody>
      </p:sp>
      <p:sp>
        <p:nvSpPr>
          <p:cNvPr id="1265" name="CustomShape 2"/>
          <p:cNvSpPr txBox="1"/>
          <p:nvPr/>
        </p:nvSpPr>
        <p:spPr>
          <a:xfrm>
            <a:off x="3273840" y="5916960"/>
            <a:ext cx="7047360" cy="275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"/>
            </a:lvl1pPr>
          </a:lstStyle>
          <a:p>
            <a:r>
              <a:t>Python pažengusiųjų kursai</a:t>
            </a:r>
          </a:p>
        </p:txBody>
      </p:sp>
      <p:sp>
        <p:nvSpPr>
          <p:cNvPr id="1266" name="CustomShape 3"/>
          <p:cNvSpPr txBox="1"/>
          <p:nvPr/>
        </p:nvSpPr>
        <p:spPr>
          <a:xfrm>
            <a:off x="496439" y="5930279"/>
            <a:ext cx="2264761" cy="31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1600" b="1" spc="-1"/>
            </a:lvl1pPr>
          </a:lstStyle>
          <a:p>
            <a:r>
              <a:t>2022</a:t>
            </a:r>
          </a:p>
        </p:txBody>
      </p:sp>
      <p:pic>
        <p:nvPicPr>
          <p:cNvPr id="1267" name="Picture Placeholder 14" descr="Picture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0" name="Group 4"/>
          <p:cNvGrpSpPr/>
          <p:nvPr/>
        </p:nvGrpSpPr>
        <p:grpSpPr>
          <a:xfrm>
            <a:off x="9866159" y="2715119"/>
            <a:ext cx="1833841" cy="462961"/>
            <a:chOff x="0" y="0"/>
            <a:chExt cx="1833840" cy="462960"/>
          </a:xfrm>
        </p:grpSpPr>
        <p:sp>
          <p:nvSpPr>
            <p:cNvPr id="1268" name="CustomShape 5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9" name="CustomShape 6"/>
            <p:cNvSpPr txBox="1"/>
            <p:nvPr/>
          </p:nvSpPr>
          <p:spPr>
            <a:xfrm>
              <a:off x="114480" y="7532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/>
              </a:lvl1pPr>
            </a:lstStyle>
            <a:p>
              <a:r>
                <a:t>2 LYGIS</a:t>
              </a:r>
            </a:p>
          </p:txBody>
        </p:sp>
      </p:grpSp>
      <p:pic>
        <p:nvPicPr>
          <p:cNvPr id="127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160" y="406080"/>
            <a:ext cx="1951201" cy="1951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/>
            </a:lvl1pPr>
          </a:lstStyle>
          <a:p>
            <a:r>
              <a:t>13 paskaita. Loginimas</a:t>
            </a:r>
          </a:p>
        </p:txBody>
      </p:sp>
      <p:sp>
        <p:nvSpPr>
          <p:cNvPr id="1274" name="CustomShape 2"/>
          <p:cNvSpPr txBox="1"/>
          <p:nvPr/>
        </p:nvSpPr>
        <p:spPr>
          <a:xfrm>
            <a:off x="480960" y="1371600"/>
            <a:ext cx="5150881" cy="50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z="3000" b="1" spc="-1"/>
            </a:lvl1pPr>
          </a:lstStyle>
          <a:p>
            <a:r>
              <a:t>Šiandien išmoksite</a:t>
            </a:r>
          </a:p>
        </p:txBody>
      </p:sp>
      <p:sp>
        <p:nvSpPr>
          <p:cNvPr id="1275" name="CustomShape 3"/>
          <p:cNvSpPr txBox="1"/>
          <p:nvPr/>
        </p:nvSpPr>
        <p:spPr>
          <a:xfrm>
            <a:off x="1399320" y="3347639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Susipažinsime su logging biblioteka </a:t>
            </a:r>
          </a:p>
        </p:txBody>
      </p:sp>
      <p:sp>
        <p:nvSpPr>
          <p:cNvPr id="1276" name="CustomShape 4"/>
          <p:cNvSpPr txBox="1"/>
          <p:nvPr/>
        </p:nvSpPr>
        <p:spPr>
          <a:xfrm>
            <a:off x="1381320" y="4543199"/>
            <a:ext cx="4232881" cy="351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Įrašyti logos į failus</a:t>
            </a:r>
          </a:p>
        </p:txBody>
      </p:sp>
      <p:sp>
        <p:nvSpPr>
          <p:cNvPr id="1277" name="CustomShape 5"/>
          <p:cNvSpPr txBox="1"/>
          <p:nvPr/>
        </p:nvSpPr>
        <p:spPr>
          <a:xfrm>
            <a:off x="1399320" y="5688000"/>
            <a:ext cx="4232881" cy="351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Susipažinsime su klaidų logginimu</a:t>
            </a:r>
          </a:p>
        </p:txBody>
      </p:sp>
      <p:grpSp>
        <p:nvGrpSpPr>
          <p:cNvPr id="1280" name="Group 6"/>
          <p:cNvGrpSpPr/>
          <p:nvPr/>
        </p:nvGrpSpPr>
        <p:grpSpPr>
          <a:xfrm>
            <a:off x="480240" y="3193559"/>
            <a:ext cx="730081" cy="730081"/>
            <a:chOff x="0" y="0"/>
            <a:chExt cx="730080" cy="730080"/>
          </a:xfrm>
        </p:grpSpPr>
        <p:sp>
          <p:nvSpPr>
            <p:cNvPr id="1278" name="CustomShape 7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9" name="CustomShape 8"/>
            <p:cNvSpPr txBox="1"/>
            <p:nvPr/>
          </p:nvSpPr>
          <p:spPr>
            <a:xfrm>
              <a:off x="153720" y="17778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01</a:t>
              </a:r>
            </a:p>
          </p:txBody>
        </p:sp>
      </p:grpSp>
      <p:grpSp>
        <p:nvGrpSpPr>
          <p:cNvPr id="1283" name="Group 9"/>
          <p:cNvGrpSpPr/>
          <p:nvPr/>
        </p:nvGrpSpPr>
        <p:grpSpPr>
          <a:xfrm>
            <a:off x="480240" y="4403159"/>
            <a:ext cx="730081" cy="730081"/>
            <a:chOff x="0" y="0"/>
            <a:chExt cx="730080" cy="730080"/>
          </a:xfrm>
        </p:grpSpPr>
        <p:sp>
          <p:nvSpPr>
            <p:cNvPr id="1281" name="CustomShape 10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2" name="CustomShape 11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02</a:t>
              </a:r>
            </a:p>
          </p:txBody>
        </p:sp>
      </p:grpSp>
      <p:grpSp>
        <p:nvGrpSpPr>
          <p:cNvPr id="1286" name="Group 12"/>
          <p:cNvGrpSpPr/>
          <p:nvPr/>
        </p:nvGrpSpPr>
        <p:grpSpPr>
          <a:xfrm>
            <a:off x="480240" y="5514480"/>
            <a:ext cx="730081" cy="730081"/>
            <a:chOff x="0" y="0"/>
            <a:chExt cx="730080" cy="730080"/>
          </a:xfrm>
        </p:grpSpPr>
        <p:sp>
          <p:nvSpPr>
            <p:cNvPr id="1284" name="CustomShape 13"/>
            <p:cNvSpPr/>
            <p:nvPr/>
          </p:nvSpPr>
          <p:spPr>
            <a:xfrm>
              <a:off x="-1" y="-1"/>
              <a:ext cx="730082" cy="730082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5" name="CustomShape 14"/>
            <p:cNvSpPr txBox="1"/>
            <p:nvPr/>
          </p:nvSpPr>
          <p:spPr>
            <a:xfrm>
              <a:off x="153720" y="178144"/>
              <a:ext cx="423000" cy="3737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2000" spc="-1">
                  <a:solidFill>
                    <a:srgbClr val="FEFFFF"/>
                  </a:solidFill>
                </a:defRPr>
              </a:lvl1pPr>
            </a:lstStyle>
            <a:p>
              <a:r>
                <a:t>03</a:t>
              </a: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tikriname kodą PRINT funkcijų pagalba</a:t>
            </a:r>
          </a:p>
        </p:txBody>
      </p:sp>
      <p:pic>
        <p:nvPicPr>
          <p:cNvPr id="129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19" y="2095919"/>
            <a:ext cx="4787281" cy="30124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tikriname kodą loginimo pagalba</a:t>
            </a:r>
          </a:p>
        </p:txBody>
      </p:sp>
      <p:pic>
        <p:nvPicPr>
          <p:cNvPr id="12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9" y="1670050"/>
            <a:ext cx="5130801" cy="351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CustomShape 1"/>
          <p:cNvSpPr txBox="1"/>
          <p:nvPr/>
        </p:nvSpPr>
        <p:spPr>
          <a:xfrm>
            <a:off x="480960" y="1371600"/>
            <a:ext cx="5612761" cy="4099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Kokie yra loginimo pranešimų lygiai</a:t>
            </a:r>
          </a:p>
        </p:txBody>
      </p:sp>
      <p:sp>
        <p:nvSpPr>
          <p:cNvPr id="1298" name="CustomShape 3"/>
          <p:cNvSpPr txBox="1"/>
          <p:nvPr/>
        </p:nvSpPr>
        <p:spPr>
          <a:xfrm>
            <a:off x="6562080" y="1371599"/>
            <a:ext cx="5146561" cy="506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DEBUG</a:t>
            </a:r>
            <a:r>
              <a:rPr b="0" dirty="0"/>
              <a:t> Detailed information, typically of interest only when diagnosing problems.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INFO</a:t>
            </a:r>
            <a:r>
              <a:rPr b="0" dirty="0"/>
              <a:t> Confirmation that things are working as expected.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WARNING</a:t>
            </a:r>
            <a:r>
              <a:rPr b="0" dirty="0"/>
              <a:t> An indication that something unexpected happened, or indicative of some problem in the near future (e.g. ‘disk space low’). The software is still working as expected.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ERROR</a:t>
            </a:r>
            <a:r>
              <a:rPr b="0" dirty="0"/>
              <a:t> Due to a more serious problem, the software has not been able to perform some function.</a:t>
            </a:r>
            <a:endParaRPr spc="-1" dirty="0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600" b="1" spc="-100"/>
            </a:pPr>
            <a:r>
              <a:rPr dirty="0"/>
              <a:t>CRITICAL</a:t>
            </a:r>
            <a:r>
              <a:rPr b="0" dirty="0"/>
              <a:t> A serious error, indicating that the program itself may be unable to continue running.</a:t>
            </a:r>
          </a:p>
        </p:txBody>
      </p:sp>
      <p:pic>
        <p:nvPicPr>
          <p:cNvPr id="1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59" y="2976939"/>
            <a:ext cx="4889501" cy="889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loginimo pranešimų lygį</a:t>
            </a:r>
          </a:p>
        </p:txBody>
      </p:sp>
      <p:pic>
        <p:nvPicPr>
          <p:cNvPr id="130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40" y="1128871"/>
            <a:ext cx="49530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5" y="2627483"/>
            <a:ext cx="4618449" cy="3535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loginimą į failą</a:t>
            </a:r>
          </a:p>
        </p:txBody>
      </p:sp>
      <p:pic>
        <p:nvPicPr>
          <p:cNvPr id="130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21" y="1490603"/>
            <a:ext cx="5211497" cy="679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20" y="2435759"/>
            <a:ext cx="5270099" cy="2882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CustomShape 1"/>
          <p:cNvSpPr txBox="1"/>
          <p:nvPr/>
        </p:nvSpPr>
        <p:spPr>
          <a:xfrm>
            <a:off x="6490799" y="3156119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Erroras išsaugojamas faile</a:t>
            </a:r>
          </a:p>
        </p:txBody>
      </p:sp>
      <p:pic>
        <p:nvPicPr>
          <p:cNvPr id="131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21" y="800415"/>
            <a:ext cx="10591801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CustomShape 1"/>
          <p:cNvSpPr txBox="1"/>
          <p:nvPr/>
        </p:nvSpPr>
        <p:spPr>
          <a:xfrm>
            <a:off x="7144921" y="1895013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Kaip nustatyti loginimo pranešimų formatą</a:t>
            </a:r>
          </a:p>
        </p:txBody>
      </p:sp>
      <p:pic>
        <p:nvPicPr>
          <p:cNvPr id="13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39" y="1675131"/>
            <a:ext cx="6253561" cy="11983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05" y="3078677"/>
            <a:ext cx="6484358" cy="3575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CustomShape 1"/>
          <p:cNvSpPr txBox="1"/>
          <p:nvPr/>
        </p:nvSpPr>
        <p:spPr>
          <a:xfrm>
            <a:off x="6230842" y="3844410"/>
            <a:ext cx="5150882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Erroras išsaugojamas faile</a:t>
            </a:r>
          </a:p>
        </p:txBody>
      </p:sp>
      <p:pic>
        <p:nvPicPr>
          <p:cNvPr id="13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67" y="1424384"/>
            <a:ext cx="11823701" cy="213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CustomShape 1"/>
          <p:cNvSpPr txBox="1"/>
          <p:nvPr/>
        </p:nvSpPr>
        <p:spPr>
          <a:xfrm>
            <a:off x="3090599" y="2656800"/>
            <a:ext cx="7047361" cy="2386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defRPr sz="4400" b="1" spc="-100"/>
            </a:lvl1pPr>
          </a:lstStyle>
          <a:p>
            <a:r>
              <a:t>Bet pirmiau kartojimas :)</a:t>
            </a:r>
          </a:p>
        </p:txBody>
      </p:sp>
      <p:pic>
        <p:nvPicPr>
          <p:cNvPr id="1247" name="Picture Placeholder 14" descr="Picture Placeholder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319" y="-1709641"/>
            <a:ext cx="1833841" cy="18338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CustomShape 1"/>
          <p:cNvSpPr txBox="1"/>
          <p:nvPr/>
        </p:nvSpPr>
        <p:spPr>
          <a:xfrm>
            <a:off x="6477925" y="5048648"/>
            <a:ext cx="5150881" cy="1363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Loginimas su objektais</a:t>
            </a:r>
          </a:p>
        </p:txBody>
      </p:sp>
      <p:pic>
        <p:nvPicPr>
          <p:cNvPr id="1326" name="Picture 312" descr="Picture 3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0" y="2163736"/>
            <a:ext cx="8511545" cy="2620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t>Problema su logging naudojimu keliuose moduliuose</a:t>
            </a:r>
          </a:p>
        </p:txBody>
      </p:sp>
      <p:pic>
        <p:nvPicPr>
          <p:cNvPr id="1330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9" y="1717818"/>
            <a:ext cx="7851550" cy="2463528"/>
          </a:xfrm>
          <a:prstGeom prst="rect">
            <a:avLst/>
          </a:prstGeom>
          <a:ln w="12700">
            <a:miter lim="400000"/>
          </a:ln>
        </p:spPr>
      </p:pic>
      <p:sp>
        <p:nvSpPr>
          <p:cNvPr id="1331" name="CustomShape 3"/>
          <p:cNvSpPr txBox="1"/>
          <p:nvPr/>
        </p:nvSpPr>
        <p:spPr>
          <a:xfrm>
            <a:off x="174240" y="134187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t>Failas asmenys.py</a:t>
            </a:r>
          </a:p>
        </p:txBody>
      </p:sp>
      <p:sp>
        <p:nvSpPr>
          <p:cNvPr id="1332" name="CustomShape 4"/>
          <p:cNvSpPr txBox="1"/>
          <p:nvPr/>
        </p:nvSpPr>
        <p:spPr>
          <a:xfrm>
            <a:off x="174240" y="419729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t>Failas aritmetika.py</a:t>
            </a:r>
          </a:p>
        </p:txBody>
      </p:sp>
      <p:pic>
        <p:nvPicPr>
          <p:cNvPr id="133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68" y="4573242"/>
            <a:ext cx="7767692" cy="2147995"/>
          </a:xfrm>
          <a:prstGeom prst="rect">
            <a:avLst/>
          </a:prstGeom>
          <a:ln w="12700">
            <a:miter lim="400000"/>
          </a:ln>
        </p:spPr>
      </p:pic>
      <p:sp>
        <p:nvSpPr>
          <p:cNvPr id="1334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Problemos demonstracija:</a:t>
            </a:r>
          </a:p>
        </p:txBody>
      </p:sp>
      <p:sp>
        <p:nvSpPr>
          <p:cNvPr id="1335" name="CustomShape 5"/>
          <p:cNvSpPr txBox="1"/>
          <p:nvPr/>
        </p:nvSpPr>
        <p:spPr>
          <a:xfrm>
            <a:off x="8189909" y="262173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python3 aritmetika.py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CustomShape 1"/>
          <p:cNvSpPr txBox="1"/>
          <p:nvPr/>
        </p:nvSpPr>
        <p:spPr>
          <a:xfrm>
            <a:off x="6349182" y="1013550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 defTabSz="850391">
              <a:defRPr sz="2790" b="1" spc="-93"/>
            </a:lvl1pPr>
          </a:lstStyle>
          <a:p>
            <a:r>
              <a:t>Problema su logging naudojimu</a:t>
            </a:r>
          </a:p>
        </p:txBody>
      </p:sp>
      <p:sp>
        <p:nvSpPr>
          <p:cNvPr id="1339" name="CustomShape 5"/>
          <p:cNvSpPr txBox="1"/>
          <p:nvPr/>
        </p:nvSpPr>
        <p:spPr>
          <a:xfrm>
            <a:off x="8050034" y="1812397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Nesukuriamas aritmetika.log failas</a:t>
            </a:r>
          </a:p>
        </p:txBody>
      </p:sp>
      <p:pic>
        <p:nvPicPr>
          <p:cNvPr id="134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27" y="2540411"/>
            <a:ext cx="9779001" cy="1358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CustomShape 5"/>
          <p:cNvSpPr txBox="1"/>
          <p:nvPr/>
        </p:nvSpPr>
        <p:spPr>
          <a:xfrm>
            <a:off x="7856920" y="1988803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Išsprendžiame problemą, dabar gausime abu logus</a:t>
            </a:r>
          </a:p>
        </p:txBody>
      </p:sp>
      <p:pic>
        <p:nvPicPr>
          <p:cNvPr id="134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5" y="1603291"/>
            <a:ext cx="7770371" cy="4626229"/>
          </a:xfrm>
          <a:prstGeom prst="rect">
            <a:avLst/>
          </a:prstGeom>
          <a:ln w="12700">
            <a:miter lim="400000"/>
          </a:ln>
        </p:spPr>
      </p:pic>
      <p:sp>
        <p:nvSpPr>
          <p:cNvPr id="1346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t>Custom Loggeriai (savo logerio sukūrimas aritmetika.py faile)</a:t>
            </a:r>
          </a:p>
        </p:txBody>
      </p:sp>
      <p:sp>
        <p:nvSpPr>
          <p:cNvPr id="1347" name="CustomShape 5"/>
          <p:cNvSpPr txBox="1"/>
          <p:nvPr/>
        </p:nvSpPr>
        <p:spPr>
          <a:xfrm>
            <a:off x="7856920" y="2364250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python3 aritmetika.py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lvl1pPr>
          </a:lstStyle>
          <a:p>
            <a:r>
              <a:t>Failas asmenys.py</a:t>
            </a:r>
          </a:p>
        </p:txBody>
      </p:sp>
      <p:sp>
        <p:nvSpPr>
          <p:cNvPr id="1351" name="CustomShape 5"/>
          <p:cNvSpPr txBox="1"/>
          <p:nvPr/>
        </p:nvSpPr>
        <p:spPr>
          <a:xfrm>
            <a:off x="6582361" y="1963054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Gausime du atskirus logus skirtingiems moduliams </a:t>
            </a:r>
          </a:p>
        </p:txBody>
      </p:sp>
      <p:sp>
        <p:nvSpPr>
          <p:cNvPr id="1352" name="CustomShape 1"/>
          <p:cNvSpPr txBox="1"/>
          <p:nvPr/>
        </p:nvSpPr>
        <p:spPr>
          <a:xfrm>
            <a:off x="6529423" y="1113349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 lnSpcReduction="10000"/>
          </a:bodyPr>
          <a:lstStyle>
            <a:lvl1pPr defTabSz="640079">
              <a:defRPr sz="2100" b="1" spc="-70"/>
            </a:lvl1pPr>
          </a:lstStyle>
          <a:p>
            <a:r>
              <a:t>Custom Loggeriai (custom logerį pritaikome ir kitam failui)</a:t>
            </a:r>
          </a:p>
        </p:txBody>
      </p:sp>
      <p:pic>
        <p:nvPicPr>
          <p:cNvPr id="13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6" y="1547254"/>
            <a:ext cx="6253561" cy="3631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CustomShape 4"/>
          <p:cNvSpPr txBox="1"/>
          <p:nvPr/>
        </p:nvSpPr>
        <p:spPr>
          <a:xfrm>
            <a:off x="351429" y="878404"/>
            <a:ext cx="4232881" cy="360001"/>
          </a:xfrm>
          <a:prstGeom prst="rect">
            <a:avLst/>
          </a:prstGeom>
          <a:ln w="12700">
            <a:miter lim="400000"/>
          </a:ln>
        </p:spPr>
        <p:txBody>
          <a:bodyPr lIns="44999" tIns="44999" rIns="44999" bIns="44999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600" spc="-100"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35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" y="1461740"/>
            <a:ext cx="8991601" cy="4762501"/>
          </a:xfrm>
          <a:prstGeom prst="rect">
            <a:avLst/>
          </a:prstGeom>
          <a:ln w="12700">
            <a:miter lim="400000"/>
          </a:ln>
        </p:spPr>
      </p:pic>
      <p:sp>
        <p:nvSpPr>
          <p:cNvPr id="1358" name="CustomShape 5"/>
          <p:cNvSpPr txBox="1"/>
          <p:nvPr/>
        </p:nvSpPr>
        <p:spPr>
          <a:xfrm>
            <a:off x="6556612" y="1043152"/>
            <a:ext cx="4232881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Gausime du atskirus logus skirtingiems moduliams </a:t>
            </a:r>
          </a:p>
        </p:txBody>
      </p:sp>
      <p:sp>
        <p:nvSpPr>
          <p:cNvPr id="1359" name="CustomShape 1"/>
          <p:cNvSpPr txBox="1"/>
          <p:nvPr/>
        </p:nvSpPr>
        <p:spPr>
          <a:xfrm>
            <a:off x="6503674" y="193446"/>
            <a:ext cx="5150881" cy="68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defRPr sz="3000" b="1" spc="-100"/>
            </a:lvl1pPr>
          </a:lstStyle>
          <a:p>
            <a:r>
              <a:t>Custom Loggeriai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ustomShape 2"/>
          <p:cNvSpPr txBox="1"/>
          <p:nvPr/>
        </p:nvSpPr>
        <p:spPr>
          <a:xfrm>
            <a:off x="6490799" y="3156119"/>
            <a:ext cx="5150882" cy="941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Kaip loginti klaidas ir į failą ir į konsolę</a:t>
            </a:r>
          </a:p>
        </p:txBody>
      </p:sp>
      <p:pic>
        <p:nvPicPr>
          <p:cNvPr id="13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40" y="1797840"/>
            <a:ext cx="4912560" cy="3463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Kaip loginti klaidas</a:t>
            </a:r>
          </a:p>
        </p:txBody>
      </p:sp>
      <p:pic>
        <p:nvPicPr>
          <p:cNvPr id="136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19" y="1459800"/>
            <a:ext cx="4932002" cy="43815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0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1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1</a:t>
              </a:r>
            </a:p>
          </p:txBody>
        </p:sp>
      </p:grpSp>
      <p:pic>
        <p:nvPicPr>
          <p:cNvPr id="1373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74" name="CustomShape 6"/>
          <p:cNvSpPr txBox="1"/>
          <p:nvPr/>
        </p:nvSpPr>
        <p:spPr>
          <a:xfrm>
            <a:off x="707399" y="1718999"/>
            <a:ext cx="10636842" cy="3548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defTabSz="713231">
              <a:defRPr sz="1637" spc="-148"/>
            </a:pPr>
            <a:r>
              <a:t>Sukurti funkcijas, kurios: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visų paduotų skaičių sumą (su *args argumentu)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paduoto skaičiaus šaknį (panaudoti math.sqrt())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paduoto sakinio simbolių kiekį (su len())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Gražintų rezultatą, skaičių x padalinus iš y</a:t>
            </a:r>
            <a:endParaRPr spc="-1"/>
          </a:p>
          <a:p>
            <a:pPr defTabSz="713231">
              <a:defRPr sz="1637" spc="-1"/>
            </a:pPr>
            <a:endParaRPr spc="-1"/>
          </a:p>
          <a:p>
            <a:pPr defTabSz="713231">
              <a:defRPr sz="1637" spc="-148"/>
            </a:pPr>
            <a:r>
              <a:t>Nustatyti standartinį logerį (logging) taip, kad jis: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Saugotų pranešimus į norimą failą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637" spc="-148"/>
            </a:pPr>
            <a:r>
              <a:t>Pranešimai turi būti tokiu formatu: data/laikas, logginimo lygis, žinutė</a:t>
            </a:r>
            <a:endParaRPr spc="-1"/>
          </a:p>
          <a:p>
            <a:pPr defTabSz="713231">
              <a:defRPr sz="1637" spc="-1"/>
            </a:pPr>
            <a:endParaRPr spc="-1"/>
          </a:p>
          <a:p>
            <a:pPr defTabSz="713231">
              <a:defRPr sz="1637" spc="-148"/>
            </a:pPr>
            <a:r>
              <a:t>Kiekviena funkcija turi sukurti INFO lygio log pranešimą apie tai, ką atliko, pvz.:</a:t>
            </a:r>
            <a:endParaRPr sz="1013" spc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013" spc="0"/>
            </a:pPr>
            <a:endParaRPr sz="1013" spc="0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013" spc="0"/>
            </a:pPr>
            <a:endParaRPr sz="1013" spc="0"/>
          </a:p>
        </p:txBody>
      </p:sp>
      <p:pic>
        <p:nvPicPr>
          <p:cNvPr id="1375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0" y="4828289"/>
            <a:ext cx="5086441" cy="37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0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78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9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2</a:t>
              </a:r>
            </a:p>
          </p:txBody>
        </p:sp>
      </p:grpSp>
      <p:pic>
        <p:nvPicPr>
          <p:cNvPr id="1381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2" name="CustomShape 5"/>
          <p:cNvSpPr txBox="1"/>
          <p:nvPr/>
        </p:nvSpPr>
        <p:spPr>
          <a:xfrm>
            <a:off x="707399" y="1718999"/>
            <a:ext cx="10777202" cy="43530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>
              <a:defRPr sz="1700" spc="-130"/>
            </a:pPr>
            <a:r>
              <a:t>Perdaryti 1 užduoties programą, kad: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700" spc="-130"/>
            </a:pPr>
            <a:r>
              <a:t>Į šaknies funkciją padavus string tipo argumetrą, į log failą būtų išsaugoma išimties klaida su norimu tekstu</a:t>
            </a:r>
            <a:endParaRPr spc="-1"/>
          </a:p>
          <a:p>
            <a:pPr marL="285839" indent="-285119">
              <a:buClr>
                <a:srgbClr val="000000"/>
              </a:buClr>
              <a:buSzPct val="100000"/>
              <a:buFont typeface="Arial"/>
              <a:buChar char="•"/>
              <a:defRPr sz="1700" spc="-130"/>
            </a:pPr>
            <a:r>
              <a:t>Į dalybos funkciją antrą argumentą padavus 0, į log failą būtų išsaugoma išimties klaida su norimu tekstu</a:t>
            </a:r>
            <a:endParaRPr spc="-1"/>
          </a:p>
          <a:p>
            <a:pPr>
              <a:defRPr sz="1700" spc="-1"/>
            </a:pPr>
            <a:endParaRPr spc="-1"/>
          </a:p>
          <a:p>
            <a:pPr>
              <a:defRPr sz="1700" b="1" spc="-130"/>
            </a:pPr>
            <a:r>
              <a:t>Patarimas</a:t>
            </a:r>
            <a:r>
              <a:rPr b="0"/>
              <a:t>: panaudoti try/except/else, logging.exception()</a:t>
            </a:r>
            <a:endParaRPr spc="-1"/>
          </a:p>
          <a:p>
            <a:pPr>
              <a:defRPr sz="1700" spc="-1"/>
            </a:pP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/>
          </a:p>
          <a:p>
            <a:pPr>
              <a:lnSpc>
                <a:spcPct val="90000"/>
              </a:lnSpc>
              <a:spcBef>
                <a:spcPts val="1000"/>
              </a:spcBef>
              <a:defRPr sz="1700" spc="-1"/>
            </a:pPr>
            <a:endParaRPr spc="-1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13 paskaita. Loginimas</a:t>
            </a:r>
          </a:p>
        </p:txBody>
      </p:sp>
      <p:sp>
        <p:nvSpPr>
          <p:cNvPr id="1250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Failai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6A8207-9DE1-493E-8777-06FA580D3F54}"/>
              </a:ext>
            </a:extLst>
          </p:cNvPr>
          <p:cNvSpPr txBox="1"/>
          <p:nvPr/>
        </p:nvSpPr>
        <p:spPr>
          <a:xfrm>
            <a:off x="200086" y="5685042"/>
            <a:ext cx="617450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Greitam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pakartojimui</a:t>
            </a:r>
            <a:r>
              <a:rPr lang="en-GB" dirty="0">
                <a:solidFill>
                  <a:schemeClr val="bg1"/>
                </a:solidFill>
              </a:rPr>
              <a:t> – 4 u</a:t>
            </a:r>
            <a:r>
              <a:rPr lang="lt-LT" dirty="0">
                <a:solidFill>
                  <a:schemeClr val="bg1"/>
                </a:solidFill>
              </a:rPr>
              <a:t>žduotis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9B308-63B7-4304-8BA4-166F8D7D1893}"/>
              </a:ext>
            </a:extLst>
          </p:cNvPr>
          <p:cNvSpPr txBox="1"/>
          <p:nvPr/>
        </p:nvSpPr>
        <p:spPr>
          <a:xfrm>
            <a:off x="316291" y="1995114"/>
            <a:ext cx="5612761" cy="4801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Pastabos: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Nepamir</a:t>
            </a:r>
            <a:r>
              <a:rPr lang="lt-LT" dirty="0">
                <a:solidFill>
                  <a:schemeClr val="bg1"/>
                </a:solidFill>
              </a:rPr>
              <a:t>škite patestuoti programos ir be sukurto failo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Jei naudojate „with“ context managerį, tai failo closinti patiems jau nebereikia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Apibendrinimas: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Pickle – naudojame, kai saugumas nėra svarbu ir nenorime nagrinėti išsaugoto failo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JSON – naudojame, kai norime matyti išsaugoto failo struktūrą</a:t>
            </a:r>
          </a:p>
          <a:p>
            <a:br>
              <a:rPr lang="lt-LT" dirty="0">
                <a:solidFill>
                  <a:schemeClr val="bg1"/>
                </a:solidFill>
              </a:rPr>
            </a:b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85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6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Užduotis nr. 3</a:t>
              </a:r>
            </a:p>
          </p:txBody>
        </p:sp>
      </p:grpSp>
      <p:pic>
        <p:nvPicPr>
          <p:cNvPr id="1388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89" name="CustomShape 5"/>
          <p:cNvSpPr txBox="1"/>
          <p:nvPr/>
        </p:nvSpPr>
        <p:spPr>
          <a:xfrm>
            <a:off x="707399" y="1718999"/>
            <a:ext cx="10777202" cy="4671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defTabSz="713231">
              <a:defRPr sz="1482" spc="-114"/>
            </a:pPr>
            <a:r>
              <a:t>Perdaryti 2 užduoties programą (paeiliui), kad:</a:t>
            </a:r>
            <a:endParaRPr spc="-1"/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Dalybos funkcija būtų perkelta į dalyba.py modulį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dalyba.py faile iškviesti dalybos funkciją</a:t>
            </a:r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Like veiksmai eina į aritmetika.py modulį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aritmetika.py faile importanti dalybą</a:t>
            </a:r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Iškviesti artimetika modulį (python3 aritmetika.py)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Atlikus veiksmus surast problemą su logais (ar išsaugomi abu logai?)</a:t>
            </a:r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Perrašyti logginga: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Kiekvienam moduli sukuriamas Savas loggers, kuris fiksuoja visus anksčiau aprašytus pranešimus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Skirt loggers ne tik išsaugotų pranešimus faile, bet ir atvaizduotų juos konsolėje</a:t>
            </a:r>
          </a:p>
          <a:p>
            <a:pPr marL="222955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Iškviesti artimetika modulį (python3 aritmetika.py)</a:t>
            </a:r>
          </a:p>
          <a:p>
            <a:pPr marL="579009" lvl="1" indent="-222393" defTabSz="713231">
              <a:buClr>
                <a:srgbClr val="000000"/>
              </a:buClr>
              <a:buSzPct val="100000"/>
              <a:buFont typeface="Arial"/>
              <a:buChar char="•"/>
              <a:defRPr sz="1482" spc="-114"/>
            </a:pPr>
            <a:r>
              <a:rPr spc="-1"/>
              <a:t>Patikrinti ar dingo prieš tai minėta problema</a:t>
            </a:r>
          </a:p>
          <a:p>
            <a:pPr defTabSz="713231">
              <a:defRPr sz="1482" spc="-114"/>
            </a:pPr>
            <a:endParaRPr spc="-1"/>
          </a:p>
          <a:p>
            <a:pPr defTabSz="713231">
              <a:defRPr sz="1482" spc="-114"/>
            </a:pPr>
            <a:endParaRPr spc="-1"/>
          </a:p>
          <a:p>
            <a:pPr defTabSz="713231">
              <a:defRPr sz="1482" spc="-1"/>
            </a:pPr>
            <a:endParaRPr spc="-1"/>
          </a:p>
          <a:p>
            <a:pPr defTabSz="713231">
              <a:defRPr sz="1482" spc="-1"/>
            </a:pPr>
            <a:endParaRPr spc="-1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/>
          </a:p>
          <a:p>
            <a:pPr defTabSz="713231">
              <a:lnSpc>
                <a:spcPct val="90000"/>
              </a:lnSpc>
              <a:spcBef>
                <a:spcPts val="700"/>
              </a:spcBef>
              <a:defRPr sz="1482" spc="-1"/>
            </a:pPr>
            <a:endParaRPr spc="-1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4" name="Group 2"/>
          <p:cNvGrpSpPr/>
          <p:nvPr/>
        </p:nvGrpSpPr>
        <p:grpSpPr>
          <a:xfrm>
            <a:off x="479880" y="898200"/>
            <a:ext cx="1833841" cy="462961"/>
            <a:chOff x="0" y="0"/>
            <a:chExt cx="1833840" cy="462960"/>
          </a:xfrm>
        </p:grpSpPr>
        <p:sp>
          <p:nvSpPr>
            <p:cNvPr id="1392" name="CustomShape 3"/>
            <p:cNvSpPr/>
            <p:nvPr/>
          </p:nvSpPr>
          <p:spPr>
            <a:xfrm>
              <a:off x="0" y="0"/>
              <a:ext cx="1833841" cy="46296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3" name="CustomShape 4"/>
            <p:cNvSpPr txBox="1"/>
            <p:nvPr/>
          </p:nvSpPr>
          <p:spPr>
            <a:xfrm>
              <a:off x="114480" y="75143"/>
              <a:ext cx="1604880" cy="3119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z="1600" b="1" spc="-1">
                  <a:solidFill>
                    <a:srgbClr val="FEFFFF"/>
                  </a:solidFill>
                </a:defRPr>
              </a:lvl1pPr>
            </a:lstStyle>
            <a:p>
              <a:r>
                <a:t>PAPILDOMAI</a:t>
              </a:r>
            </a:p>
          </p:txBody>
        </p:sp>
      </p:grpSp>
      <p:pic>
        <p:nvPicPr>
          <p:cNvPr id="1395" name="Picture Placeholder 2" descr="Picture Placeholder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80" y="1441440"/>
            <a:ext cx="11230561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396" name="CustomShape 5"/>
          <p:cNvSpPr txBox="1"/>
          <p:nvPr/>
        </p:nvSpPr>
        <p:spPr>
          <a:xfrm>
            <a:off x="707399" y="1718999"/>
            <a:ext cx="10230496" cy="342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/>
          <a:p>
            <a:pPr marL="742319" lvl="1" indent="-285119">
              <a:buClr>
                <a:srgbClr val="000000"/>
              </a:buClr>
              <a:buSzPct val="100000"/>
              <a:buFont typeface="Arial"/>
              <a:buChar char="•"/>
              <a:defRPr sz="1900" spc="-146"/>
            </a:pPr>
            <a:r>
              <a:rPr dirty="0" err="1"/>
              <a:t>Savarankiškai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konsultacijomis</a:t>
            </a:r>
            <a:r>
              <a:rPr dirty="0"/>
              <a:t> </a:t>
            </a:r>
            <a:r>
              <a:rPr dirty="0" err="1"/>
              <a:t>bandyti</a:t>
            </a:r>
            <a:r>
              <a:rPr dirty="0"/>
              <a:t> </a:t>
            </a:r>
            <a:r>
              <a:rPr dirty="0" err="1"/>
              <a:t>atlikti</a:t>
            </a:r>
            <a:r>
              <a:rPr dirty="0"/>
              <a:t> </a:t>
            </a:r>
            <a:r>
              <a:rPr dirty="0" err="1"/>
              <a:t>paskutines</a:t>
            </a:r>
            <a:r>
              <a:rPr lang="lt-LT" dirty="0"/>
              <a:t> prieš tai buvusių</a:t>
            </a:r>
            <a:r>
              <a:rPr dirty="0"/>
              <a:t> </a:t>
            </a:r>
            <a:r>
              <a:rPr dirty="0" err="1"/>
              <a:t>temų</a:t>
            </a:r>
            <a:r>
              <a:rPr dirty="0"/>
              <a:t> </a:t>
            </a:r>
            <a:r>
              <a:rPr dirty="0" err="1"/>
              <a:t>užduotis</a:t>
            </a:r>
            <a:endParaRPr spc="-1" dirty="0"/>
          </a:p>
          <a:p>
            <a:pPr>
              <a:defRPr sz="1900" spc="-146"/>
            </a:pPr>
            <a:endParaRPr spc="-1" dirty="0"/>
          </a:p>
          <a:p>
            <a:pPr>
              <a:defRPr sz="1900" spc="-146"/>
            </a:pPr>
            <a:endParaRPr spc="-1" dirty="0"/>
          </a:p>
          <a:p>
            <a:pPr>
              <a:defRPr sz="1900" spc="-1"/>
            </a:pPr>
            <a:endParaRPr spc="-1" dirty="0"/>
          </a:p>
          <a:p>
            <a:pPr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  <a:p>
            <a:pPr>
              <a:lnSpc>
                <a:spcPct val="90000"/>
              </a:lnSpc>
              <a:spcBef>
                <a:spcPts val="1000"/>
              </a:spcBef>
              <a:defRPr sz="1900" spc="-1"/>
            </a:pPr>
            <a:endParaRPr spc="-1" dirty="0"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CustomShape 2"/>
          <p:cNvSpPr txBox="1"/>
          <p:nvPr/>
        </p:nvSpPr>
        <p:spPr>
          <a:xfrm>
            <a:off x="3282480" y="1821959"/>
            <a:ext cx="3747960" cy="3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b="1" spc="-100"/>
            </a:lvl1pPr>
          </a:lstStyle>
          <a:p>
            <a:r>
              <a:t>LogRecord attributes</a:t>
            </a:r>
          </a:p>
        </p:txBody>
      </p:sp>
      <p:sp>
        <p:nvSpPr>
          <p:cNvPr id="1400" name="CustomShape 3"/>
          <p:cNvSpPr txBox="1"/>
          <p:nvPr/>
        </p:nvSpPr>
        <p:spPr>
          <a:xfrm>
            <a:off x="3282480" y="2171519"/>
            <a:ext cx="3747960" cy="502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spc="-100"/>
            </a:lvl1pPr>
          </a:lstStyle>
          <a:p>
            <a:r>
              <a:t>Loginimo bibliotekos atributų informacija</a:t>
            </a:r>
          </a:p>
        </p:txBody>
      </p:sp>
      <p:sp>
        <p:nvSpPr>
          <p:cNvPr id="1401" name="CustomShape 4"/>
          <p:cNvSpPr txBox="1"/>
          <p:nvPr/>
        </p:nvSpPr>
        <p:spPr>
          <a:xfrm>
            <a:off x="480960" y="5496557"/>
            <a:ext cx="2340720" cy="899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 anchor="b">
            <a:spAutoFit/>
          </a:bodyPr>
          <a:lstStyle>
            <a:lvl1pPr>
              <a:lnSpc>
                <a:spcPct val="90000"/>
              </a:lnSpc>
              <a:defRPr sz="3000" b="1" spc="-1"/>
            </a:lvl1pPr>
          </a:lstStyle>
          <a:p>
            <a:r>
              <a:t>Naudinga informacija</a:t>
            </a:r>
          </a:p>
        </p:txBody>
      </p:sp>
      <p:sp>
        <p:nvSpPr>
          <p:cNvPr id="1402" name="CustomShape 5"/>
          <p:cNvSpPr txBox="1"/>
          <p:nvPr/>
        </p:nvSpPr>
        <p:spPr>
          <a:xfrm>
            <a:off x="7504200" y="1821959"/>
            <a:ext cx="4205161" cy="78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 u="sng" spc="-1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defRPr>
            </a:lvl1pPr>
          </a:lstStyle>
          <a:p>
            <a:pPr>
              <a:defRPr>
                <a:uFillTx/>
              </a:defRPr>
            </a:pPr>
            <a:r>
              <a:rPr dirty="0">
                <a:uFill>
                  <a:solidFill>
                    <a:srgbClr val="0000FF"/>
                  </a:solidFill>
                </a:uFill>
                <a:hlinkClick r:id="rId2"/>
              </a:rPr>
              <a:t>https://docs.python.org/3/library/logging.html#logrecord-attributes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13 paskaita. Loginimas</a:t>
            </a:r>
          </a:p>
        </p:txBody>
      </p:sp>
      <p:sp>
        <p:nvSpPr>
          <p:cNvPr id="1253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Properties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2132A9-7398-4634-ABF0-8E24DBCD7B82}"/>
              </a:ext>
            </a:extLst>
          </p:cNvPr>
          <p:cNvSpPr txBox="1"/>
          <p:nvPr/>
        </p:nvSpPr>
        <p:spPr>
          <a:xfrm>
            <a:off x="316291" y="1995114"/>
            <a:ext cx="5612761" cy="50783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Pastabos: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Labai mažai užduočių atlikta. Ateinančių konsultacijų/savarankiško darbo metu pasistenkite pasidaryti trečią užduotį.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Apibendrinimas: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</a:rPr>
              <a:t>Naudojame</a:t>
            </a:r>
            <a:r>
              <a:rPr lang="en-GB" dirty="0">
                <a:solidFill>
                  <a:schemeClr val="bg1"/>
                </a:solidFill>
              </a:rPr>
              <a:t> property </a:t>
            </a:r>
            <a:r>
              <a:rPr lang="en-GB" dirty="0" err="1">
                <a:solidFill>
                  <a:schemeClr val="bg1"/>
                </a:solidFill>
              </a:rPr>
              <a:t>property.setter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dekoratorius</a:t>
            </a:r>
            <a:r>
              <a:rPr lang="en-GB" dirty="0">
                <a:solidFill>
                  <a:schemeClr val="bg1"/>
                </a:solidFill>
              </a:rPr>
              <a:t>, kai n</a:t>
            </a:r>
            <a:r>
              <a:rPr lang="lt-LT" dirty="0">
                <a:solidFill>
                  <a:schemeClr val="bg1"/>
                </a:solidFill>
              </a:rPr>
              <a:t>orime nustatyti tam tikrus apribojimus value settinimui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Jei naudojame tik property dekoratorių, tai padarom atributą read-only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Greitam pakartojimui – 3 užduotis</a:t>
            </a:r>
          </a:p>
          <a:p>
            <a:br>
              <a:rPr lang="lt-LT" dirty="0">
                <a:solidFill>
                  <a:schemeClr val="bg1"/>
                </a:solidFill>
              </a:rPr>
            </a:b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CustomShape 1"/>
          <p:cNvSpPr txBox="1"/>
          <p:nvPr/>
        </p:nvSpPr>
        <p:spPr>
          <a:xfrm>
            <a:off x="480960" y="460800"/>
            <a:ext cx="5612761" cy="452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300" spc="-100">
                <a:solidFill>
                  <a:srgbClr val="FEFFFF"/>
                </a:solidFill>
              </a:defRPr>
            </a:lvl1pPr>
          </a:lstStyle>
          <a:p>
            <a:r>
              <a:t>13 paskaita. Loginimas</a:t>
            </a:r>
          </a:p>
        </p:txBody>
      </p:sp>
      <p:sp>
        <p:nvSpPr>
          <p:cNvPr id="1256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t>UNIT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57176-C30F-4C3A-BA8E-126BA83C3D95}"/>
              </a:ext>
            </a:extLst>
          </p:cNvPr>
          <p:cNvSpPr txBox="1"/>
          <p:nvPr/>
        </p:nvSpPr>
        <p:spPr>
          <a:xfrm>
            <a:off x="316291" y="1995114"/>
            <a:ext cx="5612761" cy="59093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Pastabos: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Labai mažai užduočių atlikta. Ateinančių konsultacijų/savarankiško darbo metu pasistenkite pasidaryti antrą užduotį.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Apibendrinimas: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TDD yra patternas kurio nebūtina naudoti, tačiau jis vis populiarėja ir padeda išlaikyti kodą tvarkingą/testuojamą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UNIT testai naudojami smulkių mūsų programos dalių testavimui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Labai svarbu testo aiškumas – t.y. pavadinimas ar pats kodas. Jei naudojami keli Assert‘ai, jie turėtų būti glaudžiai susiję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Greitam pakartojimui – 2 užduotis</a:t>
            </a:r>
          </a:p>
          <a:p>
            <a:br>
              <a:rPr lang="lt-LT" dirty="0">
                <a:solidFill>
                  <a:schemeClr val="bg1"/>
                </a:solidFill>
              </a:rPr>
            </a:b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CustomShape 2"/>
          <p:cNvSpPr txBox="1"/>
          <p:nvPr/>
        </p:nvSpPr>
        <p:spPr>
          <a:xfrm>
            <a:off x="6490799" y="3156119"/>
            <a:ext cx="5150882" cy="55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lang="lt-LT" dirty="0"/>
              <a:t>GIT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9746A6-7FDF-49DC-870F-962506800C63}"/>
              </a:ext>
            </a:extLst>
          </p:cNvPr>
          <p:cNvSpPr txBox="1"/>
          <p:nvPr/>
        </p:nvSpPr>
        <p:spPr>
          <a:xfrm>
            <a:off x="316291" y="1995114"/>
            <a:ext cx="5612761" cy="34163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Apibendrinimas: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Kai kurie jūsų jau submittino PR‘us – puiku </a:t>
            </a:r>
            <a:r>
              <a:rPr lang="lt-LT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  <a:sym typeface="Wingdings" panose="05000000000000000000" pitchFamily="2" charset="2"/>
              </a:rPr>
              <a:t>GIT ADD, GIT COMMIT, GIT PUSH, GIT PULL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  <a:sym typeface="Wingdings" panose="05000000000000000000" pitchFamily="2" charset="2"/>
              </a:rPr>
              <a:t>Stenkitės užduotis įkėlinėti į savo GIT repozitorijas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Greitam pakartojimui – 35 skaidrėje minimos komandos</a:t>
            </a:r>
          </a:p>
          <a:p>
            <a:br>
              <a:rPr lang="lt-LT" dirty="0">
                <a:solidFill>
                  <a:schemeClr val="bg1"/>
                </a:solidFill>
              </a:rPr>
            </a:b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8952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CustomShape 2"/>
          <p:cNvSpPr txBox="1"/>
          <p:nvPr/>
        </p:nvSpPr>
        <p:spPr>
          <a:xfrm>
            <a:off x="6490799" y="3156119"/>
            <a:ext cx="5150882" cy="509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Flask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DF418-4B07-4F3A-B76D-E04AA2651011}"/>
              </a:ext>
            </a:extLst>
          </p:cNvPr>
          <p:cNvSpPr txBox="1"/>
          <p:nvPr/>
        </p:nvSpPr>
        <p:spPr>
          <a:xfrm>
            <a:off x="196219" y="1108423"/>
            <a:ext cx="5612761" cy="56323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Pastabos: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Nepamirškite prieš inicializuojant db, sukurti db su db.createAll()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Apibendrinimas: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Naudoti vieną base template, jei darote puslapius su panašiomis struktūromis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Flask‘ui pakartoti dar skirsime šiek tiek ateinančios konsultacijos (kadangi jau gavau keletą klausimų)</a:t>
            </a:r>
          </a:p>
          <a:p>
            <a:endParaRPr lang="lt-LT" dirty="0">
              <a:solidFill>
                <a:schemeClr val="bg1"/>
              </a:solidFill>
            </a:endParaRPr>
          </a:p>
          <a:p>
            <a:r>
              <a:rPr lang="lt-LT" dirty="0">
                <a:solidFill>
                  <a:schemeClr val="bg1"/>
                </a:solidFill>
              </a:rPr>
              <a:t>Greitam pakartojimui – 4 užduotis</a:t>
            </a:r>
          </a:p>
          <a:p>
            <a:br>
              <a:rPr lang="lt-LT" dirty="0">
                <a:solidFill>
                  <a:schemeClr val="bg1"/>
                </a:solidFill>
              </a:rPr>
            </a:br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CustomShape 2"/>
          <p:cNvSpPr txBox="1"/>
          <p:nvPr/>
        </p:nvSpPr>
        <p:spPr>
          <a:xfrm>
            <a:off x="6490799" y="3156119"/>
            <a:ext cx="5150882" cy="10142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dirty="0"/>
              <a:t>Flask</a:t>
            </a:r>
            <a:r>
              <a:rPr lang="lt-LT" dirty="0"/>
              <a:t> UPDATE dalies įvykdymas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99150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CustomShape 2"/>
          <p:cNvSpPr txBox="1"/>
          <p:nvPr/>
        </p:nvSpPr>
        <p:spPr>
          <a:xfrm>
            <a:off x="6490799" y="3156119"/>
            <a:ext cx="5150882" cy="55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sz="3000" b="1" spc="-1"/>
            </a:lvl1pPr>
          </a:lstStyle>
          <a:p>
            <a:r>
              <a:rPr lang="lt-LT" dirty="0"/>
              <a:t>Bendros pastabos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5F22D-4A60-4020-976D-1C48710CB4A0}"/>
              </a:ext>
            </a:extLst>
          </p:cNvPr>
          <p:cNvSpPr txBox="1"/>
          <p:nvPr/>
        </p:nvSpPr>
        <p:spPr>
          <a:xfrm>
            <a:off x="316291" y="1995114"/>
            <a:ext cx="5612761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lt-LT" dirty="0">
                <a:solidFill>
                  <a:schemeClr val="bg1"/>
                </a:solidFill>
              </a:rPr>
              <a:t>Pastabos: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t-L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Stenkitės struktūrizuoti užduotis į atskirus failus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Įkelinėdami užduotis galite naudoti GIT ir treniruotis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Jei padarote tik kelias užduotis ir matote, kad neturit laiko kitoms, tiesiog ikelkite tas kurias padarėte</a:t>
            </a:r>
          </a:p>
          <a:p>
            <a:pPr lvl="3" indent="0"/>
            <a:endParaRPr lang="lt-LT" dirty="0">
              <a:solidFill>
                <a:schemeClr val="bg1"/>
              </a:solidFill>
            </a:endParaRPr>
          </a:p>
          <a:p>
            <a:pPr lvl="3" indent="0"/>
            <a:br>
              <a:rPr lang="lt-LT" dirty="0">
                <a:solidFill>
                  <a:schemeClr val="bg1"/>
                </a:solidFill>
              </a:rPr>
            </a:br>
            <a:r>
              <a:rPr lang="lt-LT" dirty="0">
                <a:solidFill>
                  <a:schemeClr val="bg1"/>
                </a:solidFill>
              </a:rPr>
              <a:t>Klausimas dėl ateinančios konsultacijos: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lt-LT" dirty="0">
                <a:solidFill>
                  <a:schemeClr val="bg1"/>
                </a:solidFill>
              </a:rPr>
              <a:t>„Tankas“ ar prieš tai esančios užduotys? </a:t>
            </a:r>
          </a:p>
          <a:p>
            <a:pPr lvl="3" indent="0"/>
            <a:endParaRPr lang="lt-LT" dirty="0">
              <a:solidFill>
                <a:schemeClr val="bg1"/>
              </a:solidFill>
            </a:endParaRPr>
          </a:p>
          <a:p>
            <a:endParaRPr lang="lt-LT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913</Words>
  <Application>Microsoft Office PowerPoint</Application>
  <PresentationFormat>Widescreen</PresentationFormat>
  <Paragraphs>170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Mantas Skara</cp:lastModifiedBy>
  <cp:revision>6</cp:revision>
  <dcterms:modified xsi:type="dcterms:W3CDTF">2022-06-01T07:41:52Z</dcterms:modified>
</cp:coreProperties>
</file>