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media/image23.png" ContentType="image/png"/>
  <Override PartName="/ppt/media/image22.png" ContentType="image/png"/>
  <Override PartName="/ppt/media/image21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1078640" y="458640"/>
            <a:ext cx="631800" cy="679680"/>
            <a:chOff x="11078640" y="458640"/>
            <a:chExt cx="631800" cy="679680"/>
          </a:xfrm>
        </p:grpSpPr>
        <p:sp>
          <p:nvSpPr>
            <p:cNvPr id="1" name="CustomShape 2"/>
            <p:cNvSpPr/>
            <p:nvPr/>
          </p:nvSpPr>
          <p:spPr>
            <a:xfrm>
              <a:off x="11078640" y="458640"/>
              <a:ext cx="631800" cy="67968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1477160" y="873000"/>
              <a:ext cx="53280" cy="52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1259360" y="873000"/>
              <a:ext cx="53280" cy="52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11175120" y="546480"/>
              <a:ext cx="439200" cy="43416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5" name="Graphic 7" descr=""/>
          <p:cNvPicPr/>
          <p:nvPr/>
        </p:nvPicPr>
        <p:blipFill>
          <a:blip r:embed="rId2"/>
          <a:stretch/>
        </p:blipFill>
        <p:spPr>
          <a:xfrm>
            <a:off x="475200" y="458640"/>
            <a:ext cx="2333160" cy="681840"/>
          </a:xfrm>
          <a:prstGeom prst="rect">
            <a:avLst/>
          </a:prstGeom>
          <a:ln w="1260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80240" y="4373280"/>
            <a:ext cx="234252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4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11078640" y="458640"/>
            <a:ext cx="631800" cy="679680"/>
            <a:chOff x="11078640" y="458640"/>
            <a:chExt cx="631800" cy="679680"/>
          </a:xfrm>
        </p:grpSpPr>
        <p:sp>
          <p:nvSpPr>
            <p:cNvPr id="45" name="CustomShape 2"/>
            <p:cNvSpPr/>
            <p:nvPr/>
          </p:nvSpPr>
          <p:spPr>
            <a:xfrm>
              <a:off x="11078640" y="458640"/>
              <a:ext cx="631800" cy="67968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3"/>
            <p:cNvSpPr/>
            <p:nvPr/>
          </p:nvSpPr>
          <p:spPr>
            <a:xfrm>
              <a:off x="11477160" y="873000"/>
              <a:ext cx="53280" cy="52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4"/>
            <p:cNvSpPr/>
            <p:nvPr/>
          </p:nvSpPr>
          <p:spPr>
            <a:xfrm>
              <a:off x="11259360" y="873000"/>
              <a:ext cx="53280" cy="52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5"/>
            <p:cNvSpPr/>
            <p:nvPr/>
          </p:nvSpPr>
          <p:spPr>
            <a:xfrm>
              <a:off x="11175120" y="546480"/>
              <a:ext cx="439200" cy="43416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1"/>
          <p:cNvGrpSpPr/>
          <p:nvPr/>
        </p:nvGrpSpPr>
        <p:grpSpPr>
          <a:xfrm>
            <a:off x="11078640" y="458640"/>
            <a:ext cx="631800" cy="679680"/>
            <a:chOff x="11078640" y="458640"/>
            <a:chExt cx="631800" cy="679680"/>
          </a:xfrm>
        </p:grpSpPr>
        <p:sp>
          <p:nvSpPr>
            <p:cNvPr id="88" name="CustomShape 2"/>
            <p:cNvSpPr/>
            <p:nvPr/>
          </p:nvSpPr>
          <p:spPr>
            <a:xfrm>
              <a:off x="11078640" y="458640"/>
              <a:ext cx="631800" cy="67968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3"/>
            <p:cNvSpPr/>
            <p:nvPr/>
          </p:nvSpPr>
          <p:spPr>
            <a:xfrm>
              <a:off x="11477160" y="873000"/>
              <a:ext cx="53280" cy="52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4"/>
            <p:cNvSpPr/>
            <p:nvPr/>
          </p:nvSpPr>
          <p:spPr>
            <a:xfrm>
              <a:off x="11259360" y="873000"/>
              <a:ext cx="53280" cy="52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5"/>
            <p:cNvSpPr/>
            <p:nvPr/>
          </p:nvSpPr>
          <p:spPr>
            <a:xfrm>
              <a:off x="11175120" y="546480"/>
              <a:ext cx="439200" cy="43416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"/>
          <p:cNvGrpSpPr/>
          <p:nvPr/>
        </p:nvGrpSpPr>
        <p:grpSpPr>
          <a:xfrm>
            <a:off x="11078640" y="458640"/>
            <a:ext cx="631800" cy="679680"/>
            <a:chOff x="11078640" y="458640"/>
            <a:chExt cx="631800" cy="679680"/>
          </a:xfrm>
        </p:grpSpPr>
        <p:sp>
          <p:nvSpPr>
            <p:cNvPr id="131" name="CustomShape 2"/>
            <p:cNvSpPr/>
            <p:nvPr/>
          </p:nvSpPr>
          <p:spPr>
            <a:xfrm>
              <a:off x="11078640" y="458640"/>
              <a:ext cx="631800" cy="67968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3"/>
            <p:cNvSpPr/>
            <p:nvPr/>
          </p:nvSpPr>
          <p:spPr>
            <a:xfrm>
              <a:off x="11477160" y="873000"/>
              <a:ext cx="53280" cy="52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4"/>
            <p:cNvSpPr/>
            <p:nvPr/>
          </p:nvSpPr>
          <p:spPr>
            <a:xfrm>
              <a:off x="11259360" y="873000"/>
              <a:ext cx="53280" cy="52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5"/>
            <p:cNvSpPr/>
            <p:nvPr/>
          </p:nvSpPr>
          <p:spPr>
            <a:xfrm>
              <a:off x="11175120" y="546480"/>
              <a:ext cx="439200" cy="43416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5" name="CustomShape 6"/>
          <p:cNvSpPr/>
          <p:nvPr/>
        </p:nvSpPr>
        <p:spPr>
          <a:xfrm>
            <a:off x="-159120" y="-119160"/>
            <a:ext cx="6253920" cy="738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6" name="Group 7"/>
          <p:cNvGrpSpPr/>
          <p:nvPr/>
        </p:nvGrpSpPr>
        <p:grpSpPr>
          <a:xfrm>
            <a:off x="11078640" y="458640"/>
            <a:ext cx="631800" cy="679680"/>
            <a:chOff x="11078640" y="458640"/>
            <a:chExt cx="631800" cy="679680"/>
          </a:xfrm>
        </p:grpSpPr>
        <p:sp>
          <p:nvSpPr>
            <p:cNvPr id="137" name="CustomShape 8"/>
            <p:cNvSpPr/>
            <p:nvPr/>
          </p:nvSpPr>
          <p:spPr>
            <a:xfrm>
              <a:off x="11078640" y="458640"/>
              <a:ext cx="631800" cy="67968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9"/>
            <p:cNvSpPr/>
            <p:nvPr/>
          </p:nvSpPr>
          <p:spPr>
            <a:xfrm>
              <a:off x="11477160" y="873000"/>
              <a:ext cx="53280" cy="52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10"/>
            <p:cNvSpPr/>
            <p:nvPr/>
          </p:nvSpPr>
          <p:spPr>
            <a:xfrm>
              <a:off x="11259360" y="873000"/>
              <a:ext cx="53280" cy="52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11"/>
            <p:cNvSpPr/>
            <p:nvPr/>
          </p:nvSpPr>
          <p:spPr>
            <a:xfrm>
              <a:off x="11175120" y="546480"/>
              <a:ext cx="439200" cy="43416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"/>
          <p:cNvGrpSpPr/>
          <p:nvPr/>
        </p:nvGrpSpPr>
        <p:grpSpPr>
          <a:xfrm>
            <a:off x="11078640" y="458640"/>
            <a:ext cx="631800" cy="679680"/>
            <a:chOff x="11078640" y="458640"/>
            <a:chExt cx="631800" cy="679680"/>
          </a:xfrm>
        </p:grpSpPr>
        <p:sp>
          <p:nvSpPr>
            <p:cNvPr id="180" name="CustomShape 2"/>
            <p:cNvSpPr/>
            <p:nvPr/>
          </p:nvSpPr>
          <p:spPr>
            <a:xfrm>
              <a:off x="11078640" y="458640"/>
              <a:ext cx="631800" cy="67968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CustomShape 3"/>
            <p:cNvSpPr/>
            <p:nvPr/>
          </p:nvSpPr>
          <p:spPr>
            <a:xfrm>
              <a:off x="11477160" y="873000"/>
              <a:ext cx="53280" cy="52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CustomShape 4"/>
            <p:cNvSpPr/>
            <p:nvPr/>
          </p:nvSpPr>
          <p:spPr>
            <a:xfrm>
              <a:off x="11259360" y="873000"/>
              <a:ext cx="53280" cy="52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CustomShape 5"/>
            <p:cNvSpPr/>
            <p:nvPr/>
          </p:nvSpPr>
          <p:spPr>
            <a:xfrm>
              <a:off x="11175120" y="546480"/>
              <a:ext cx="439200" cy="43416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4" name="Group 6"/>
          <p:cNvGrpSpPr/>
          <p:nvPr/>
        </p:nvGrpSpPr>
        <p:grpSpPr>
          <a:xfrm>
            <a:off x="11078640" y="458640"/>
            <a:ext cx="631800" cy="679680"/>
            <a:chOff x="11078640" y="458640"/>
            <a:chExt cx="631800" cy="679680"/>
          </a:xfrm>
        </p:grpSpPr>
        <p:sp>
          <p:nvSpPr>
            <p:cNvPr id="185" name="CustomShape 7"/>
            <p:cNvSpPr/>
            <p:nvPr/>
          </p:nvSpPr>
          <p:spPr>
            <a:xfrm>
              <a:off x="11220120" y="846720"/>
              <a:ext cx="131760" cy="105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CustomShape 8"/>
            <p:cNvSpPr/>
            <p:nvPr/>
          </p:nvSpPr>
          <p:spPr>
            <a:xfrm>
              <a:off x="11216880" y="710280"/>
              <a:ext cx="356040" cy="122400"/>
            </a:xfrm>
            <a:custGeom>
              <a:avLst/>
              <a:gdLst/>
              <a:ahLst/>
              <a:rect l="l" t="t" r="r" b="b"/>
              <a:pathLst>
                <a:path w="21600" h="2073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CustomShape 9"/>
            <p:cNvSpPr/>
            <p:nvPr/>
          </p:nvSpPr>
          <p:spPr>
            <a:xfrm>
              <a:off x="11437560" y="846720"/>
              <a:ext cx="131760" cy="105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CustomShape 10"/>
            <p:cNvSpPr/>
            <p:nvPr/>
          </p:nvSpPr>
          <p:spPr>
            <a:xfrm>
              <a:off x="11078640" y="458640"/>
              <a:ext cx="631800" cy="67968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 1"/>
          <p:cNvGrpSpPr/>
          <p:nvPr/>
        </p:nvGrpSpPr>
        <p:grpSpPr>
          <a:xfrm>
            <a:off x="11078640" y="458640"/>
            <a:ext cx="631800" cy="679680"/>
            <a:chOff x="11078640" y="458640"/>
            <a:chExt cx="631800" cy="679680"/>
          </a:xfrm>
        </p:grpSpPr>
        <p:sp>
          <p:nvSpPr>
            <p:cNvPr id="228" name="CustomShape 2"/>
            <p:cNvSpPr/>
            <p:nvPr/>
          </p:nvSpPr>
          <p:spPr>
            <a:xfrm>
              <a:off x="11078640" y="458640"/>
              <a:ext cx="631800" cy="67968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CustomShape 3"/>
            <p:cNvSpPr/>
            <p:nvPr/>
          </p:nvSpPr>
          <p:spPr>
            <a:xfrm>
              <a:off x="11477160" y="873000"/>
              <a:ext cx="53280" cy="52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CustomShape 4"/>
            <p:cNvSpPr/>
            <p:nvPr/>
          </p:nvSpPr>
          <p:spPr>
            <a:xfrm>
              <a:off x="11259360" y="873000"/>
              <a:ext cx="53280" cy="52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CustomShape 5"/>
            <p:cNvSpPr/>
            <p:nvPr/>
          </p:nvSpPr>
          <p:spPr>
            <a:xfrm>
              <a:off x="11175120" y="546480"/>
              <a:ext cx="439200" cy="43416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4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4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49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49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49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hyperlink" Target="https://web.archive.org/web/20190515021108id_/http:/infohost.nmt.edu/tcc/help/pubs/tkinter/web/key-names.html" TargetMode="External"/><Relationship Id="rId2" Type="http://schemas.openxmlformats.org/officeDocument/2006/relationships/slideLayout" Target="../slideLayouts/slideLayout6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3273120" y="2618280"/>
            <a:ext cx="7049160" cy="2386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lt-LT" sz="4400" spc="-1" strike="noStrike">
                <a:solidFill>
                  <a:srgbClr val="000000"/>
                </a:solidFill>
                <a:latin typeface="Arial"/>
                <a:ea typeface="Arial"/>
              </a:rPr>
              <a:t>17 paskaita. Grafinės sąsajos (GUI) kūrimas</a:t>
            </a:r>
            <a:endParaRPr b="0" lang="lt-LT" sz="4400" spc="-1" strike="noStrike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3273120" y="5916960"/>
            <a:ext cx="7049160" cy="926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Python pradedančiųjų kursai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495720" y="5930280"/>
            <a:ext cx="2266560" cy="33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2021</a:t>
            </a:r>
            <a:endParaRPr b="0" lang="lt-LT" sz="1600" spc="-1" strike="noStrike">
              <a:latin typeface="Arial"/>
            </a:endParaRPr>
          </a:p>
        </p:txBody>
      </p:sp>
      <p:pic>
        <p:nvPicPr>
          <p:cNvPr id="273" name="Picture Placeholder 14" descr=""/>
          <p:cNvPicPr/>
          <p:nvPr/>
        </p:nvPicPr>
        <p:blipFill>
          <a:blip r:embed="rId1"/>
          <a:stretch/>
        </p:blipFill>
        <p:spPr>
          <a:xfrm>
            <a:off x="14449320" y="-1709640"/>
            <a:ext cx="1834200" cy="1834200"/>
          </a:xfrm>
          <a:prstGeom prst="rect">
            <a:avLst/>
          </a:prstGeom>
          <a:ln w="12600">
            <a:noFill/>
          </a:ln>
        </p:spPr>
      </p:pic>
      <p:grpSp>
        <p:nvGrpSpPr>
          <p:cNvPr id="274" name="Group 4"/>
          <p:cNvGrpSpPr/>
          <p:nvPr/>
        </p:nvGrpSpPr>
        <p:grpSpPr>
          <a:xfrm>
            <a:off x="9866160" y="2715120"/>
            <a:ext cx="1834200" cy="463320"/>
            <a:chOff x="9866160" y="2715120"/>
            <a:chExt cx="1834200" cy="463320"/>
          </a:xfrm>
        </p:grpSpPr>
        <p:sp>
          <p:nvSpPr>
            <p:cNvPr id="275" name="CustomShape 5"/>
            <p:cNvSpPr/>
            <p:nvPr/>
          </p:nvSpPr>
          <p:spPr>
            <a:xfrm>
              <a:off x="9866160" y="2715120"/>
              <a:ext cx="1834200" cy="46332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CustomShape 6"/>
            <p:cNvSpPr/>
            <p:nvPr/>
          </p:nvSpPr>
          <p:spPr>
            <a:xfrm>
              <a:off x="9979920" y="2779920"/>
              <a:ext cx="1606680" cy="3333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lt-LT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1 LYGIS</a:t>
              </a: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277" name="Picture 4" descr=""/>
          <p:cNvPicPr/>
          <p:nvPr/>
        </p:nvPicPr>
        <p:blipFill>
          <a:blip r:embed="rId2"/>
          <a:stretch/>
        </p:blipFill>
        <p:spPr>
          <a:xfrm>
            <a:off x="9920160" y="406080"/>
            <a:ext cx="1951560" cy="1951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6297120" y="2992320"/>
            <a:ext cx="5664240" cy="1364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Kaip per bind iškviesti funkciją be "event" argumento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12 paskaita. Grafinės sąsajos (GUI) kūrimas</a:t>
            </a:r>
            <a:endParaRPr b="0" lang="lt-LT" sz="1300" spc="-1" strike="noStrike">
              <a:latin typeface="Arial"/>
            </a:endParaRPr>
          </a:p>
        </p:txBody>
      </p:sp>
      <p:pic>
        <p:nvPicPr>
          <p:cNvPr id="326" name="Picture 4" descr=""/>
          <p:cNvPicPr/>
          <p:nvPr/>
        </p:nvPicPr>
        <p:blipFill>
          <a:blip r:embed="rId1"/>
          <a:stretch/>
        </p:blipFill>
        <p:spPr>
          <a:xfrm>
            <a:off x="480240" y="2448000"/>
            <a:ext cx="4912200" cy="226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6268320" y="3001680"/>
            <a:ext cx="5644800" cy="1364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Kaip per grafinę sąsają nuskaityti ir atspausdinti duomenis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12 paskaita. Grafinės sąsajos (GUI) kūrimas</a:t>
            </a:r>
            <a:endParaRPr b="0" lang="lt-LT" sz="1300" spc="-1" strike="noStrike">
              <a:latin typeface="Arial"/>
            </a:endParaRPr>
          </a:p>
        </p:txBody>
      </p:sp>
      <p:pic>
        <p:nvPicPr>
          <p:cNvPr id="329" name="Picture 4" descr=""/>
          <p:cNvPicPr/>
          <p:nvPr/>
        </p:nvPicPr>
        <p:blipFill>
          <a:blip r:embed="rId1"/>
          <a:stretch/>
        </p:blipFill>
        <p:spPr>
          <a:xfrm>
            <a:off x="596160" y="2038680"/>
            <a:ext cx="4661640" cy="3686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6143040" y="3300840"/>
            <a:ext cx="5644800" cy="1364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Kaip sukurti atvaizduojamą sąrašą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12 paskaita. Grafinės sąsajos (GUI) kūrimas</a:t>
            </a:r>
            <a:endParaRPr b="0" lang="lt-LT" sz="1300" spc="-1" strike="noStrike">
              <a:latin typeface="Arial"/>
            </a:endParaRPr>
          </a:p>
        </p:txBody>
      </p:sp>
      <p:pic>
        <p:nvPicPr>
          <p:cNvPr id="332" name="Picture 4" descr=""/>
          <p:cNvPicPr/>
          <p:nvPr/>
        </p:nvPicPr>
        <p:blipFill>
          <a:blip r:embed="rId1"/>
          <a:stretch/>
        </p:blipFill>
        <p:spPr>
          <a:xfrm>
            <a:off x="573840" y="2098440"/>
            <a:ext cx="4599720" cy="324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6143040" y="3300840"/>
            <a:ext cx="5644800" cy="1364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Kaip pridėti sąrašo slinkimo juostą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12 paskaita. Grafinės sąsajos (GUI) kūrimas</a:t>
            </a:r>
            <a:endParaRPr b="0" lang="lt-LT" sz="1300" spc="-1" strike="noStrike">
              <a:latin typeface="Arial"/>
            </a:endParaRPr>
          </a:p>
        </p:txBody>
      </p:sp>
      <p:pic>
        <p:nvPicPr>
          <p:cNvPr id="335" name="Picture 4" descr=""/>
          <p:cNvPicPr/>
          <p:nvPr/>
        </p:nvPicPr>
        <p:blipFill>
          <a:blip r:embed="rId1"/>
          <a:stretch/>
        </p:blipFill>
        <p:spPr>
          <a:xfrm>
            <a:off x="480240" y="2029680"/>
            <a:ext cx="4709880" cy="335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6143040" y="3300840"/>
            <a:ext cx="5644800" cy="1364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Kaip pasiimti duomenis iš pažymėtos sąrašo vietos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12 paskaita. Grafinės sąsajos (GUI) kūrimas</a:t>
            </a:r>
            <a:endParaRPr b="0" lang="lt-LT" sz="1300" spc="-1" strike="noStrike">
              <a:latin typeface="Arial"/>
            </a:endParaRPr>
          </a:p>
        </p:txBody>
      </p:sp>
      <p:pic>
        <p:nvPicPr>
          <p:cNvPr id="338" name="Picture 4" descr=""/>
          <p:cNvPicPr/>
          <p:nvPr/>
        </p:nvPicPr>
        <p:blipFill>
          <a:blip r:embed="rId1"/>
          <a:stretch/>
        </p:blipFill>
        <p:spPr>
          <a:xfrm>
            <a:off x="663480" y="1927800"/>
            <a:ext cx="4372200" cy="398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6143040" y="3300840"/>
            <a:ext cx="5644800" cy="1364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Kaip sukurti meniu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12 paskaita. Grafinės sąsajos (GUI) kūrimas</a:t>
            </a:r>
            <a:endParaRPr b="0" lang="lt-LT" sz="1300" spc="-1" strike="noStrike">
              <a:latin typeface="Arial"/>
            </a:endParaRPr>
          </a:p>
        </p:txBody>
      </p:sp>
      <p:pic>
        <p:nvPicPr>
          <p:cNvPr id="341" name="Picture 4" descr=""/>
          <p:cNvPicPr/>
          <p:nvPr/>
        </p:nvPicPr>
        <p:blipFill>
          <a:blip r:embed="rId1"/>
          <a:stretch/>
        </p:blipFill>
        <p:spPr>
          <a:xfrm>
            <a:off x="441720" y="2113560"/>
            <a:ext cx="4960440" cy="3053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6143040" y="3300840"/>
            <a:ext cx="5644800" cy="1364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Kaip meniu punktams priskirti funkcijas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12 paskaita. Grafinės sąsajos (GUI) kūrimas</a:t>
            </a:r>
            <a:endParaRPr b="0" lang="lt-LT" sz="1300" spc="-1" strike="noStrike">
              <a:latin typeface="Arial"/>
            </a:endParaRPr>
          </a:p>
        </p:txBody>
      </p:sp>
      <p:pic>
        <p:nvPicPr>
          <p:cNvPr id="344" name="Picture 4" descr=""/>
          <p:cNvPicPr/>
          <p:nvPr/>
        </p:nvPicPr>
        <p:blipFill>
          <a:blip r:embed="rId1"/>
          <a:stretch/>
        </p:blipFill>
        <p:spPr>
          <a:xfrm>
            <a:off x="596160" y="1810440"/>
            <a:ext cx="4584600" cy="4055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6143040" y="3300840"/>
            <a:ext cx="5644800" cy="1364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Kaip sukurti daugiau meniu, juos atskirti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346" name="CustomShape 2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12 paskaita. Grafinės sąsajos (GUI) kūrimas</a:t>
            </a:r>
            <a:endParaRPr b="0" lang="lt-LT" sz="1300" spc="-1" strike="noStrike">
              <a:latin typeface="Arial"/>
            </a:endParaRPr>
          </a:p>
        </p:txBody>
      </p:sp>
      <p:pic>
        <p:nvPicPr>
          <p:cNvPr id="347" name="Picture 4" descr=""/>
          <p:cNvPicPr/>
          <p:nvPr/>
        </p:nvPicPr>
        <p:blipFill>
          <a:blip r:embed="rId1"/>
          <a:stretch/>
        </p:blipFill>
        <p:spPr>
          <a:xfrm>
            <a:off x="798480" y="1231560"/>
            <a:ext cx="4063680" cy="5252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6220080" y="3146400"/>
            <a:ext cx="5644800" cy="1364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Statuso juostos (status bar) kūrimas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12 paskaita. Grafinės sąsajos (GUI) kūrimas</a:t>
            </a:r>
            <a:endParaRPr b="0" lang="lt-LT" sz="1300" spc="-1" strike="noStrike">
              <a:latin typeface="Arial"/>
            </a:endParaRPr>
          </a:p>
        </p:txBody>
      </p:sp>
      <p:pic>
        <p:nvPicPr>
          <p:cNvPr id="350" name="Picture 4" descr=""/>
          <p:cNvPicPr/>
          <p:nvPr/>
        </p:nvPicPr>
        <p:blipFill>
          <a:blip r:embed="rId1"/>
          <a:stretch/>
        </p:blipFill>
        <p:spPr>
          <a:xfrm>
            <a:off x="634680" y="3078000"/>
            <a:ext cx="4738680" cy="1047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6220080" y="3146400"/>
            <a:ext cx="5644800" cy="1364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Statuso juostos (status bar) kūrimas su mygtuku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352" name="CustomShape 2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12 paskaita. Grafinės sąsajos (GUI) kūrimas</a:t>
            </a:r>
            <a:endParaRPr b="0" lang="lt-LT" sz="1300" spc="-1" strike="noStrike">
              <a:latin typeface="Arial"/>
            </a:endParaRPr>
          </a:p>
        </p:txBody>
      </p:sp>
      <p:pic>
        <p:nvPicPr>
          <p:cNvPr id="353" name="Picture 4" descr=""/>
          <p:cNvPicPr/>
          <p:nvPr/>
        </p:nvPicPr>
        <p:blipFill>
          <a:blip r:embed="rId1"/>
          <a:stretch/>
        </p:blipFill>
        <p:spPr>
          <a:xfrm>
            <a:off x="509400" y="2794680"/>
            <a:ext cx="4931640" cy="206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12 paskaita. Grafinės sąsajos (GUI) kūrimas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480240" y="1371600"/>
            <a:ext cx="5152680" cy="1364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Pasikartokime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1398600" y="3347640"/>
            <a:ext cx="4234680" cy="360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List comprehension </a:t>
            </a:r>
            <a:endParaRPr b="0" lang="lt-LT" sz="1600" spc="-1" strike="noStrike">
              <a:latin typeface="Arial"/>
            </a:endParaRPr>
          </a:p>
        </p:txBody>
      </p:sp>
      <p:sp>
        <p:nvSpPr>
          <p:cNvPr id="281" name="CustomShape 4"/>
          <p:cNvSpPr/>
          <p:nvPr/>
        </p:nvSpPr>
        <p:spPr>
          <a:xfrm>
            <a:off x="1380600" y="4543200"/>
            <a:ext cx="4234680" cy="352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Reduce, map, filter</a:t>
            </a:r>
            <a:endParaRPr b="0" lang="lt-LT" sz="1600" spc="-1" strike="noStrike">
              <a:latin typeface="Arial"/>
            </a:endParaRPr>
          </a:p>
        </p:txBody>
      </p:sp>
      <p:sp>
        <p:nvSpPr>
          <p:cNvPr id="282" name="CustomShape 5"/>
          <p:cNvSpPr/>
          <p:nvPr/>
        </p:nvSpPr>
        <p:spPr>
          <a:xfrm>
            <a:off x="1398600" y="5688000"/>
            <a:ext cx="4234680" cy="351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Rūšiavimas</a:t>
            </a:r>
            <a:endParaRPr b="0" lang="lt-LT" sz="1600" spc="-1" strike="noStrike">
              <a:latin typeface="Arial"/>
            </a:endParaRPr>
          </a:p>
        </p:txBody>
      </p:sp>
      <p:grpSp>
        <p:nvGrpSpPr>
          <p:cNvPr id="283" name="Group 6"/>
          <p:cNvGrpSpPr/>
          <p:nvPr/>
        </p:nvGrpSpPr>
        <p:grpSpPr>
          <a:xfrm>
            <a:off x="480240" y="3193560"/>
            <a:ext cx="730440" cy="730440"/>
            <a:chOff x="480240" y="3193560"/>
            <a:chExt cx="730440" cy="730440"/>
          </a:xfrm>
        </p:grpSpPr>
        <p:sp>
          <p:nvSpPr>
            <p:cNvPr id="284" name="CustomShape 7"/>
            <p:cNvSpPr/>
            <p:nvPr/>
          </p:nvSpPr>
          <p:spPr>
            <a:xfrm>
              <a:off x="480240" y="3193560"/>
              <a:ext cx="730440" cy="73044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CustomShape 8"/>
            <p:cNvSpPr/>
            <p:nvPr/>
          </p:nvSpPr>
          <p:spPr>
            <a:xfrm>
              <a:off x="633240" y="3360960"/>
              <a:ext cx="424800" cy="3949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01</a:t>
              </a:r>
              <a:endParaRPr b="0" lang="lt-LT" sz="2000" spc="-1" strike="noStrike">
                <a:latin typeface="Arial"/>
              </a:endParaRPr>
            </a:p>
          </p:txBody>
        </p:sp>
      </p:grpSp>
      <p:grpSp>
        <p:nvGrpSpPr>
          <p:cNvPr id="286" name="Group 9"/>
          <p:cNvGrpSpPr/>
          <p:nvPr/>
        </p:nvGrpSpPr>
        <p:grpSpPr>
          <a:xfrm>
            <a:off x="480240" y="4403160"/>
            <a:ext cx="730440" cy="730440"/>
            <a:chOff x="480240" y="4403160"/>
            <a:chExt cx="730440" cy="730440"/>
          </a:xfrm>
        </p:grpSpPr>
        <p:sp>
          <p:nvSpPr>
            <p:cNvPr id="287" name="CustomShape 10"/>
            <p:cNvSpPr/>
            <p:nvPr/>
          </p:nvSpPr>
          <p:spPr>
            <a:xfrm>
              <a:off x="480240" y="4403160"/>
              <a:ext cx="730440" cy="73044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CustomShape 11"/>
            <p:cNvSpPr/>
            <p:nvPr/>
          </p:nvSpPr>
          <p:spPr>
            <a:xfrm>
              <a:off x="633240" y="4570920"/>
              <a:ext cx="424800" cy="3949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02</a:t>
              </a:r>
              <a:endParaRPr b="0" lang="lt-LT" sz="2000" spc="-1" strike="noStrike">
                <a:latin typeface="Arial"/>
              </a:endParaRPr>
            </a:p>
          </p:txBody>
        </p:sp>
      </p:grpSp>
      <p:grpSp>
        <p:nvGrpSpPr>
          <p:cNvPr id="289" name="Group 12"/>
          <p:cNvGrpSpPr/>
          <p:nvPr/>
        </p:nvGrpSpPr>
        <p:grpSpPr>
          <a:xfrm>
            <a:off x="480240" y="5514480"/>
            <a:ext cx="730440" cy="730440"/>
            <a:chOff x="480240" y="5514480"/>
            <a:chExt cx="730440" cy="730440"/>
          </a:xfrm>
        </p:grpSpPr>
        <p:sp>
          <p:nvSpPr>
            <p:cNvPr id="290" name="CustomShape 13"/>
            <p:cNvSpPr/>
            <p:nvPr/>
          </p:nvSpPr>
          <p:spPr>
            <a:xfrm>
              <a:off x="480240" y="5514480"/>
              <a:ext cx="730440" cy="73044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CustomShape 14"/>
            <p:cNvSpPr/>
            <p:nvPr/>
          </p:nvSpPr>
          <p:spPr>
            <a:xfrm>
              <a:off x="633240" y="5682240"/>
              <a:ext cx="424800" cy="3949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03</a:t>
              </a:r>
              <a:endParaRPr b="0" lang="lt-LT" sz="2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6220080" y="3146400"/>
            <a:ext cx="5644800" cy="1364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Jei statuso juosta formuojama lentelėje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355" name="CustomShape 2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12 paskaita. Grafinės sąsajos (GUI) kūrimas</a:t>
            </a:r>
            <a:endParaRPr b="0" lang="lt-LT" sz="1300" spc="-1" strike="noStrike">
              <a:latin typeface="Arial"/>
            </a:endParaRPr>
          </a:p>
        </p:txBody>
      </p:sp>
      <p:pic>
        <p:nvPicPr>
          <p:cNvPr id="356" name="Picture 4" descr=""/>
          <p:cNvPicPr/>
          <p:nvPr/>
        </p:nvPicPr>
        <p:blipFill>
          <a:blip r:embed="rId1"/>
          <a:stretch/>
        </p:blipFill>
        <p:spPr>
          <a:xfrm>
            <a:off x="480240" y="3307320"/>
            <a:ext cx="4767840" cy="45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6220080" y="3146400"/>
            <a:ext cx="5644800" cy="1364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Kaip sukurti veikiančią nuorodą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358" name="CustomShape 2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12 paskaita. Grafinės sąsajos (GUI) kūrimas</a:t>
            </a:r>
            <a:endParaRPr b="0" lang="lt-LT" sz="1300" spc="-1" strike="noStrike">
              <a:latin typeface="Arial"/>
            </a:endParaRPr>
          </a:p>
        </p:txBody>
      </p:sp>
      <p:pic>
        <p:nvPicPr>
          <p:cNvPr id="359" name="Picture 4" descr=""/>
          <p:cNvPicPr/>
          <p:nvPr/>
        </p:nvPicPr>
        <p:blipFill>
          <a:blip r:embed="rId1"/>
          <a:stretch/>
        </p:blipFill>
        <p:spPr>
          <a:xfrm>
            <a:off x="480240" y="2161080"/>
            <a:ext cx="4951080" cy="2766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6220080" y="3146400"/>
            <a:ext cx="5644800" cy="1364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Kaip atidaryti nuotrauką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12 paskaita. Grafinės sąsajos (GUI) kūrimas</a:t>
            </a:r>
            <a:endParaRPr b="0" lang="lt-LT" sz="1300" spc="-1" strike="noStrike">
              <a:latin typeface="Arial"/>
            </a:endParaRPr>
          </a:p>
        </p:txBody>
      </p:sp>
      <p:pic>
        <p:nvPicPr>
          <p:cNvPr id="362" name="Picture 4" descr=""/>
          <p:cNvPicPr/>
          <p:nvPr/>
        </p:nvPicPr>
        <p:blipFill>
          <a:blip r:embed="rId1"/>
          <a:stretch/>
        </p:blipFill>
        <p:spPr>
          <a:xfrm>
            <a:off x="480240" y="2531160"/>
            <a:ext cx="4786920" cy="191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6258600" y="1670760"/>
            <a:ext cx="5644800" cy="1364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Kintamųjų naudojimas Tkinter programoje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364" name="CustomShape 2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12 paskaita. Grafinės sąsajos (GUI) kūrimas</a:t>
            </a:r>
            <a:endParaRPr b="0" lang="lt-LT" sz="1300" spc="-1" strike="noStrike">
              <a:latin typeface="Arial"/>
            </a:endParaRPr>
          </a:p>
        </p:txBody>
      </p:sp>
      <p:pic>
        <p:nvPicPr>
          <p:cNvPr id="365" name="Picture 4" descr=""/>
          <p:cNvPicPr/>
          <p:nvPr/>
        </p:nvPicPr>
        <p:blipFill>
          <a:blip r:embed="rId1"/>
          <a:stretch/>
        </p:blipFill>
        <p:spPr>
          <a:xfrm>
            <a:off x="624960" y="2089440"/>
            <a:ext cx="4709880" cy="3102480"/>
          </a:xfrm>
          <a:prstGeom prst="rect">
            <a:avLst/>
          </a:prstGeom>
          <a:ln w="0">
            <a:noFill/>
          </a:ln>
        </p:spPr>
      </p:pic>
      <p:sp>
        <p:nvSpPr>
          <p:cNvPr id="366" name="CustomShape 3"/>
          <p:cNvSpPr/>
          <p:nvPr/>
        </p:nvSpPr>
        <p:spPr>
          <a:xfrm>
            <a:off x="6262560" y="2818440"/>
            <a:ext cx="5640480" cy="3609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Jei kuriant programą su Tkinter, prireiks funkcijose panaudoti kintamąjį, standartiniai kintamieji (pvz. kintamasis = "") nesuveiks. Todėl patartina naudoti StringVar, IntVar kintamuosius. Jie turi set() (reikšmės nustatymui) ir get() (kintamojo reikšmės gavimui) funkcijas. Atkreipkite dėmesį, kad jos gali būti kviečiamos tik funkcijose.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6251760" y="461880"/>
            <a:ext cx="5644800" cy="1364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Kaip tkinter programoje padaryti kelis langus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12 paskaita. Grafinės sąsajos (GUI) kūrimas</a:t>
            </a:r>
            <a:endParaRPr b="0" lang="lt-LT" sz="1300" spc="-1" strike="noStrike">
              <a:latin typeface="Arial"/>
            </a:endParaRPr>
          </a:p>
        </p:txBody>
      </p:sp>
      <p:pic>
        <p:nvPicPr>
          <p:cNvPr id="369" name="Picture 7" descr=""/>
          <p:cNvPicPr/>
          <p:nvPr/>
        </p:nvPicPr>
        <p:blipFill>
          <a:blip r:embed="rId1"/>
          <a:stretch/>
        </p:blipFill>
        <p:spPr>
          <a:xfrm>
            <a:off x="547920" y="1667880"/>
            <a:ext cx="6738480" cy="5191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12 paskaita. Grafinės sąsajos (GUI) kūrimas</a:t>
            </a: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300" spc="-1" strike="noStrike">
              <a:latin typeface="Arial"/>
            </a:endParaRPr>
          </a:p>
        </p:txBody>
      </p:sp>
      <p:grpSp>
        <p:nvGrpSpPr>
          <p:cNvPr id="371" name="Group 2"/>
          <p:cNvGrpSpPr/>
          <p:nvPr/>
        </p:nvGrpSpPr>
        <p:grpSpPr>
          <a:xfrm>
            <a:off x="479880" y="898200"/>
            <a:ext cx="1834200" cy="463320"/>
            <a:chOff x="479880" y="898200"/>
            <a:chExt cx="1834200" cy="463320"/>
          </a:xfrm>
        </p:grpSpPr>
        <p:sp>
          <p:nvSpPr>
            <p:cNvPr id="372" name="CustomShape 3"/>
            <p:cNvSpPr/>
            <p:nvPr/>
          </p:nvSpPr>
          <p:spPr>
            <a:xfrm>
              <a:off x="479880" y="898200"/>
              <a:ext cx="1834200" cy="46332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CustomShape 4"/>
            <p:cNvSpPr/>
            <p:nvPr/>
          </p:nvSpPr>
          <p:spPr>
            <a:xfrm>
              <a:off x="593640" y="962640"/>
              <a:ext cx="1606680" cy="3337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lt-LT" sz="1600" spc="-1" strike="noStrike">
                  <a:solidFill>
                    <a:srgbClr val="feffff"/>
                  </a:solidFill>
                  <a:latin typeface="Arial"/>
                  <a:ea typeface="Arial"/>
                </a:rPr>
                <a:t>Užduotis nr. 1</a:t>
              </a: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374" name="Picture Placeholder 2" descr=""/>
          <p:cNvPicPr/>
          <p:nvPr/>
        </p:nvPicPr>
        <p:blipFill>
          <a:blip r:embed="rId1"/>
          <a:stretch/>
        </p:blipFill>
        <p:spPr>
          <a:xfrm>
            <a:off x="479880" y="1441440"/>
            <a:ext cx="11230920" cy="5227200"/>
          </a:xfrm>
          <a:prstGeom prst="rect">
            <a:avLst/>
          </a:prstGeom>
          <a:ln w="12600">
            <a:noFill/>
          </a:ln>
        </p:spPr>
      </p:pic>
      <p:sp>
        <p:nvSpPr>
          <p:cNvPr id="375" name="CustomShape 5"/>
          <p:cNvSpPr/>
          <p:nvPr/>
        </p:nvSpPr>
        <p:spPr>
          <a:xfrm>
            <a:off x="594000" y="1832400"/>
            <a:ext cx="10718280" cy="1699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800" spc="-1" strike="noStrike">
              <a:latin typeface="Arial"/>
            </a:endParaRPr>
          </a:p>
        </p:txBody>
      </p:sp>
      <p:sp>
        <p:nvSpPr>
          <p:cNvPr id="376" name="CustomShape 6"/>
          <p:cNvSpPr/>
          <p:nvPr/>
        </p:nvSpPr>
        <p:spPr>
          <a:xfrm>
            <a:off x="706680" y="1719000"/>
            <a:ext cx="10212480" cy="2162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Sukurti programą su grafine sąsaja, kuri:</a:t>
            </a:r>
            <a:endParaRPr b="0" lang="lt-LT" sz="13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Turėtų laukelį su užrašu "Įveskite vardą", kuriame vartotojas galėtų įvesti vardą</a:t>
            </a:r>
            <a:endParaRPr b="0" lang="lt-LT" sz="13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Turėtų mygtuką su užrašu "Patvirtinti", kurį nuspaudus, programa po lauku atspausdintų "Labas, {vardas}!"</a:t>
            </a: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300" spc="-1" strike="noStrike">
              <a:latin typeface="Arial"/>
            </a:endParaRPr>
          </a:p>
        </p:txBody>
      </p:sp>
      <p:pic>
        <p:nvPicPr>
          <p:cNvPr id="377" name="Picture 11" descr=""/>
          <p:cNvPicPr/>
          <p:nvPr/>
        </p:nvPicPr>
        <p:blipFill>
          <a:blip r:embed="rId2"/>
          <a:stretch/>
        </p:blipFill>
        <p:spPr>
          <a:xfrm>
            <a:off x="3557160" y="3299760"/>
            <a:ext cx="4970160" cy="176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12 paskaita. Grafinės sąsajos (GUI) kūrimas</a:t>
            </a: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300" spc="-1" strike="noStrike">
              <a:latin typeface="Arial"/>
            </a:endParaRPr>
          </a:p>
        </p:txBody>
      </p:sp>
      <p:grpSp>
        <p:nvGrpSpPr>
          <p:cNvPr id="379" name="Group 2"/>
          <p:cNvGrpSpPr/>
          <p:nvPr/>
        </p:nvGrpSpPr>
        <p:grpSpPr>
          <a:xfrm>
            <a:off x="479880" y="898200"/>
            <a:ext cx="1834200" cy="463320"/>
            <a:chOff x="479880" y="898200"/>
            <a:chExt cx="1834200" cy="463320"/>
          </a:xfrm>
        </p:grpSpPr>
        <p:sp>
          <p:nvSpPr>
            <p:cNvPr id="380" name="CustomShape 3"/>
            <p:cNvSpPr/>
            <p:nvPr/>
          </p:nvSpPr>
          <p:spPr>
            <a:xfrm>
              <a:off x="479880" y="898200"/>
              <a:ext cx="1834200" cy="46332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1" name="CustomShape 4"/>
            <p:cNvSpPr/>
            <p:nvPr/>
          </p:nvSpPr>
          <p:spPr>
            <a:xfrm>
              <a:off x="593640" y="962640"/>
              <a:ext cx="1606680" cy="3337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lt-LT" sz="1600" spc="-1" strike="noStrike">
                  <a:solidFill>
                    <a:srgbClr val="feffff"/>
                  </a:solidFill>
                  <a:latin typeface="Arial"/>
                  <a:ea typeface="Arial"/>
                </a:rPr>
                <a:t>Užduotis nr. 2</a:t>
              </a: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382" name="Picture Placeholder 2" descr=""/>
          <p:cNvPicPr/>
          <p:nvPr/>
        </p:nvPicPr>
        <p:blipFill>
          <a:blip r:embed="rId1"/>
          <a:stretch/>
        </p:blipFill>
        <p:spPr>
          <a:xfrm>
            <a:off x="479880" y="1441440"/>
            <a:ext cx="11230920" cy="5227200"/>
          </a:xfrm>
          <a:prstGeom prst="rect">
            <a:avLst/>
          </a:prstGeom>
          <a:ln w="12600">
            <a:noFill/>
          </a:ln>
        </p:spPr>
      </p:pic>
      <p:sp>
        <p:nvSpPr>
          <p:cNvPr id="383" name="CustomShape 5"/>
          <p:cNvSpPr/>
          <p:nvPr/>
        </p:nvSpPr>
        <p:spPr>
          <a:xfrm>
            <a:off x="594000" y="1832400"/>
            <a:ext cx="10718280" cy="1699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800" spc="-1" strike="noStrike">
              <a:latin typeface="Arial"/>
            </a:endParaRPr>
          </a:p>
        </p:txBody>
      </p:sp>
      <p:sp>
        <p:nvSpPr>
          <p:cNvPr id="384" name="CustomShape 6"/>
          <p:cNvSpPr/>
          <p:nvPr/>
        </p:nvSpPr>
        <p:spPr>
          <a:xfrm>
            <a:off x="706680" y="1719000"/>
            <a:ext cx="10212480" cy="2162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Patobulinti 1 užduoties programą, kad ji:</a:t>
            </a:r>
            <a:endParaRPr b="0" lang="lt-LT" sz="13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Atspausdintų pasisveikinimą ne tik nuspaudus mygtuką, bet ir paspaudus mygtuką "Enter"</a:t>
            </a: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480240" y="44496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12 paskaita. Grafinės sąsajos (GUI) kūrimas</a:t>
            </a: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300" spc="-1" strike="noStrike">
              <a:latin typeface="Arial"/>
            </a:endParaRPr>
          </a:p>
        </p:txBody>
      </p:sp>
      <p:grpSp>
        <p:nvGrpSpPr>
          <p:cNvPr id="386" name="Group 2"/>
          <p:cNvGrpSpPr/>
          <p:nvPr/>
        </p:nvGrpSpPr>
        <p:grpSpPr>
          <a:xfrm>
            <a:off x="479880" y="898200"/>
            <a:ext cx="1834200" cy="463320"/>
            <a:chOff x="479880" y="898200"/>
            <a:chExt cx="1834200" cy="463320"/>
          </a:xfrm>
        </p:grpSpPr>
        <p:sp>
          <p:nvSpPr>
            <p:cNvPr id="387" name="CustomShape 3"/>
            <p:cNvSpPr/>
            <p:nvPr/>
          </p:nvSpPr>
          <p:spPr>
            <a:xfrm>
              <a:off x="479880" y="898200"/>
              <a:ext cx="1834200" cy="46332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8" name="CustomShape 4"/>
            <p:cNvSpPr/>
            <p:nvPr/>
          </p:nvSpPr>
          <p:spPr>
            <a:xfrm>
              <a:off x="593640" y="962640"/>
              <a:ext cx="1606680" cy="3337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lt-LT" sz="1600" spc="-1" strike="noStrike">
                  <a:solidFill>
                    <a:srgbClr val="feffff"/>
                  </a:solidFill>
                  <a:latin typeface="Arial"/>
                  <a:ea typeface="Arial"/>
                </a:rPr>
                <a:t>Užduotis nr. 3</a:t>
              </a: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389" name="Picture Placeholder 2" descr=""/>
          <p:cNvPicPr/>
          <p:nvPr/>
        </p:nvPicPr>
        <p:blipFill>
          <a:blip r:embed="rId1"/>
          <a:stretch/>
        </p:blipFill>
        <p:spPr>
          <a:xfrm>
            <a:off x="479880" y="1441440"/>
            <a:ext cx="11230920" cy="5227200"/>
          </a:xfrm>
          <a:prstGeom prst="rect">
            <a:avLst/>
          </a:prstGeom>
          <a:ln w="12600">
            <a:noFill/>
          </a:ln>
        </p:spPr>
      </p:pic>
      <p:sp>
        <p:nvSpPr>
          <p:cNvPr id="390" name="CustomShape 5"/>
          <p:cNvSpPr/>
          <p:nvPr/>
        </p:nvSpPr>
        <p:spPr>
          <a:xfrm>
            <a:off x="594000" y="1832400"/>
            <a:ext cx="10718280" cy="1699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800" spc="-1" strike="noStrike">
              <a:latin typeface="Arial"/>
            </a:endParaRPr>
          </a:p>
        </p:txBody>
      </p:sp>
      <p:sp>
        <p:nvSpPr>
          <p:cNvPr id="391" name="CustomShape 6"/>
          <p:cNvSpPr/>
          <p:nvPr/>
        </p:nvSpPr>
        <p:spPr>
          <a:xfrm>
            <a:off x="706680" y="1719000"/>
            <a:ext cx="10212480" cy="2162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Patobulinti 2 užduoties programą, kad ji turėtų meniu pavadinimu "Meniu", kuriame:</a:t>
            </a:r>
            <a:endParaRPr b="0" lang="lt-LT" sz="13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Būtų punktas "Išvalyti", kurį paspaudus išsitrintų tekstas eilutėje, kurioje spausdinamas pasisveikinimo tekstas</a:t>
            </a:r>
            <a:endParaRPr b="0" lang="lt-LT" sz="13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Būtų punktas "Atkurti", kurį paspaudus pasisveikinimo teksto eilutėje butų atspausdintas paskutinis atspausdintas tekstas</a:t>
            </a:r>
            <a:endParaRPr b="0" lang="lt-LT" sz="13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Būtų punktas "Išeiti", kurį paspaudus užsidarytų programos langas</a:t>
            </a:r>
            <a:endParaRPr b="0" lang="lt-LT" sz="13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Tarp menių punktų "Atkurti" ir "Išeiti" būtų atskyrimo brūkšnys</a:t>
            </a: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300" spc="-1" strike="noStrike">
              <a:latin typeface="Arial"/>
            </a:endParaRPr>
          </a:p>
        </p:txBody>
      </p:sp>
      <p:pic>
        <p:nvPicPr>
          <p:cNvPr id="392" name="Picture 2" descr=""/>
          <p:cNvPicPr/>
          <p:nvPr/>
        </p:nvPicPr>
        <p:blipFill>
          <a:blip r:embed="rId2"/>
          <a:stretch/>
        </p:blipFill>
        <p:spPr>
          <a:xfrm>
            <a:off x="3238920" y="3425760"/>
            <a:ext cx="4941360" cy="259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12 paskaita. Grafinės sąsajos (GUI) kūrimas</a:t>
            </a: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300" spc="-1" strike="noStrike">
              <a:latin typeface="Arial"/>
            </a:endParaRPr>
          </a:p>
        </p:txBody>
      </p:sp>
      <p:grpSp>
        <p:nvGrpSpPr>
          <p:cNvPr id="394" name="Group 2"/>
          <p:cNvGrpSpPr/>
          <p:nvPr/>
        </p:nvGrpSpPr>
        <p:grpSpPr>
          <a:xfrm>
            <a:off x="479880" y="898200"/>
            <a:ext cx="1834200" cy="463320"/>
            <a:chOff x="479880" y="898200"/>
            <a:chExt cx="1834200" cy="463320"/>
          </a:xfrm>
        </p:grpSpPr>
        <p:sp>
          <p:nvSpPr>
            <p:cNvPr id="395" name="CustomShape 3"/>
            <p:cNvSpPr/>
            <p:nvPr/>
          </p:nvSpPr>
          <p:spPr>
            <a:xfrm>
              <a:off x="479880" y="898200"/>
              <a:ext cx="1834200" cy="46332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6" name="CustomShape 4"/>
            <p:cNvSpPr/>
            <p:nvPr/>
          </p:nvSpPr>
          <p:spPr>
            <a:xfrm>
              <a:off x="593640" y="962640"/>
              <a:ext cx="1606680" cy="3337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lt-LT" sz="1600" spc="-1" strike="noStrike">
                  <a:solidFill>
                    <a:srgbClr val="feffff"/>
                  </a:solidFill>
                  <a:latin typeface="Arial"/>
                  <a:ea typeface="Arial"/>
                </a:rPr>
                <a:t>Užduotis nr. 4</a:t>
              </a: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397" name="Picture Placeholder 2" descr=""/>
          <p:cNvPicPr/>
          <p:nvPr/>
        </p:nvPicPr>
        <p:blipFill>
          <a:blip r:embed="rId1"/>
          <a:stretch/>
        </p:blipFill>
        <p:spPr>
          <a:xfrm>
            <a:off x="479880" y="1441440"/>
            <a:ext cx="11230920" cy="5227200"/>
          </a:xfrm>
          <a:prstGeom prst="rect">
            <a:avLst/>
          </a:prstGeom>
          <a:ln w="12600">
            <a:noFill/>
          </a:ln>
        </p:spPr>
      </p:pic>
      <p:sp>
        <p:nvSpPr>
          <p:cNvPr id="398" name="CustomShape 5"/>
          <p:cNvSpPr/>
          <p:nvPr/>
        </p:nvSpPr>
        <p:spPr>
          <a:xfrm>
            <a:off x="594000" y="1832400"/>
            <a:ext cx="10718280" cy="1699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800" spc="-1" strike="noStrike">
              <a:latin typeface="Arial"/>
            </a:endParaRPr>
          </a:p>
        </p:txBody>
      </p:sp>
      <p:sp>
        <p:nvSpPr>
          <p:cNvPr id="399" name="CustomShape 6"/>
          <p:cNvSpPr/>
          <p:nvPr/>
        </p:nvSpPr>
        <p:spPr>
          <a:xfrm>
            <a:off x="706680" y="1719000"/>
            <a:ext cx="10212480" cy="2162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Patobulinti 3 užduoties programą, kad ji turėtų statuso juostą apačioje, kurioje:</a:t>
            </a:r>
            <a:endParaRPr b="0" lang="lt-LT" sz="13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Būtų rodoma "Sukurta", kai atspausdinamas pasisveikinimo tekstas</a:t>
            </a:r>
            <a:endParaRPr b="0" lang="lt-LT" sz="13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Būtų rodoma "Išvalyta", kai ištrinamas pasisveikinimo tekstas</a:t>
            </a:r>
            <a:endParaRPr b="0" lang="lt-LT" sz="13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Būtų rodoma "Atkurta", kai atkuriamas paskutinis pasisveikinimo tekstas Nuspaudus klaviatūros mygtuką "Escape", uždarytų programos langą</a:t>
            </a: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300" spc="-1" strike="noStrike">
              <a:latin typeface="Arial"/>
            </a:endParaRPr>
          </a:p>
        </p:txBody>
      </p:sp>
      <p:pic>
        <p:nvPicPr>
          <p:cNvPr id="400" name="Picture 4" descr=""/>
          <p:cNvPicPr/>
          <p:nvPr/>
        </p:nvPicPr>
        <p:blipFill>
          <a:blip r:embed="rId2"/>
          <a:stretch/>
        </p:blipFill>
        <p:spPr>
          <a:xfrm>
            <a:off x="3287160" y="3736080"/>
            <a:ext cx="4642200" cy="225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12 paskaita. Grafinės sąsajos (GUI) kūrimas</a:t>
            </a: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300" spc="-1" strike="noStrike">
              <a:latin typeface="Arial"/>
            </a:endParaRPr>
          </a:p>
        </p:txBody>
      </p:sp>
      <p:grpSp>
        <p:nvGrpSpPr>
          <p:cNvPr id="402" name="Group 2"/>
          <p:cNvGrpSpPr/>
          <p:nvPr/>
        </p:nvGrpSpPr>
        <p:grpSpPr>
          <a:xfrm>
            <a:off x="480240" y="914400"/>
            <a:ext cx="1834200" cy="463320"/>
            <a:chOff x="480240" y="914400"/>
            <a:chExt cx="1834200" cy="463320"/>
          </a:xfrm>
        </p:grpSpPr>
        <p:sp>
          <p:nvSpPr>
            <p:cNvPr id="403" name="CustomShape 3"/>
            <p:cNvSpPr/>
            <p:nvPr/>
          </p:nvSpPr>
          <p:spPr>
            <a:xfrm>
              <a:off x="480240" y="914400"/>
              <a:ext cx="1834200" cy="46332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4" name="CustomShape 4"/>
            <p:cNvSpPr/>
            <p:nvPr/>
          </p:nvSpPr>
          <p:spPr>
            <a:xfrm>
              <a:off x="594000" y="978840"/>
              <a:ext cx="1606680" cy="3337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lt-LT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Namų darbas</a:t>
              </a: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405" name="Picture Placeholder 2" descr=""/>
          <p:cNvPicPr/>
          <p:nvPr/>
        </p:nvPicPr>
        <p:blipFill>
          <a:blip r:embed="rId1"/>
          <a:stretch/>
        </p:blipFill>
        <p:spPr>
          <a:xfrm>
            <a:off x="479880" y="1441440"/>
            <a:ext cx="11230920" cy="5227200"/>
          </a:xfrm>
          <a:prstGeom prst="rect">
            <a:avLst/>
          </a:prstGeom>
          <a:ln w="12600">
            <a:noFill/>
          </a:ln>
        </p:spPr>
      </p:pic>
      <p:sp>
        <p:nvSpPr>
          <p:cNvPr id="406" name="CustomShape 5"/>
          <p:cNvSpPr/>
          <p:nvPr/>
        </p:nvSpPr>
        <p:spPr>
          <a:xfrm>
            <a:off x="594000" y="1832400"/>
            <a:ext cx="10718280" cy="4563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Užbaigti klasėje nepadarytas užduotis</a:t>
            </a:r>
            <a:endParaRPr b="0" lang="lt-LT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9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12 paskaita. Grafinės sąsajos (GUI) kūrimas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93" name="CustomShape 12"/>
          <p:cNvSpPr/>
          <p:nvPr/>
        </p:nvSpPr>
        <p:spPr>
          <a:xfrm>
            <a:off x="480240" y="1371600"/>
            <a:ext cx="5152680" cy="1364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Šiandien išmoksite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294" name="CustomShape 15"/>
          <p:cNvSpPr/>
          <p:nvPr/>
        </p:nvSpPr>
        <p:spPr>
          <a:xfrm>
            <a:off x="1398600" y="3347640"/>
            <a:ext cx="4234680" cy="360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Susipažinsime su Tkinter biblioteka </a:t>
            </a:r>
            <a:endParaRPr b="0" lang="lt-LT" sz="1600" spc="-1" strike="noStrike">
              <a:latin typeface="Arial"/>
            </a:endParaRPr>
          </a:p>
        </p:txBody>
      </p:sp>
      <p:sp>
        <p:nvSpPr>
          <p:cNvPr id="295" name="CustomShape 16"/>
          <p:cNvSpPr/>
          <p:nvPr/>
        </p:nvSpPr>
        <p:spPr>
          <a:xfrm>
            <a:off x="1380600" y="4543200"/>
            <a:ext cx="4234680" cy="352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Kurti paprastus GUI objektus</a:t>
            </a:r>
            <a:endParaRPr b="0" lang="lt-LT" sz="1600" spc="-1" strike="noStrike">
              <a:latin typeface="Arial"/>
            </a:endParaRPr>
          </a:p>
        </p:txBody>
      </p:sp>
      <p:sp>
        <p:nvSpPr>
          <p:cNvPr id="296" name="CustomShape 17"/>
          <p:cNvSpPr/>
          <p:nvPr/>
        </p:nvSpPr>
        <p:spPr>
          <a:xfrm>
            <a:off x="1398600" y="5688000"/>
            <a:ext cx="4234680" cy="351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Kurti norimus GUI layout’us</a:t>
            </a:r>
            <a:endParaRPr b="0" lang="lt-LT" sz="1600" spc="-1" strike="noStrike">
              <a:latin typeface="Arial"/>
            </a:endParaRPr>
          </a:p>
        </p:txBody>
      </p:sp>
      <p:grpSp>
        <p:nvGrpSpPr>
          <p:cNvPr id="297" name="Group 1"/>
          <p:cNvGrpSpPr/>
          <p:nvPr/>
        </p:nvGrpSpPr>
        <p:grpSpPr>
          <a:xfrm>
            <a:off x="480240" y="3193560"/>
            <a:ext cx="730440" cy="730440"/>
            <a:chOff x="480240" y="3193560"/>
            <a:chExt cx="730440" cy="730440"/>
          </a:xfrm>
        </p:grpSpPr>
        <p:sp>
          <p:nvSpPr>
            <p:cNvPr id="298" name="CustomShape 18"/>
            <p:cNvSpPr/>
            <p:nvPr/>
          </p:nvSpPr>
          <p:spPr>
            <a:xfrm>
              <a:off x="480240" y="3193560"/>
              <a:ext cx="730440" cy="73044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CustomShape 19"/>
            <p:cNvSpPr/>
            <p:nvPr/>
          </p:nvSpPr>
          <p:spPr>
            <a:xfrm>
              <a:off x="633240" y="3360960"/>
              <a:ext cx="424800" cy="3949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01</a:t>
              </a:r>
              <a:endParaRPr b="0" lang="lt-LT" sz="2000" spc="-1" strike="noStrike">
                <a:latin typeface="Arial"/>
              </a:endParaRPr>
            </a:p>
          </p:txBody>
        </p:sp>
      </p:grpSp>
      <p:grpSp>
        <p:nvGrpSpPr>
          <p:cNvPr id="300" name="Group 3"/>
          <p:cNvGrpSpPr/>
          <p:nvPr/>
        </p:nvGrpSpPr>
        <p:grpSpPr>
          <a:xfrm>
            <a:off x="480240" y="4403160"/>
            <a:ext cx="730440" cy="730440"/>
            <a:chOff x="480240" y="4403160"/>
            <a:chExt cx="730440" cy="730440"/>
          </a:xfrm>
        </p:grpSpPr>
        <p:sp>
          <p:nvSpPr>
            <p:cNvPr id="301" name="CustomShape 20"/>
            <p:cNvSpPr/>
            <p:nvPr/>
          </p:nvSpPr>
          <p:spPr>
            <a:xfrm>
              <a:off x="480240" y="4403160"/>
              <a:ext cx="730440" cy="73044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CustomShape 21"/>
            <p:cNvSpPr/>
            <p:nvPr/>
          </p:nvSpPr>
          <p:spPr>
            <a:xfrm>
              <a:off x="633240" y="4570920"/>
              <a:ext cx="424800" cy="3949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02</a:t>
              </a:r>
              <a:endParaRPr b="0" lang="lt-LT" sz="2000" spc="-1" strike="noStrike">
                <a:latin typeface="Arial"/>
              </a:endParaRPr>
            </a:p>
          </p:txBody>
        </p:sp>
      </p:grpSp>
      <p:grpSp>
        <p:nvGrpSpPr>
          <p:cNvPr id="303" name="Group 5"/>
          <p:cNvGrpSpPr/>
          <p:nvPr/>
        </p:nvGrpSpPr>
        <p:grpSpPr>
          <a:xfrm>
            <a:off x="480240" y="5514480"/>
            <a:ext cx="730440" cy="730440"/>
            <a:chOff x="480240" y="5514480"/>
            <a:chExt cx="730440" cy="730440"/>
          </a:xfrm>
        </p:grpSpPr>
        <p:sp>
          <p:nvSpPr>
            <p:cNvPr id="304" name="CustomShape 22"/>
            <p:cNvSpPr/>
            <p:nvPr/>
          </p:nvSpPr>
          <p:spPr>
            <a:xfrm>
              <a:off x="480240" y="5514480"/>
              <a:ext cx="730440" cy="73044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CustomShape 23"/>
            <p:cNvSpPr/>
            <p:nvPr/>
          </p:nvSpPr>
          <p:spPr>
            <a:xfrm>
              <a:off x="633240" y="5682240"/>
              <a:ext cx="424800" cy="3949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03</a:t>
              </a:r>
              <a:endParaRPr b="0" lang="lt-LT" sz="2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24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12 paskaita. Grafinės sąsajos (GUI) kūrimas</a:t>
            </a: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300" spc="-1" strike="noStrike">
              <a:latin typeface="Arial"/>
            </a:endParaRPr>
          </a:p>
        </p:txBody>
      </p:sp>
      <p:grpSp>
        <p:nvGrpSpPr>
          <p:cNvPr id="408" name="Group 7"/>
          <p:cNvGrpSpPr/>
          <p:nvPr/>
        </p:nvGrpSpPr>
        <p:grpSpPr>
          <a:xfrm>
            <a:off x="480240" y="857880"/>
            <a:ext cx="1834200" cy="576000"/>
            <a:chOff x="480240" y="857880"/>
            <a:chExt cx="1834200" cy="576000"/>
          </a:xfrm>
        </p:grpSpPr>
        <p:sp>
          <p:nvSpPr>
            <p:cNvPr id="409" name="CustomShape 25"/>
            <p:cNvSpPr/>
            <p:nvPr/>
          </p:nvSpPr>
          <p:spPr>
            <a:xfrm>
              <a:off x="480240" y="914400"/>
              <a:ext cx="1834200" cy="46332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0" name="CustomShape 26"/>
            <p:cNvSpPr/>
            <p:nvPr/>
          </p:nvSpPr>
          <p:spPr>
            <a:xfrm>
              <a:off x="594000" y="857880"/>
              <a:ext cx="1606680" cy="5760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lt-LT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Pasunkintos užduotys</a:t>
              </a: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411" name="Picture Placeholder 1" descr=""/>
          <p:cNvPicPr/>
          <p:nvPr/>
        </p:nvPicPr>
        <p:blipFill>
          <a:blip r:embed="rId1"/>
          <a:stretch/>
        </p:blipFill>
        <p:spPr>
          <a:xfrm>
            <a:off x="479880" y="1441440"/>
            <a:ext cx="11230920" cy="5227200"/>
          </a:xfrm>
          <a:prstGeom prst="rect">
            <a:avLst/>
          </a:prstGeom>
          <a:ln w="12600">
            <a:noFill/>
          </a:ln>
        </p:spPr>
      </p:pic>
      <p:sp>
        <p:nvSpPr>
          <p:cNvPr id="412" name="CustomShape 27"/>
          <p:cNvSpPr/>
          <p:nvPr/>
        </p:nvSpPr>
        <p:spPr>
          <a:xfrm>
            <a:off x="594000" y="1832400"/>
            <a:ext cx="10718280" cy="4563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1. Padaryti galerijos programą. T.y. paleista programa turi du mygtukus, pirmyn ir atgal. Spaudant mygtukus galima išvysti paveiksliukus iš dabartinės direktorijos.</a:t>
            </a:r>
            <a:endParaRPr b="0" lang="lt-LT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2. Padaryti programą, kurioje pac-man paveiklėlis seka pelytės rodyklę. </a:t>
            </a:r>
            <a:endParaRPr b="0" lang="lt-LT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ustomShape 1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12 paskaita. Grafinės sąsajos (GUI) kūrimas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414" name="CustomShape 2"/>
          <p:cNvSpPr/>
          <p:nvPr/>
        </p:nvSpPr>
        <p:spPr>
          <a:xfrm>
            <a:off x="3281760" y="1821960"/>
            <a:ext cx="3749760" cy="328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1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Tkinter button names</a:t>
            </a:r>
            <a:endParaRPr b="0" lang="lt-LT" sz="1600" spc="-1" strike="noStrike">
              <a:latin typeface="Arial"/>
            </a:endParaRPr>
          </a:p>
        </p:txBody>
      </p:sp>
      <p:sp>
        <p:nvSpPr>
          <p:cNvPr id="415" name="CustomShape 3"/>
          <p:cNvSpPr/>
          <p:nvPr/>
        </p:nvSpPr>
        <p:spPr>
          <a:xfrm>
            <a:off x="3281760" y="2171520"/>
            <a:ext cx="3749760" cy="503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Tkinter bibliotekos mygtukų kodai </a:t>
            </a:r>
            <a:endParaRPr b="0" lang="lt-LT" sz="1600" spc="-1" strike="noStrike">
              <a:latin typeface="Arial"/>
            </a:endParaRPr>
          </a:p>
        </p:txBody>
      </p:sp>
      <p:sp>
        <p:nvSpPr>
          <p:cNvPr id="416" name="CustomShape 4"/>
          <p:cNvSpPr/>
          <p:nvPr/>
        </p:nvSpPr>
        <p:spPr>
          <a:xfrm>
            <a:off x="480240" y="5032080"/>
            <a:ext cx="2342520" cy="1364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Naudinga informacija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417" name="CustomShape 5"/>
          <p:cNvSpPr/>
          <p:nvPr/>
        </p:nvSpPr>
        <p:spPr>
          <a:xfrm>
            <a:off x="7503480" y="1821960"/>
            <a:ext cx="4206960" cy="790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https://web.archive.org/</a:t>
            </a:r>
            <a:endParaRPr b="0" lang="lt-LT" sz="1600" spc="-1" strike="noStrike">
              <a:latin typeface="Arial"/>
            </a:endParaRPr>
          </a:p>
        </p:txBody>
      </p:sp>
      <p:sp>
        <p:nvSpPr>
          <p:cNvPr id="418" name="CustomShape 6"/>
          <p:cNvSpPr/>
          <p:nvPr/>
        </p:nvSpPr>
        <p:spPr>
          <a:xfrm>
            <a:off x="3281760" y="2602800"/>
            <a:ext cx="3749760" cy="328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1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Tkinter info</a:t>
            </a:r>
            <a:endParaRPr b="0" lang="lt-LT" sz="1600" spc="-1" strike="noStrike">
              <a:latin typeface="Arial"/>
            </a:endParaRPr>
          </a:p>
        </p:txBody>
      </p:sp>
      <p:sp>
        <p:nvSpPr>
          <p:cNvPr id="419" name="CustomShape 7"/>
          <p:cNvSpPr/>
          <p:nvPr/>
        </p:nvSpPr>
        <p:spPr>
          <a:xfrm>
            <a:off x="3281760" y="2952360"/>
            <a:ext cx="3749760" cy="503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Visa informacija apie Tkinter biblioteka</a:t>
            </a:r>
            <a:endParaRPr b="0" lang="lt-LT" sz="1600" spc="-1" strike="noStrike">
              <a:latin typeface="Arial"/>
            </a:endParaRPr>
          </a:p>
        </p:txBody>
      </p:sp>
      <p:sp>
        <p:nvSpPr>
          <p:cNvPr id="420" name="CustomShape 8"/>
          <p:cNvSpPr/>
          <p:nvPr/>
        </p:nvSpPr>
        <p:spPr>
          <a:xfrm>
            <a:off x="7528680" y="2612520"/>
            <a:ext cx="4206960" cy="790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 u="sng">
                <a:solidFill>
                  <a:srgbClr val="0000ff"/>
                </a:solidFill>
                <a:uFillTx/>
                <a:latin typeface="Arial"/>
                <a:ea typeface="Arial"/>
              </a:rPr>
              <a:t>https://www.tutorialspoint.com/python/python_gui_programming.htm</a:t>
            </a:r>
            <a:endParaRPr b="0" lang="lt-L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480240" y="1371600"/>
            <a:ext cx="5614560" cy="410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Grafinės sąsajos objektai</a:t>
            </a:r>
            <a:br>
              <a:rPr sz="1800"/>
            </a:br>
            <a:br>
              <a:rPr sz="3000"/>
            </a:br>
            <a:endParaRPr b="0" lang="lt-LT" sz="3000" spc="-1" strike="noStrike"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12 paskaita. Grafinės sąsajos (GUI) kūrimas</a:t>
            </a: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300" spc="-1" strike="noStrike">
              <a:latin typeface="Arial"/>
            </a:endParaRPr>
          </a:p>
        </p:txBody>
      </p:sp>
      <p:sp>
        <p:nvSpPr>
          <p:cNvPr id="308" name="CustomShape 3"/>
          <p:cNvSpPr/>
          <p:nvPr/>
        </p:nvSpPr>
        <p:spPr>
          <a:xfrm>
            <a:off x="6561360" y="1371600"/>
            <a:ext cx="5148360" cy="5066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Label – užrašas (kortelė)</a:t>
            </a:r>
            <a:endParaRPr b="0" lang="lt-LT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Button – mygtukas</a:t>
            </a:r>
            <a:endParaRPr b="0" lang="lt-LT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Entry – laukelis</a:t>
            </a:r>
            <a:endParaRPr b="0" lang="lt-LT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Menu – meniu</a:t>
            </a:r>
            <a:endParaRPr b="0" lang="lt-LT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Frame – rėmelis</a:t>
            </a:r>
            <a:endParaRPr b="0" lang="lt-LT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Checkbutton – varnelė</a:t>
            </a:r>
            <a:endParaRPr b="0" lang="lt-LT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Listbox – sąrašas</a:t>
            </a:r>
            <a:endParaRPr b="0" lang="lt-LT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Scrollbar – sąrašo slinkimo juosta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6490080" y="3156120"/>
            <a:ext cx="5152680" cy="1364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Minimali programa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12 paskaita. Grafinės sąsajos (GUI) kūrimas</a:t>
            </a:r>
            <a:endParaRPr b="0" lang="lt-LT" sz="1300" spc="-1" strike="noStrike">
              <a:latin typeface="Arial"/>
            </a:endParaRPr>
          </a:p>
        </p:txBody>
      </p:sp>
      <p:pic>
        <p:nvPicPr>
          <p:cNvPr id="311" name="Picture 4" descr=""/>
          <p:cNvPicPr/>
          <p:nvPr/>
        </p:nvPicPr>
        <p:blipFill>
          <a:blip r:embed="rId1"/>
          <a:stretch/>
        </p:blipFill>
        <p:spPr>
          <a:xfrm>
            <a:off x="432000" y="2543760"/>
            <a:ext cx="4777200" cy="2039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6438600" y="3096000"/>
            <a:ext cx="5152680" cy="1364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Grafinių objektų formavimas rėmeliuose (su pack funkcija)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12 paskaita. Grafinės sąsajos (GUI) kūrimas</a:t>
            </a:r>
            <a:endParaRPr b="0" lang="lt-LT" sz="1300" spc="-1" strike="noStrike">
              <a:latin typeface="Arial"/>
            </a:endParaRPr>
          </a:p>
        </p:txBody>
      </p:sp>
      <p:pic>
        <p:nvPicPr>
          <p:cNvPr id="314" name="Picture 4" descr=""/>
          <p:cNvPicPr/>
          <p:nvPr/>
        </p:nvPicPr>
        <p:blipFill>
          <a:blip r:embed="rId1"/>
          <a:stretch/>
        </p:blipFill>
        <p:spPr>
          <a:xfrm>
            <a:off x="750600" y="1829520"/>
            <a:ext cx="4295160" cy="4278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6490080" y="3156120"/>
            <a:ext cx="5152680" cy="1364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Grafinių objektų formavimas lentelėje (su grid funkcija)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12 paskaita. Grafinės sąsajos (GUI) kūrimas</a:t>
            </a:r>
            <a:endParaRPr b="0" lang="lt-LT" sz="1300" spc="-1" strike="noStrike">
              <a:latin typeface="Arial"/>
            </a:endParaRPr>
          </a:p>
        </p:txBody>
      </p:sp>
      <p:pic>
        <p:nvPicPr>
          <p:cNvPr id="317" name="Picture 4" descr=""/>
          <p:cNvPicPr/>
          <p:nvPr/>
        </p:nvPicPr>
        <p:blipFill>
          <a:blip r:embed="rId1"/>
          <a:stretch/>
        </p:blipFill>
        <p:spPr>
          <a:xfrm>
            <a:off x="528480" y="1948320"/>
            <a:ext cx="4728960" cy="37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6490080" y="3156120"/>
            <a:ext cx="5152680" cy="1364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Kaip įdėti funkciją paleidžiantį mygtuką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12 paskaita. Grafinės sąsajos (GUI) kūrimas</a:t>
            </a:r>
            <a:endParaRPr b="0" lang="lt-LT" sz="1300" spc="-1" strike="noStrike">
              <a:latin typeface="Arial"/>
            </a:endParaRPr>
          </a:p>
        </p:txBody>
      </p:sp>
      <p:pic>
        <p:nvPicPr>
          <p:cNvPr id="320" name="Picture 4" descr=""/>
          <p:cNvPicPr/>
          <p:nvPr/>
        </p:nvPicPr>
        <p:blipFill>
          <a:blip r:embed="rId1"/>
          <a:stretch/>
        </p:blipFill>
        <p:spPr>
          <a:xfrm>
            <a:off x="451440" y="2436120"/>
            <a:ext cx="4893120" cy="215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6490080" y="3001680"/>
            <a:ext cx="5152680" cy="1364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Kaip esant skirtingiems vartotojo veiksmams, paleisti skirtingas funkcijas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12 paskaita. Grafinės sąsajos (GUI) kūrimas</a:t>
            </a:r>
            <a:endParaRPr b="0" lang="lt-LT" sz="1300" spc="-1" strike="noStrike">
              <a:latin typeface="Arial"/>
            </a:endParaRPr>
          </a:p>
        </p:txBody>
      </p:sp>
      <p:pic>
        <p:nvPicPr>
          <p:cNvPr id="323" name="Picture 4" descr=""/>
          <p:cNvPicPr/>
          <p:nvPr/>
        </p:nvPicPr>
        <p:blipFill>
          <a:blip r:embed="rId1"/>
          <a:stretch/>
        </p:blipFill>
        <p:spPr>
          <a:xfrm>
            <a:off x="740880" y="1429560"/>
            <a:ext cx="4246920" cy="490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CC98F71C7CEB499EFDC29467EAFC60" ma:contentTypeVersion="2" ma:contentTypeDescription="Create a new document." ma:contentTypeScope="" ma:versionID="897201ceeef7d02eb2013684851bcacb">
  <xsd:schema xmlns:xsd="http://www.w3.org/2001/XMLSchema" xmlns:xs="http://www.w3.org/2001/XMLSchema" xmlns:p="http://schemas.microsoft.com/office/2006/metadata/properties" xmlns:ns2="e94fbb91-2895-466f-9cdd-164826e0ab54" targetNamespace="http://schemas.microsoft.com/office/2006/metadata/properties" ma:root="true" ma:fieldsID="5f3d40d179a78e5dd6cd552886852810" ns2:_="">
    <xsd:import namespace="e94fbb91-2895-466f-9cdd-164826e0ab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fbb91-2895-466f-9cdd-164826e0ab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C14289-2F51-4564-A7D1-F3C5D96EEF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6533E70-CAB4-4F02-88A5-847B0F5824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4fbb91-2895-466f-9cdd-164826e0ab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251241-E9D4-4411-BAB8-173E132117A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Application>LibreOffice/7.3.2.2$Linux_X86_64 LibreOffice_project/30$Build-2</Application>
  <AppVersion>15.0000</AppVersion>
  <Words>431</Words>
  <Paragraphs>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lt-LT</dc:language>
  <cp:lastModifiedBy/>
  <dcterms:modified xsi:type="dcterms:W3CDTF">2022-05-29T18:29:54Z</dcterms:modified>
  <cp:revision>351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0x0101009ACC98F71C7CEB499EFDC29467EAFC60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29</vt:i4>
  </property>
</Properties>
</file>