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4.png" ContentType="image/png"/>
  <Override PartName="/ppt/media/image27.png" ContentType="image/png"/>
  <Override PartName="/ppt/media/image28.png" ContentType="image/png"/>
  <Override PartName="/ppt/media/image5.png" ContentType="image/png"/>
  <Override PartName="/ppt/media/image30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3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3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1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11078640" y="458640"/>
            <a:ext cx="630720" cy="678600"/>
            <a:chOff x="11078640" y="458640"/>
            <a:chExt cx="630720" cy="678600"/>
          </a:xfrm>
        </p:grpSpPr>
        <p:sp>
          <p:nvSpPr>
            <p:cNvPr id="1" name="CustomShape 2"/>
            <p:cNvSpPr/>
            <p:nvPr/>
          </p:nvSpPr>
          <p:spPr>
            <a:xfrm>
              <a:off x="11078640" y="458640"/>
              <a:ext cx="630720" cy="67860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1477160" y="873000"/>
              <a:ext cx="52200" cy="51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11259360" y="873000"/>
              <a:ext cx="52200" cy="51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11175120" y="546480"/>
              <a:ext cx="438120" cy="43308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5" name="Graphic 7" descr=""/>
          <p:cNvPicPr/>
          <p:nvPr/>
        </p:nvPicPr>
        <p:blipFill>
          <a:blip r:embed="rId2"/>
          <a:stretch/>
        </p:blipFill>
        <p:spPr>
          <a:xfrm>
            <a:off x="475200" y="458640"/>
            <a:ext cx="2332080" cy="680760"/>
          </a:xfrm>
          <a:prstGeom prst="rect">
            <a:avLst/>
          </a:prstGeom>
          <a:ln w="12600">
            <a:noFill/>
          </a:ln>
        </p:spPr>
      </p:pic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lt-LT" sz="4400" spc="-1" strike="noStrike">
                <a:latin typeface="Arial"/>
              </a:rPr>
              <a:t>Click to edit the title text format</a:t>
            </a:r>
            <a:endParaRPr b="0" lang="lt-LT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3200" spc="-1" strike="noStrike">
                <a:latin typeface="Arial"/>
              </a:rPr>
              <a:t>Click to edit the outline text format</a:t>
            </a:r>
            <a:endParaRPr b="0" lang="lt-L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800" spc="-1" strike="noStrike">
                <a:latin typeface="Arial"/>
              </a:rPr>
              <a:t>Second Outline Level</a:t>
            </a:r>
            <a:endParaRPr b="0" lang="lt-L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400" spc="-1" strike="noStrike">
                <a:latin typeface="Arial"/>
              </a:rPr>
              <a:t>Third Outline Level</a:t>
            </a:r>
            <a:endParaRPr b="0" lang="lt-L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000" spc="-1" strike="noStrike">
                <a:latin typeface="Arial"/>
              </a:rPr>
              <a:t>Fourth Outline Level</a:t>
            </a:r>
            <a:endParaRPr b="0" lang="lt-L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Fifth Outline Level</a:t>
            </a:r>
            <a:endParaRPr b="0" lang="lt-L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Sixth Outline Level</a:t>
            </a:r>
            <a:endParaRPr b="0" lang="lt-L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Seventh Outline Level</a:t>
            </a:r>
            <a:endParaRPr b="0" lang="lt-L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1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1"/>
          <p:cNvGrpSpPr/>
          <p:nvPr/>
        </p:nvGrpSpPr>
        <p:grpSpPr>
          <a:xfrm>
            <a:off x="11078640" y="458640"/>
            <a:ext cx="630720" cy="678600"/>
            <a:chOff x="11078640" y="458640"/>
            <a:chExt cx="630720" cy="678600"/>
          </a:xfrm>
        </p:grpSpPr>
        <p:sp>
          <p:nvSpPr>
            <p:cNvPr id="45" name="CustomShape 2"/>
            <p:cNvSpPr/>
            <p:nvPr/>
          </p:nvSpPr>
          <p:spPr>
            <a:xfrm>
              <a:off x="11078640" y="458640"/>
              <a:ext cx="630720" cy="67860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3"/>
            <p:cNvSpPr/>
            <p:nvPr/>
          </p:nvSpPr>
          <p:spPr>
            <a:xfrm>
              <a:off x="11477160" y="873000"/>
              <a:ext cx="52200" cy="51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4"/>
            <p:cNvSpPr/>
            <p:nvPr/>
          </p:nvSpPr>
          <p:spPr>
            <a:xfrm>
              <a:off x="11259360" y="873000"/>
              <a:ext cx="52200" cy="51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CustomShape 5"/>
            <p:cNvSpPr/>
            <p:nvPr/>
          </p:nvSpPr>
          <p:spPr>
            <a:xfrm>
              <a:off x="11175120" y="546480"/>
              <a:ext cx="438120" cy="43308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lt-LT" sz="4400" spc="-1" strike="noStrike">
                <a:latin typeface="Arial"/>
              </a:rPr>
              <a:t>Click to edit the title text format</a:t>
            </a:r>
            <a:endParaRPr b="0" lang="lt-LT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3200" spc="-1" strike="noStrike">
                <a:latin typeface="Arial"/>
              </a:rPr>
              <a:t>Click to edit the outline text format</a:t>
            </a:r>
            <a:endParaRPr b="0" lang="lt-L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800" spc="-1" strike="noStrike">
                <a:latin typeface="Arial"/>
              </a:rPr>
              <a:t>Second Outline Level</a:t>
            </a:r>
            <a:endParaRPr b="0" lang="lt-L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400" spc="-1" strike="noStrike">
                <a:latin typeface="Arial"/>
              </a:rPr>
              <a:t>Third Outline Level</a:t>
            </a:r>
            <a:endParaRPr b="0" lang="lt-L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000" spc="-1" strike="noStrike">
                <a:latin typeface="Arial"/>
              </a:rPr>
              <a:t>Fourth Outline Level</a:t>
            </a:r>
            <a:endParaRPr b="0" lang="lt-L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Fifth Outline Level</a:t>
            </a:r>
            <a:endParaRPr b="0" lang="lt-L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Sixth Outline Level</a:t>
            </a:r>
            <a:endParaRPr b="0" lang="lt-L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Seventh Outline Level</a:t>
            </a:r>
            <a:endParaRPr b="0" lang="lt-L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1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1"/>
          <p:cNvGrpSpPr/>
          <p:nvPr/>
        </p:nvGrpSpPr>
        <p:grpSpPr>
          <a:xfrm>
            <a:off x="11078640" y="458640"/>
            <a:ext cx="630720" cy="678600"/>
            <a:chOff x="11078640" y="458640"/>
            <a:chExt cx="630720" cy="678600"/>
          </a:xfrm>
        </p:grpSpPr>
        <p:sp>
          <p:nvSpPr>
            <p:cNvPr id="88" name="CustomShape 2"/>
            <p:cNvSpPr/>
            <p:nvPr/>
          </p:nvSpPr>
          <p:spPr>
            <a:xfrm>
              <a:off x="11078640" y="458640"/>
              <a:ext cx="630720" cy="67860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3"/>
            <p:cNvSpPr/>
            <p:nvPr/>
          </p:nvSpPr>
          <p:spPr>
            <a:xfrm>
              <a:off x="11477160" y="873000"/>
              <a:ext cx="52200" cy="51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4"/>
            <p:cNvSpPr/>
            <p:nvPr/>
          </p:nvSpPr>
          <p:spPr>
            <a:xfrm>
              <a:off x="11259360" y="873000"/>
              <a:ext cx="52200" cy="51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5"/>
            <p:cNvSpPr/>
            <p:nvPr/>
          </p:nvSpPr>
          <p:spPr>
            <a:xfrm>
              <a:off x="11175120" y="546480"/>
              <a:ext cx="438120" cy="43308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2" name="CustomShape 6"/>
          <p:cNvSpPr/>
          <p:nvPr/>
        </p:nvSpPr>
        <p:spPr>
          <a:xfrm>
            <a:off x="-159120" y="-119160"/>
            <a:ext cx="6252840" cy="737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3" name="Group 7"/>
          <p:cNvGrpSpPr/>
          <p:nvPr/>
        </p:nvGrpSpPr>
        <p:grpSpPr>
          <a:xfrm>
            <a:off x="11078640" y="458640"/>
            <a:ext cx="630720" cy="678600"/>
            <a:chOff x="11078640" y="458640"/>
            <a:chExt cx="630720" cy="678600"/>
          </a:xfrm>
        </p:grpSpPr>
        <p:sp>
          <p:nvSpPr>
            <p:cNvPr id="94" name="CustomShape 8"/>
            <p:cNvSpPr/>
            <p:nvPr/>
          </p:nvSpPr>
          <p:spPr>
            <a:xfrm>
              <a:off x="11078640" y="458640"/>
              <a:ext cx="630720" cy="67860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CustomShape 9"/>
            <p:cNvSpPr/>
            <p:nvPr/>
          </p:nvSpPr>
          <p:spPr>
            <a:xfrm>
              <a:off x="11477160" y="873000"/>
              <a:ext cx="52200" cy="51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CustomShape 10"/>
            <p:cNvSpPr/>
            <p:nvPr/>
          </p:nvSpPr>
          <p:spPr>
            <a:xfrm>
              <a:off x="11259360" y="873000"/>
              <a:ext cx="52200" cy="51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CustomShape 11"/>
            <p:cNvSpPr/>
            <p:nvPr/>
          </p:nvSpPr>
          <p:spPr>
            <a:xfrm>
              <a:off x="11175120" y="546480"/>
              <a:ext cx="438120" cy="43308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lt-LT" sz="4400" spc="-1" strike="noStrike">
                <a:latin typeface="Arial"/>
              </a:rPr>
              <a:t>Click to edit the title text format</a:t>
            </a:r>
            <a:endParaRPr b="0" lang="lt-LT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3200" spc="-1" strike="noStrike">
                <a:latin typeface="Arial"/>
              </a:rPr>
              <a:t>Click to edit the outline text format</a:t>
            </a:r>
            <a:endParaRPr b="0" lang="lt-L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800" spc="-1" strike="noStrike">
                <a:latin typeface="Arial"/>
              </a:rPr>
              <a:t>Second Outline Level</a:t>
            </a:r>
            <a:endParaRPr b="0" lang="lt-L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400" spc="-1" strike="noStrike">
                <a:latin typeface="Arial"/>
              </a:rPr>
              <a:t>Third Outline Level</a:t>
            </a:r>
            <a:endParaRPr b="0" lang="lt-L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000" spc="-1" strike="noStrike">
                <a:latin typeface="Arial"/>
              </a:rPr>
              <a:t>Fourth Outline Level</a:t>
            </a:r>
            <a:endParaRPr b="0" lang="lt-L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Fifth Outline Level</a:t>
            </a:r>
            <a:endParaRPr b="0" lang="lt-L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Sixth Outline Level</a:t>
            </a:r>
            <a:endParaRPr b="0" lang="lt-L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Seventh Outline Level</a:t>
            </a:r>
            <a:endParaRPr b="0" lang="lt-L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"/>
          <p:cNvGrpSpPr/>
          <p:nvPr/>
        </p:nvGrpSpPr>
        <p:grpSpPr>
          <a:xfrm>
            <a:off x="11078640" y="458640"/>
            <a:ext cx="630720" cy="678600"/>
            <a:chOff x="11078640" y="458640"/>
            <a:chExt cx="630720" cy="678600"/>
          </a:xfrm>
        </p:grpSpPr>
        <p:sp>
          <p:nvSpPr>
            <p:cNvPr id="137" name="CustomShape 2"/>
            <p:cNvSpPr/>
            <p:nvPr/>
          </p:nvSpPr>
          <p:spPr>
            <a:xfrm>
              <a:off x="11078640" y="458640"/>
              <a:ext cx="630720" cy="67860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CustomShape 3"/>
            <p:cNvSpPr/>
            <p:nvPr/>
          </p:nvSpPr>
          <p:spPr>
            <a:xfrm>
              <a:off x="11477160" y="873000"/>
              <a:ext cx="52200" cy="51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4"/>
            <p:cNvSpPr/>
            <p:nvPr/>
          </p:nvSpPr>
          <p:spPr>
            <a:xfrm>
              <a:off x="11259360" y="873000"/>
              <a:ext cx="52200" cy="51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CustomShape 5"/>
            <p:cNvSpPr/>
            <p:nvPr/>
          </p:nvSpPr>
          <p:spPr>
            <a:xfrm>
              <a:off x="11175120" y="546480"/>
              <a:ext cx="438120" cy="43308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1" name="Group 6"/>
          <p:cNvGrpSpPr/>
          <p:nvPr/>
        </p:nvGrpSpPr>
        <p:grpSpPr>
          <a:xfrm>
            <a:off x="11078640" y="458640"/>
            <a:ext cx="630720" cy="678600"/>
            <a:chOff x="11078640" y="458640"/>
            <a:chExt cx="630720" cy="678600"/>
          </a:xfrm>
        </p:grpSpPr>
        <p:sp>
          <p:nvSpPr>
            <p:cNvPr id="142" name="CustomShape 7"/>
            <p:cNvSpPr/>
            <p:nvPr/>
          </p:nvSpPr>
          <p:spPr>
            <a:xfrm>
              <a:off x="11220120" y="846720"/>
              <a:ext cx="130680" cy="10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CustomShape 8"/>
            <p:cNvSpPr/>
            <p:nvPr/>
          </p:nvSpPr>
          <p:spPr>
            <a:xfrm>
              <a:off x="11216880" y="710280"/>
              <a:ext cx="354960" cy="121320"/>
            </a:xfrm>
            <a:custGeom>
              <a:avLst/>
              <a:gdLst/>
              <a:ahLst/>
              <a:rect l="l" t="t" r="r" b="b"/>
              <a:pathLst>
                <a:path w="21600" h="2073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CustomShape 9"/>
            <p:cNvSpPr/>
            <p:nvPr/>
          </p:nvSpPr>
          <p:spPr>
            <a:xfrm>
              <a:off x="11437560" y="846720"/>
              <a:ext cx="130680" cy="10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CustomShape 10"/>
            <p:cNvSpPr/>
            <p:nvPr/>
          </p:nvSpPr>
          <p:spPr>
            <a:xfrm>
              <a:off x="11078640" y="458640"/>
              <a:ext cx="630720" cy="67860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lt-LT" sz="4400" spc="-1" strike="noStrike">
                <a:latin typeface="Arial"/>
              </a:rPr>
              <a:t>Click to edit the title text format</a:t>
            </a:r>
            <a:endParaRPr b="0" lang="lt-LT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lt-LT" sz="3200" spc="-1" strike="noStrike">
                <a:latin typeface="Arial"/>
              </a:rPr>
              <a:t>Click to edit the outline text format</a:t>
            </a:r>
            <a:endParaRPr b="0" lang="lt-L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lt-LT" sz="2800" spc="-1" strike="noStrike">
                <a:latin typeface="Arial"/>
              </a:rPr>
              <a:t>Second Outline Level</a:t>
            </a:r>
            <a:endParaRPr b="0" lang="lt-L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lt-LT" sz="2400" spc="-1" strike="noStrike">
                <a:latin typeface="Arial"/>
              </a:rPr>
              <a:t>Third Outline Level</a:t>
            </a:r>
            <a:endParaRPr b="0" lang="lt-L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lt-LT" sz="2000" spc="-1" strike="noStrike">
                <a:latin typeface="Arial"/>
              </a:rPr>
              <a:t>Fourth Outline Level</a:t>
            </a:r>
            <a:endParaRPr b="0" lang="lt-L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Fifth Outline Level</a:t>
            </a:r>
            <a:endParaRPr b="0" lang="lt-L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Sixth Outline Level</a:t>
            </a:r>
            <a:endParaRPr b="0" lang="lt-L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Seventh Outline Level</a:t>
            </a:r>
            <a:endParaRPr b="0" lang="lt-L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3273120" y="2618280"/>
            <a:ext cx="7048080" cy="2933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lt-LT" sz="4400" spc="-1" strike="noStrike">
                <a:solidFill>
                  <a:srgbClr val="000000"/>
                </a:solidFill>
                <a:latin typeface="Arial"/>
                <a:ea typeface="Arial"/>
              </a:rPr>
              <a:t>16 paskaita.</a:t>
            </a:r>
            <a:br>
              <a:rPr sz="1800"/>
            </a:br>
            <a:r>
              <a:rPr b="1" lang="lt-LT" sz="4400" spc="-1" strike="noStrike">
                <a:solidFill>
                  <a:srgbClr val="000000"/>
                </a:solidFill>
                <a:latin typeface="Arial"/>
                <a:ea typeface="DejaVu Sans"/>
              </a:rPr>
              <a:t>Triukai su sąrašais</a:t>
            </a:r>
            <a:endParaRPr b="0" lang="lt-LT" sz="44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3273120" y="5916960"/>
            <a:ext cx="7048080" cy="925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000000"/>
                </a:solidFill>
                <a:latin typeface="Arial"/>
                <a:ea typeface="Arial"/>
              </a:rPr>
              <a:t>Python pradedančiųjų kursai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495720" y="5930280"/>
            <a:ext cx="2265480" cy="333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2021</a:t>
            </a:r>
            <a:endParaRPr b="0" lang="lt-LT" sz="1600" spc="-1" strike="noStrike">
              <a:latin typeface="Arial"/>
            </a:endParaRPr>
          </a:p>
        </p:txBody>
      </p:sp>
      <p:pic>
        <p:nvPicPr>
          <p:cNvPr id="187" name="Picture Placeholder 14" descr=""/>
          <p:cNvPicPr/>
          <p:nvPr/>
        </p:nvPicPr>
        <p:blipFill>
          <a:blip r:embed="rId1"/>
          <a:stretch/>
        </p:blipFill>
        <p:spPr>
          <a:xfrm>
            <a:off x="14449320" y="-1709640"/>
            <a:ext cx="1833120" cy="1833120"/>
          </a:xfrm>
          <a:prstGeom prst="rect">
            <a:avLst/>
          </a:prstGeom>
          <a:ln w="12600">
            <a:noFill/>
          </a:ln>
        </p:spPr>
      </p:pic>
      <p:grpSp>
        <p:nvGrpSpPr>
          <p:cNvPr id="188" name="Group 4"/>
          <p:cNvGrpSpPr/>
          <p:nvPr/>
        </p:nvGrpSpPr>
        <p:grpSpPr>
          <a:xfrm>
            <a:off x="9866160" y="2715120"/>
            <a:ext cx="1833120" cy="462240"/>
            <a:chOff x="9866160" y="2715120"/>
            <a:chExt cx="1833120" cy="462240"/>
          </a:xfrm>
        </p:grpSpPr>
        <p:sp>
          <p:nvSpPr>
            <p:cNvPr id="189" name="CustomShape 5"/>
            <p:cNvSpPr/>
            <p:nvPr/>
          </p:nvSpPr>
          <p:spPr>
            <a:xfrm>
              <a:off x="9866160" y="2715120"/>
              <a:ext cx="1833120" cy="46224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" name="CustomShape 6"/>
            <p:cNvSpPr/>
            <p:nvPr/>
          </p:nvSpPr>
          <p:spPr>
            <a:xfrm>
              <a:off x="9979920" y="2779920"/>
              <a:ext cx="1605600" cy="3326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lt-LT" sz="1600" spc="-1" strike="noStrike">
                  <a:solidFill>
                    <a:srgbClr val="000000"/>
                  </a:solidFill>
                  <a:latin typeface="Arial"/>
                  <a:ea typeface="Arial"/>
                </a:rPr>
                <a:t>1 LYGIS</a:t>
              </a:r>
              <a:endParaRPr b="0" lang="lt-LT" sz="1600" spc="-1" strike="noStrike">
                <a:latin typeface="Arial"/>
              </a:endParaRPr>
            </a:p>
          </p:txBody>
        </p:sp>
      </p:grpSp>
      <p:pic>
        <p:nvPicPr>
          <p:cNvPr id="191" name="Picture 4" descr=""/>
          <p:cNvPicPr/>
          <p:nvPr/>
        </p:nvPicPr>
        <p:blipFill>
          <a:blip r:embed="rId2"/>
          <a:stretch/>
        </p:blipFill>
        <p:spPr>
          <a:xfrm>
            <a:off x="9920160" y="406080"/>
            <a:ext cx="1950480" cy="1950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480240" y="460800"/>
            <a:ext cx="5613480" cy="451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8 paskaita. Triukai su sąrašais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6492600" y="3145320"/>
            <a:ext cx="5702040" cy="668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DejaVu Sans"/>
              </a:rPr>
              <a:t>Vidurkis ir mediana</a:t>
            </a: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lt-LT" sz="3000" spc="-1" strike="noStrike">
              <a:latin typeface="Arial"/>
            </a:endParaRPr>
          </a:p>
        </p:txBody>
      </p:sp>
      <p:pic>
        <p:nvPicPr>
          <p:cNvPr id="246" name="Picture 2" descr="Graphical user interface, text, application&#10;&#10;Description automatically generated"/>
          <p:cNvPicPr/>
          <p:nvPr/>
        </p:nvPicPr>
        <p:blipFill>
          <a:blip r:embed="rId1"/>
          <a:stretch/>
        </p:blipFill>
        <p:spPr>
          <a:xfrm>
            <a:off x="595800" y="1841760"/>
            <a:ext cx="4508280" cy="3656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480240" y="460800"/>
            <a:ext cx="5613480" cy="451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8 paskaita. Triukai su sąrašais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6492600" y="3145320"/>
            <a:ext cx="5702040" cy="668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DejaVu Sans"/>
              </a:rPr>
              <a:t>Sąrašo apimtis (List comprehension)</a:t>
            </a: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lt-LT" sz="3000" spc="-1" strike="noStrike">
              <a:latin typeface="Arial"/>
            </a:endParaRPr>
          </a:p>
        </p:txBody>
      </p:sp>
      <p:pic>
        <p:nvPicPr>
          <p:cNvPr id="249" name="Picture 3" descr="Text&#10;&#10;Description automatically generated"/>
          <p:cNvPicPr/>
          <p:nvPr/>
        </p:nvPicPr>
        <p:blipFill>
          <a:blip r:embed="rId1"/>
          <a:stretch/>
        </p:blipFill>
        <p:spPr>
          <a:xfrm>
            <a:off x="754200" y="1718640"/>
            <a:ext cx="4181400" cy="1654920"/>
          </a:xfrm>
          <a:prstGeom prst="rect">
            <a:avLst/>
          </a:prstGeom>
          <a:ln w="0">
            <a:noFill/>
          </a:ln>
        </p:spPr>
      </p:pic>
      <p:pic>
        <p:nvPicPr>
          <p:cNvPr id="250" name="Picture 4" descr="Graphical user interface, application, Word&#10;&#10;Description automatically generated"/>
          <p:cNvPicPr/>
          <p:nvPr/>
        </p:nvPicPr>
        <p:blipFill>
          <a:blip r:embed="rId2"/>
          <a:stretch/>
        </p:blipFill>
        <p:spPr>
          <a:xfrm>
            <a:off x="750600" y="4126680"/>
            <a:ext cx="4189320" cy="157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480240" y="460800"/>
            <a:ext cx="5613480" cy="451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8 paskaita. Triukai su sąrašais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6492600" y="3145320"/>
            <a:ext cx="5702040" cy="1044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Lyginių skaičių paieška (įprastas būdas)</a:t>
            </a: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lt-LT" sz="3000" spc="-1" strike="noStrike">
              <a:latin typeface="Arial"/>
            </a:endParaRPr>
          </a:p>
        </p:txBody>
      </p:sp>
      <p:pic>
        <p:nvPicPr>
          <p:cNvPr id="253" name="Picture 4" descr="Text&#10;&#10;Description automatically generated"/>
          <p:cNvPicPr/>
          <p:nvPr/>
        </p:nvPicPr>
        <p:blipFill>
          <a:blip r:embed="rId1"/>
          <a:stretch/>
        </p:blipFill>
        <p:spPr>
          <a:xfrm>
            <a:off x="789120" y="2095560"/>
            <a:ext cx="4257000" cy="3302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480240" y="460800"/>
            <a:ext cx="5613480" cy="451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8 paskaita. Triukai su sąrašais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6300000" y="3145320"/>
            <a:ext cx="5702040" cy="1044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Lyginių skaičių paieška (su list comprehension)</a:t>
            </a: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lt-LT" sz="3000" spc="-1" strike="noStrike">
              <a:latin typeface="Arial"/>
            </a:endParaRPr>
          </a:p>
        </p:txBody>
      </p:sp>
      <p:pic>
        <p:nvPicPr>
          <p:cNvPr id="256" name="Picture 4" descr=""/>
          <p:cNvPicPr/>
          <p:nvPr/>
        </p:nvPicPr>
        <p:blipFill>
          <a:blip r:embed="rId1"/>
          <a:stretch/>
        </p:blipFill>
        <p:spPr>
          <a:xfrm>
            <a:off x="673200" y="3039480"/>
            <a:ext cx="4652280" cy="1144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480240" y="460800"/>
            <a:ext cx="5613480" cy="451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8 paskaita. Triukai su sąrašais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6300000" y="3145320"/>
            <a:ext cx="5702040" cy="1044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Atkreipkime dėmesį į rezultato kintamojo tipą!</a:t>
            </a: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lt-LT" sz="3000" spc="-1" strike="noStrike">
              <a:latin typeface="Arial"/>
            </a:endParaRPr>
          </a:p>
        </p:txBody>
      </p:sp>
      <p:pic>
        <p:nvPicPr>
          <p:cNvPr id="259" name="Picture 2" descr="Graphical user interface, text, application&#10;&#10;Description automatically generated"/>
          <p:cNvPicPr/>
          <p:nvPr/>
        </p:nvPicPr>
        <p:blipFill>
          <a:blip r:embed="rId1"/>
          <a:stretch/>
        </p:blipFill>
        <p:spPr>
          <a:xfrm>
            <a:off x="509400" y="1429920"/>
            <a:ext cx="4700520" cy="2097000"/>
          </a:xfrm>
          <a:prstGeom prst="rect">
            <a:avLst/>
          </a:prstGeom>
          <a:ln w="0">
            <a:noFill/>
          </a:ln>
        </p:spPr>
      </p:pic>
      <p:pic>
        <p:nvPicPr>
          <p:cNvPr id="260" name="Picture 4" descr="Text&#10;&#10;Description automatically generated"/>
          <p:cNvPicPr/>
          <p:nvPr/>
        </p:nvPicPr>
        <p:blipFill>
          <a:blip r:embed="rId2"/>
          <a:stretch/>
        </p:blipFill>
        <p:spPr>
          <a:xfrm>
            <a:off x="508320" y="4096080"/>
            <a:ext cx="4615560" cy="179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480240" y="460800"/>
            <a:ext cx="5613480" cy="451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8 paskaita. Triukai su sąrašais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6300000" y="3145320"/>
            <a:ext cx="5702040" cy="1044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Sąrašo elementų tipų skaičiavimas</a:t>
            </a: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lt-LT" sz="3000" spc="-1" strike="noStrike">
              <a:latin typeface="Arial"/>
            </a:endParaRPr>
          </a:p>
        </p:txBody>
      </p:sp>
      <p:pic>
        <p:nvPicPr>
          <p:cNvPr id="263" name="Picture 4" descr="Graphical user interface, text&#10;&#10;Description automatically generated"/>
          <p:cNvPicPr/>
          <p:nvPr/>
        </p:nvPicPr>
        <p:blipFill>
          <a:blip r:embed="rId1"/>
          <a:stretch/>
        </p:blipFill>
        <p:spPr>
          <a:xfrm>
            <a:off x="547920" y="1281960"/>
            <a:ext cx="4575240" cy="2219400"/>
          </a:xfrm>
          <a:prstGeom prst="rect">
            <a:avLst/>
          </a:prstGeom>
          <a:ln w="0">
            <a:noFill/>
          </a:ln>
        </p:spPr>
      </p:pic>
      <p:pic>
        <p:nvPicPr>
          <p:cNvPr id="264" name="Picture 5" descr="Graphical user interface, text&#10;&#10;Description automatically generated"/>
          <p:cNvPicPr/>
          <p:nvPr/>
        </p:nvPicPr>
        <p:blipFill>
          <a:blip r:embed="rId2"/>
          <a:stretch/>
        </p:blipFill>
        <p:spPr>
          <a:xfrm>
            <a:off x="547920" y="4119120"/>
            <a:ext cx="4536720" cy="2120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480240" y="460800"/>
            <a:ext cx="5613480" cy="451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8 paskaita. Triukai su sąrašais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6367320" y="1814040"/>
            <a:ext cx="5702040" cy="1044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DejaVu Sans"/>
              </a:rPr>
              <a:t>Duomenų rūšiavimas</a:t>
            </a: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lt-LT" sz="3000" spc="-1" strike="noStrike">
              <a:latin typeface="Arial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6366240" y="2653920"/>
            <a:ext cx="4233600" cy="920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DejaVu Sans"/>
              </a:rPr>
              <a:t>sort() - nepakeičia esamo sąrašo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DejaVu Sans"/>
              </a:rPr>
              <a:t>sorted() - gražina surūšiuotą sąrašo kopija</a:t>
            </a:r>
            <a:endParaRPr b="0" lang="lt-LT" sz="1600" spc="-1" strike="noStrike">
              <a:latin typeface="Arial"/>
            </a:endParaRPr>
          </a:p>
        </p:txBody>
      </p:sp>
      <p:pic>
        <p:nvPicPr>
          <p:cNvPr id="268" name="Picture 6" descr="Graphical user interface, text, application&#10;&#10;Description automatically generated"/>
          <p:cNvPicPr/>
          <p:nvPr/>
        </p:nvPicPr>
        <p:blipFill>
          <a:blip r:embed="rId1"/>
          <a:stretch/>
        </p:blipFill>
        <p:spPr>
          <a:xfrm>
            <a:off x="1261800" y="1127520"/>
            <a:ext cx="2973960" cy="3676320"/>
          </a:xfrm>
          <a:prstGeom prst="rect">
            <a:avLst/>
          </a:prstGeom>
          <a:ln w="0">
            <a:noFill/>
          </a:ln>
        </p:spPr>
      </p:pic>
      <p:pic>
        <p:nvPicPr>
          <p:cNvPr id="269" name="Picture 7" descr="Text&#10;&#10;Description automatically generated"/>
          <p:cNvPicPr/>
          <p:nvPr/>
        </p:nvPicPr>
        <p:blipFill>
          <a:blip r:embed="rId2"/>
          <a:stretch/>
        </p:blipFill>
        <p:spPr>
          <a:xfrm>
            <a:off x="1261800" y="5105160"/>
            <a:ext cx="2973960" cy="1354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480240" y="460800"/>
            <a:ext cx="5613480" cy="451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8 paskaita. Triukai su sąrašais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6300000" y="3145320"/>
            <a:ext cx="5702040" cy="1044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Žodynų rūšiavimas</a:t>
            </a: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lt-LT" sz="3000" spc="-1" strike="noStrike">
              <a:latin typeface="Arial"/>
            </a:endParaRPr>
          </a:p>
        </p:txBody>
      </p:sp>
      <p:pic>
        <p:nvPicPr>
          <p:cNvPr id="272" name="Picture 2" descr="Graphical user interface, text, chat or text message&#10;&#10;Description automatically generated"/>
          <p:cNvPicPr/>
          <p:nvPr/>
        </p:nvPicPr>
        <p:blipFill>
          <a:blip r:embed="rId1"/>
          <a:stretch/>
        </p:blipFill>
        <p:spPr>
          <a:xfrm>
            <a:off x="663480" y="2905560"/>
            <a:ext cx="4642560" cy="1036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480240" y="460800"/>
            <a:ext cx="5613480" cy="451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8 paskaita. Triukai su sąrašais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6270840" y="2904120"/>
            <a:ext cx="5702040" cy="1044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Rušiavimas pagal absoliutinę reikšmę</a:t>
            </a: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lt-LT" sz="3000" spc="-1" strike="noStrike">
              <a:latin typeface="Arial"/>
            </a:endParaRPr>
          </a:p>
        </p:txBody>
      </p:sp>
      <p:pic>
        <p:nvPicPr>
          <p:cNvPr id="275" name="Picture 3" descr="Text&#10;&#10;Description automatically generated"/>
          <p:cNvPicPr/>
          <p:nvPr/>
        </p:nvPicPr>
        <p:blipFill>
          <a:blip r:embed="rId1"/>
          <a:stretch/>
        </p:blipFill>
        <p:spPr>
          <a:xfrm>
            <a:off x="663480" y="2038680"/>
            <a:ext cx="4382280" cy="3213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480240" y="460800"/>
            <a:ext cx="5613480" cy="451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8 paskaita. Triukai su sąrašais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6270840" y="2904120"/>
            <a:ext cx="5702040" cy="1044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DejaVu Sans"/>
              </a:rPr>
              <a:t>Objektų rūšiavimas sąraše</a:t>
            </a: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lt-LT" sz="3000" spc="-1" strike="noStrike">
              <a:latin typeface="Arial"/>
            </a:endParaRPr>
          </a:p>
        </p:txBody>
      </p:sp>
      <p:pic>
        <p:nvPicPr>
          <p:cNvPr id="278" name="Picture 3" descr="Text&#10;&#10;Description automatically generated"/>
          <p:cNvPicPr/>
          <p:nvPr/>
        </p:nvPicPr>
        <p:blipFill>
          <a:blip r:embed="rId1"/>
          <a:stretch/>
        </p:blipFill>
        <p:spPr>
          <a:xfrm>
            <a:off x="374400" y="1541520"/>
            <a:ext cx="5067000" cy="4372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480240" y="460800"/>
            <a:ext cx="5613480" cy="451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000000"/>
                </a:solidFill>
                <a:latin typeface="Arial"/>
                <a:ea typeface="Arial"/>
              </a:rPr>
              <a:t>8 paskaita. Triukai su sąrašais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480240" y="1371600"/>
            <a:ext cx="5151600" cy="1362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Pasikartokime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1398600" y="3329280"/>
            <a:ext cx="4233600" cy="457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DejaVu Sans"/>
              </a:rPr>
              <a:t>Kas yra SQL alchemy?</a:t>
            </a:r>
            <a:endParaRPr b="0" lang="lt-LT" sz="1600" spc="-1" strike="noStrike">
              <a:latin typeface="Arial"/>
            </a:endParaRPr>
          </a:p>
        </p:txBody>
      </p:sp>
      <p:sp>
        <p:nvSpPr>
          <p:cNvPr id="195" name="CustomShape 4"/>
          <p:cNvSpPr/>
          <p:nvPr/>
        </p:nvSpPr>
        <p:spPr>
          <a:xfrm>
            <a:off x="1398600" y="4563720"/>
            <a:ext cx="4233600" cy="528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DejaVu Sans"/>
              </a:rPr>
              <a:t>Kam reikalingas ORM?</a:t>
            </a:r>
            <a:endParaRPr b="0" lang="lt-LT" sz="1600" spc="-1" strike="noStrike">
              <a:latin typeface="Arial"/>
            </a:endParaRPr>
          </a:p>
        </p:txBody>
      </p:sp>
      <p:grpSp>
        <p:nvGrpSpPr>
          <p:cNvPr id="196" name="Group 6"/>
          <p:cNvGrpSpPr/>
          <p:nvPr/>
        </p:nvGrpSpPr>
        <p:grpSpPr>
          <a:xfrm>
            <a:off x="480240" y="3180600"/>
            <a:ext cx="729360" cy="729360"/>
            <a:chOff x="480240" y="3180600"/>
            <a:chExt cx="729360" cy="729360"/>
          </a:xfrm>
        </p:grpSpPr>
        <p:sp>
          <p:nvSpPr>
            <p:cNvPr id="197" name="CustomShape 7"/>
            <p:cNvSpPr/>
            <p:nvPr/>
          </p:nvSpPr>
          <p:spPr>
            <a:xfrm>
              <a:off x="480240" y="3180600"/>
              <a:ext cx="729360" cy="72936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" name="CustomShape 8"/>
            <p:cNvSpPr/>
            <p:nvPr/>
          </p:nvSpPr>
          <p:spPr>
            <a:xfrm>
              <a:off x="633240" y="3348000"/>
              <a:ext cx="423720" cy="3942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lt-LT" sz="2000" spc="-1" strike="noStrike">
                  <a:solidFill>
                    <a:srgbClr val="feffff"/>
                  </a:solidFill>
                  <a:latin typeface="Arial"/>
                  <a:ea typeface="Arial"/>
                </a:rPr>
                <a:t>01</a:t>
              </a:r>
              <a:endParaRPr b="0" lang="lt-LT" sz="2000" spc="-1" strike="noStrike">
                <a:latin typeface="Arial"/>
              </a:endParaRPr>
            </a:p>
          </p:txBody>
        </p:sp>
      </p:grpSp>
      <p:grpSp>
        <p:nvGrpSpPr>
          <p:cNvPr id="199" name="Group 9"/>
          <p:cNvGrpSpPr/>
          <p:nvPr/>
        </p:nvGrpSpPr>
        <p:grpSpPr>
          <a:xfrm>
            <a:off x="480240" y="4369680"/>
            <a:ext cx="729360" cy="729360"/>
            <a:chOff x="480240" y="4369680"/>
            <a:chExt cx="729360" cy="729360"/>
          </a:xfrm>
        </p:grpSpPr>
        <p:sp>
          <p:nvSpPr>
            <p:cNvPr id="200" name="CustomShape 10"/>
            <p:cNvSpPr/>
            <p:nvPr/>
          </p:nvSpPr>
          <p:spPr>
            <a:xfrm>
              <a:off x="480240" y="4369680"/>
              <a:ext cx="729360" cy="72936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CustomShape 11"/>
            <p:cNvSpPr/>
            <p:nvPr/>
          </p:nvSpPr>
          <p:spPr>
            <a:xfrm>
              <a:off x="633240" y="4537440"/>
              <a:ext cx="423720" cy="3942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lt-LT" sz="2000" spc="-1" strike="noStrike">
                  <a:solidFill>
                    <a:srgbClr val="feffff"/>
                  </a:solidFill>
                  <a:latin typeface="Arial"/>
                  <a:ea typeface="Arial"/>
                </a:rPr>
                <a:t>02</a:t>
              </a:r>
              <a:endParaRPr b="0" lang="lt-LT" sz="2000" spc="-1" strike="noStrike">
                <a:latin typeface="Arial"/>
              </a:endParaRPr>
            </a:p>
          </p:txBody>
        </p:sp>
      </p:grpSp>
      <p:sp>
        <p:nvSpPr>
          <p:cNvPr id="202" name=""/>
          <p:cNvSpPr/>
          <p:nvPr/>
        </p:nvSpPr>
        <p:spPr>
          <a:xfrm>
            <a:off x="2088000" y="5663160"/>
            <a:ext cx="2618640" cy="23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lt-LT" sz="1000" spc="-1" strike="noStrike">
                <a:latin typeface="Courier New"/>
              </a:rPr>
              <a:t>Base.metadata.create_all(engine)</a:t>
            </a:r>
            <a:endParaRPr b="0" lang="lt-LT" sz="1000" spc="-1" strike="noStrike">
              <a:latin typeface="Arial"/>
            </a:endParaRPr>
          </a:p>
        </p:txBody>
      </p:sp>
      <p:grpSp>
        <p:nvGrpSpPr>
          <p:cNvPr id="203" name="Group 7"/>
          <p:cNvGrpSpPr/>
          <p:nvPr/>
        </p:nvGrpSpPr>
        <p:grpSpPr>
          <a:xfrm>
            <a:off x="480600" y="5496840"/>
            <a:ext cx="729360" cy="729360"/>
            <a:chOff x="480600" y="5496840"/>
            <a:chExt cx="729360" cy="729360"/>
          </a:xfrm>
        </p:grpSpPr>
        <p:sp>
          <p:nvSpPr>
            <p:cNvPr id="204" name="CustomShape 13"/>
            <p:cNvSpPr/>
            <p:nvPr/>
          </p:nvSpPr>
          <p:spPr>
            <a:xfrm>
              <a:off x="480600" y="5496840"/>
              <a:ext cx="729360" cy="72936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CustomShape 14"/>
            <p:cNvSpPr/>
            <p:nvPr/>
          </p:nvSpPr>
          <p:spPr>
            <a:xfrm>
              <a:off x="633600" y="5664600"/>
              <a:ext cx="423720" cy="3942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lt-LT" sz="2000" spc="-1" strike="noStrike">
                  <a:solidFill>
                    <a:srgbClr val="feffff"/>
                  </a:solidFill>
                  <a:latin typeface="Arial"/>
                  <a:ea typeface="Arial"/>
                </a:rPr>
                <a:t>03</a:t>
              </a:r>
              <a:endParaRPr b="0" lang="lt-LT" sz="2000" spc="-1" strike="noStrike">
                <a:latin typeface="Arial"/>
              </a:endParaRPr>
            </a:p>
          </p:txBody>
        </p:sp>
      </p:grpSp>
      <p:sp>
        <p:nvSpPr>
          <p:cNvPr id="206" name="CustomShape 24"/>
          <p:cNvSpPr/>
          <p:nvPr/>
        </p:nvSpPr>
        <p:spPr>
          <a:xfrm>
            <a:off x="1382040" y="5627160"/>
            <a:ext cx="4233600" cy="528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DejaVu Sans"/>
              </a:rPr>
              <a:t>Ka daro                                             ?</a:t>
            </a:r>
            <a:endParaRPr b="0" lang="lt-L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480240" y="460800"/>
            <a:ext cx="5613480" cy="451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8 paskaita. Triukai su sąrašais</a:t>
            </a:r>
            <a:endParaRPr b="0" lang="lt-LT" sz="13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300" spc="-1" strike="noStrike">
              <a:latin typeface="Arial"/>
            </a:endParaRPr>
          </a:p>
        </p:txBody>
      </p:sp>
      <p:grpSp>
        <p:nvGrpSpPr>
          <p:cNvPr id="280" name="Group 2"/>
          <p:cNvGrpSpPr/>
          <p:nvPr/>
        </p:nvGrpSpPr>
        <p:grpSpPr>
          <a:xfrm>
            <a:off x="479880" y="898200"/>
            <a:ext cx="1833120" cy="462240"/>
            <a:chOff x="479880" y="898200"/>
            <a:chExt cx="1833120" cy="462240"/>
          </a:xfrm>
        </p:grpSpPr>
        <p:sp>
          <p:nvSpPr>
            <p:cNvPr id="281" name="CustomShape 3"/>
            <p:cNvSpPr/>
            <p:nvPr/>
          </p:nvSpPr>
          <p:spPr>
            <a:xfrm>
              <a:off x="479880" y="898200"/>
              <a:ext cx="1833120" cy="46224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" name="CustomShape 4"/>
            <p:cNvSpPr/>
            <p:nvPr/>
          </p:nvSpPr>
          <p:spPr>
            <a:xfrm>
              <a:off x="593640" y="962640"/>
              <a:ext cx="1605600" cy="3326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lt-LT" sz="1600" spc="-1" strike="noStrike">
                  <a:solidFill>
                    <a:srgbClr val="feffff"/>
                  </a:solidFill>
                  <a:latin typeface="Arial"/>
                  <a:ea typeface="Arial"/>
                </a:rPr>
                <a:t>Užduotis nr. 1</a:t>
              </a:r>
              <a:endParaRPr b="0" lang="lt-LT" sz="1600" spc="-1" strike="noStrike">
                <a:latin typeface="Arial"/>
              </a:endParaRPr>
            </a:p>
          </p:txBody>
        </p:sp>
      </p:grpSp>
      <p:pic>
        <p:nvPicPr>
          <p:cNvPr id="283" name="Picture Placeholder 2" descr=""/>
          <p:cNvPicPr/>
          <p:nvPr/>
        </p:nvPicPr>
        <p:blipFill>
          <a:blip r:embed="rId1"/>
          <a:stretch/>
        </p:blipFill>
        <p:spPr>
          <a:xfrm>
            <a:off x="480240" y="1441440"/>
            <a:ext cx="11229840" cy="5226120"/>
          </a:xfrm>
          <a:prstGeom prst="rect">
            <a:avLst/>
          </a:prstGeom>
          <a:ln w="12600">
            <a:noFill/>
          </a:ln>
        </p:spPr>
      </p:pic>
      <p:sp>
        <p:nvSpPr>
          <p:cNvPr id="284" name="CustomShape 5"/>
          <p:cNvSpPr/>
          <p:nvPr/>
        </p:nvSpPr>
        <p:spPr>
          <a:xfrm>
            <a:off x="594000" y="1832400"/>
            <a:ext cx="10717200" cy="4562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Sukurti programą, kuri: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Prie kiekvieno sakinio su jūsų pasirinktu tekstu, pridėtų šauktuką ir atspausdintų naują sakinį.</a:t>
            </a: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Patarimai: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Naudoti map (su lambda) arba comprehension, " ".join()</a:t>
            </a: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480240" y="460800"/>
            <a:ext cx="5613480" cy="451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8 paskaita. Triukai su sąrašais</a:t>
            </a:r>
            <a:endParaRPr b="0" lang="lt-LT" sz="13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300" spc="-1" strike="noStrike">
              <a:latin typeface="Arial"/>
            </a:endParaRPr>
          </a:p>
        </p:txBody>
      </p:sp>
      <p:grpSp>
        <p:nvGrpSpPr>
          <p:cNvPr id="286" name="Group 2"/>
          <p:cNvGrpSpPr/>
          <p:nvPr/>
        </p:nvGrpSpPr>
        <p:grpSpPr>
          <a:xfrm>
            <a:off x="479880" y="898200"/>
            <a:ext cx="1833120" cy="462240"/>
            <a:chOff x="479880" y="898200"/>
            <a:chExt cx="1833120" cy="462240"/>
          </a:xfrm>
        </p:grpSpPr>
        <p:sp>
          <p:nvSpPr>
            <p:cNvPr id="287" name="CustomShape 3"/>
            <p:cNvSpPr/>
            <p:nvPr/>
          </p:nvSpPr>
          <p:spPr>
            <a:xfrm>
              <a:off x="479880" y="898200"/>
              <a:ext cx="1833120" cy="46224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" name="CustomShape 4"/>
            <p:cNvSpPr/>
            <p:nvPr/>
          </p:nvSpPr>
          <p:spPr>
            <a:xfrm>
              <a:off x="593640" y="961920"/>
              <a:ext cx="1605600" cy="3337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lt-LT" sz="1600" spc="-1" strike="noStrike">
                  <a:solidFill>
                    <a:srgbClr val="feffff"/>
                  </a:solidFill>
                  <a:latin typeface="Arial"/>
                  <a:ea typeface="Arial"/>
                </a:rPr>
                <a:t>Užduotis nr. 2</a:t>
              </a:r>
              <a:endParaRPr b="0" lang="lt-LT" sz="1600" spc="-1" strike="noStrike">
                <a:latin typeface="Arial"/>
              </a:endParaRPr>
            </a:p>
          </p:txBody>
        </p:sp>
      </p:grpSp>
      <p:pic>
        <p:nvPicPr>
          <p:cNvPr id="289" name="Picture Placeholder 2" descr=""/>
          <p:cNvPicPr/>
          <p:nvPr/>
        </p:nvPicPr>
        <p:blipFill>
          <a:blip r:embed="rId1"/>
          <a:stretch/>
        </p:blipFill>
        <p:spPr>
          <a:xfrm>
            <a:off x="480240" y="1441440"/>
            <a:ext cx="11229840" cy="5226120"/>
          </a:xfrm>
          <a:prstGeom prst="rect">
            <a:avLst/>
          </a:prstGeom>
          <a:ln w="12600">
            <a:noFill/>
          </a:ln>
        </p:spPr>
      </p:pic>
      <p:sp>
        <p:nvSpPr>
          <p:cNvPr id="290" name="CustomShape 5"/>
          <p:cNvSpPr/>
          <p:nvPr/>
        </p:nvSpPr>
        <p:spPr>
          <a:xfrm>
            <a:off x="594000" y="1832400"/>
            <a:ext cx="10717200" cy="4562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Sukurti programą, kuri: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Sukurtų sąrašą iš skaičių nuo 0 iki 50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Padaugintų visus sąrašo skaičius iš 10 ir atspausdintų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Atrinktų iš sąrašo skaičius, kurie dalinasi iš 7 ir atspausdintų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Pakeltų visus sąrašo skaičius kvadratu ir atspausdintų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Su kvadratų sąrašu atliktų šiuos veiksmus: atspausdintų sumą, mažiausią ir didžiausią skaičių, vidurkį, medianą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Surūšiuotų ir atspausdintų kvadratų sąrašą atbulai</a:t>
            </a: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Patarimai: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Naudoti map, filter arba comprehension, sum, min, max, mean, median, %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from statistics import mean, median</a:t>
            </a: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480240" y="460800"/>
            <a:ext cx="5613480" cy="451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8 paskaita. Triukai su sąrašais</a:t>
            </a:r>
            <a:endParaRPr b="0" lang="lt-LT" sz="13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300" spc="-1" strike="noStrike">
              <a:latin typeface="Arial"/>
            </a:endParaRPr>
          </a:p>
        </p:txBody>
      </p:sp>
      <p:grpSp>
        <p:nvGrpSpPr>
          <p:cNvPr id="292" name="Group 2"/>
          <p:cNvGrpSpPr/>
          <p:nvPr/>
        </p:nvGrpSpPr>
        <p:grpSpPr>
          <a:xfrm>
            <a:off x="479880" y="840240"/>
            <a:ext cx="1833120" cy="577080"/>
            <a:chOff x="479880" y="840240"/>
            <a:chExt cx="1833120" cy="577080"/>
          </a:xfrm>
        </p:grpSpPr>
        <p:sp>
          <p:nvSpPr>
            <p:cNvPr id="293" name="CustomShape 3"/>
            <p:cNvSpPr/>
            <p:nvPr/>
          </p:nvSpPr>
          <p:spPr>
            <a:xfrm>
              <a:off x="479880" y="898200"/>
              <a:ext cx="1833120" cy="46224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" name="CustomShape 4"/>
            <p:cNvSpPr/>
            <p:nvPr/>
          </p:nvSpPr>
          <p:spPr>
            <a:xfrm>
              <a:off x="593640" y="840240"/>
              <a:ext cx="1605600" cy="5770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lt-LT" sz="1600" spc="-1" strike="noStrike">
                  <a:solidFill>
                    <a:srgbClr val="feffff"/>
                  </a:solidFill>
                  <a:latin typeface="Arial"/>
                  <a:ea typeface="Arial"/>
                </a:rPr>
                <a:t>Užduotis nr. 3</a:t>
              </a:r>
              <a:endParaRPr b="0" lang="lt-LT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endParaRPr b="0" lang="lt-LT" sz="1600" spc="-1" strike="noStrike">
                <a:latin typeface="Arial"/>
              </a:endParaRPr>
            </a:p>
          </p:txBody>
        </p:sp>
      </p:grpSp>
      <p:pic>
        <p:nvPicPr>
          <p:cNvPr id="295" name="Picture Placeholder 2" descr=""/>
          <p:cNvPicPr/>
          <p:nvPr/>
        </p:nvPicPr>
        <p:blipFill>
          <a:blip r:embed="rId1"/>
          <a:stretch/>
        </p:blipFill>
        <p:spPr>
          <a:xfrm>
            <a:off x="480240" y="1441440"/>
            <a:ext cx="11229840" cy="5226120"/>
          </a:xfrm>
          <a:prstGeom prst="rect">
            <a:avLst/>
          </a:prstGeom>
          <a:ln w="12600">
            <a:noFill/>
          </a:ln>
        </p:spPr>
      </p:pic>
      <p:sp>
        <p:nvSpPr>
          <p:cNvPr id="296" name="CustomShape 5"/>
          <p:cNvSpPr/>
          <p:nvPr/>
        </p:nvSpPr>
        <p:spPr>
          <a:xfrm>
            <a:off x="594000" y="1832400"/>
            <a:ext cx="10717200" cy="4562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Duotas sąrašas: sarasas = [2.5, 2, "Labas", True, 5, 7, 8, 2.8, "Vakaras"]</a:t>
            </a: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Sukurti programą, kuri: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Paskaičiuotų ir atspausdintų visų sąrašo skaičių sumą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Sudėtų ir atspausdintų visus sąrašo žodžius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Suskaičiuotų ir atspausdintų, kiek sąraše yra loginių (boolean) kintamųjų su True reikšme</a:t>
            </a: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Patarimai: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Naudoti filter arba comprehension, sum, " ".join()</a:t>
            </a: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480240" y="460800"/>
            <a:ext cx="5613480" cy="451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8 paskaita. Triukai su sąrašais</a:t>
            </a:r>
            <a:endParaRPr b="0" lang="lt-LT" sz="13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300" spc="-1" strike="noStrike">
              <a:latin typeface="Arial"/>
            </a:endParaRPr>
          </a:p>
        </p:txBody>
      </p:sp>
      <p:grpSp>
        <p:nvGrpSpPr>
          <p:cNvPr id="298" name="Group 2"/>
          <p:cNvGrpSpPr/>
          <p:nvPr/>
        </p:nvGrpSpPr>
        <p:grpSpPr>
          <a:xfrm>
            <a:off x="479880" y="898200"/>
            <a:ext cx="1833120" cy="462240"/>
            <a:chOff x="479880" y="898200"/>
            <a:chExt cx="1833120" cy="462240"/>
          </a:xfrm>
        </p:grpSpPr>
        <p:sp>
          <p:nvSpPr>
            <p:cNvPr id="299" name="CustomShape 3"/>
            <p:cNvSpPr/>
            <p:nvPr/>
          </p:nvSpPr>
          <p:spPr>
            <a:xfrm>
              <a:off x="479880" y="898200"/>
              <a:ext cx="1833120" cy="46224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0" name="CustomShape 4"/>
            <p:cNvSpPr/>
            <p:nvPr/>
          </p:nvSpPr>
          <p:spPr>
            <a:xfrm>
              <a:off x="593640" y="961920"/>
              <a:ext cx="1605600" cy="3337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lt-LT" sz="1600" spc="-1" strike="noStrike">
                  <a:solidFill>
                    <a:srgbClr val="feffff"/>
                  </a:solidFill>
                  <a:latin typeface="Arial"/>
                  <a:ea typeface="Arial"/>
                </a:rPr>
                <a:t>Užduotis nr. 4</a:t>
              </a:r>
              <a:endParaRPr b="0" lang="lt-LT" sz="1600" spc="-1" strike="noStrike">
                <a:latin typeface="Arial"/>
              </a:endParaRPr>
            </a:p>
          </p:txBody>
        </p:sp>
      </p:grpSp>
      <p:pic>
        <p:nvPicPr>
          <p:cNvPr id="301" name="Picture Placeholder 2" descr=""/>
          <p:cNvPicPr/>
          <p:nvPr/>
        </p:nvPicPr>
        <p:blipFill>
          <a:blip r:embed="rId1"/>
          <a:stretch/>
        </p:blipFill>
        <p:spPr>
          <a:xfrm>
            <a:off x="480240" y="1441440"/>
            <a:ext cx="11229840" cy="5226120"/>
          </a:xfrm>
          <a:prstGeom prst="rect">
            <a:avLst/>
          </a:prstGeom>
          <a:ln w="12600">
            <a:noFill/>
          </a:ln>
        </p:spPr>
      </p:pic>
      <p:sp>
        <p:nvSpPr>
          <p:cNvPr id="302" name="CustomShape 5"/>
          <p:cNvSpPr/>
          <p:nvPr/>
        </p:nvSpPr>
        <p:spPr>
          <a:xfrm>
            <a:off x="594000" y="1832400"/>
            <a:ext cx="10717200" cy="4562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Sukurti programą, kuri: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Turėtų klasę Zmogus, su savybėmis vardas ir amzius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Klasėje būtų </a:t>
            </a:r>
            <a:r>
              <a:rPr b="1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repr</a:t>
            </a: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 metodas, kuris atvaizduotų vardą ir amžių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Inicijuoti kelis Zmogus objektus su vardais ir amžiais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Įdėti sukurtus Zmogus objektus į naują sąrašą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Surūšiuotų ir atspausdintų sąrašo objektus pagal vardą ir pagal amžių (ir atbulai)</a:t>
            </a: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Patarimai: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Naudoti sorted, attrgetter, reverse, funkciją </a:t>
            </a:r>
            <a:r>
              <a:rPr b="1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repr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from operator import attrgetter</a:t>
            </a: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480240" y="460800"/>
            <a:ext cx="5613480" cy="451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8 paskaita. Triukai su sąrašais</a:t>
            </a:r>
            <a:endParaRPr b="0" lang="lt-LT" sz="13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3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300" spc="-1" strike="noStrike">
              <a:latin typeface="Arial"/>
            </a:endParaRPr>
          </a:p>
        </p:txBody>
      </p:sp>
      <p:grpSp>
        <p:nvGrpSpPr>
          <p:cNvPr id="304" name="Group 2"/>
          <p:cNvGrpSpPr/>
          <p:nvPr/>
        </p:nvGrpSpPr>
        <p:grpSpPr>
          <a:xfrm>
            <a:off x="480240" y="914400"/>
            <a:ext cx="1833120" cy="462240"/>
            <a:chOff x="480240" y="914400"/>
            <a:chExt cx="1833120" cy="462240"/>
          </a:xfrm>
        </p:grpSpPr>
        <p:sp>
          <p:nvSpPr>
            <p:cNvPr id="305" name="CustomShape 3"/>
            <p:cNvSpPr/>
            <p:nvPr/>
          </p:nvSpPr>
          <p:spPr>
            <a:xfrm>
              <a:off x="480240" y="914400"/>
              <a:ext cx="1833120" cy="46224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" name="CustomShape 4"/>
            <p:cNvSpPr/>
            <p:nvPr/>
          </p:nvSpPr>
          <p:spPr>
            <a:xfrm>
              <a:off x="594000" y="978840"/>
              <a:ext cx="1605600" cy="3326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lt-LT" sz="1600" spc="-1" strike="noStrike">
                  <a:solidFill>
                    <a:srgbClr val="000000"/>
                  </a:solidFill>
                  <a:latin typeface="Arial"/>
                  <a:ea typeface="Arial"/>
                </a:rPr>
                <a:t>Namų darbas</a:t>
              </a:r>
              <a:endParaRPr b="0" lang="lt-LT" sz="1600" spc="-1" strike="noStrike">
                <a:latin typeface="Arial"/>
              </a:endParaRPr>
            </a:p>
          </p:txBody>
        </p:sp>
      </p:grpSp>
      <p:pic>
        <p:nvPicPr>
          <p:cNvPr id="307" name="Picture Placeholder 2" descr=""/>
          <p:cNvPicPr/>
          <p:nvPr/>
        </p:nvPicPr>
        <p:blipFill>
          <a:blip r:embed="rId1"/>
          <a:stretch/>
        </p:blipFill>
        <p:spPr>
          <a:xfrm>
            <a:off x="479880" y="1441440"/>
            <a:ext cx="11229840" cy="5226120"/>
          </a:xfrm>
          <a:prstGeom prst="rect">
            <a:avLst/>
          </a:prstGeom>
          <a:ln w="12600">
            <a:noFill/>
          </a:ln>
        </p:spPr>
      </p:pic>
      <p:sp>
        <p:nvSpPr>
          <p:cNvPr id="308" name="CustomShape 5"/>
          <p:cNvSpPr/>
          <p:nvPr/>
        </p:nvSpPr>
        <p:spPr>
          <a:xfrm>
            <a:off x="594000" y="1832400"/>
            <a:ext cx="10717200" cy="4562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Užbaigti klasėje nepadarytas užduotis</a:t>
            </a:r>
            <a:endParaRPr b="0" lang="lt-LT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9"/>
          <p:cNvSpPr/>
          <p:nvPr/>
        </p:nvSpPr>
        <p:spPr>
          <a:xfrm>
            <a:off x="480240" y="460800"/>
            <a:ext cx="5613480" cy="451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000000"/>
                </a:solidFill>
                <a:latin typeface="Arial"/>
                <a:ea typeface="Arial"/>
              </a:rPr>
              <a:t>8 paskaita. Triukai su sąrašais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08" name="CustomShape 12"/>
          <p:cNvSpPr/>
          <p:nvPr/>
        </p:nvSpPr>
        <p:spPr>
          <a:xfrm>
            <a:off x="480240" y="1371600"/>
            <a:ext cx="5151600" cy="1362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Šiandien išmoksite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209" name="CustomShape 15"/>
          <p:cNvSpPr/>
          <p:nvPr/>
        </p:nvSpPr>
        <p:spPr>
          <a:xfrm>
            <a:off x="1398600" y="3329280"/>
            <a:ext cx="4233600" cy="457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DejaVu Sans"/>
              </a:rPr>
              <a:t>Funkcijas map, filter, reduce, mean, median, sum, max, min</a:t>
            </a:r>
            <a:endParaRPr b="0" lang="lt-LT" sz="1600" spc="-1" strike="noStrike">
              <a:latin typeface="Arial"/>
            </a:endParaRPr>
          </a:p>
        </p:txBody>
      </p:sp>
      <p:sp>
        <p:nvSpPr>
          <p:cNvPr id="210" name="CustomShape 16"/>
          <p:cNvSpPr/>
          <p:nvPr/>
        </p:nvSpPr>
        <p:spPr>
          <a:xfrm>
            <a:off x="1398600" y="4563720"/>
            <a:ext cx="4233600" cy="528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DejaVu Sans"/>
              </a:rPr>
              <a:t>Sąrašo apimtis (List Comprehension)</a:t>
            </a:r>
            <a:endParaRPr b="0" lang="lt-LT" sz="1600" spc="-1" strike="noStrike">
              <a:latin typeface="Arial"/>
            </a:endParaRPr>
          </a:p>
        </p:txBody>
      </p:sp>
      <p:sp>
        <p:nvSpPr>
          <p:cNvPr id="211" name="CustomShape 17"/>
          <p:cNvSpPr/>
          <p:nvPr/>
        </p:nvSpPr>
        <p:spPr>
          <a:xfrm>
            <a:off x="1398600" y="5697000"/>
            <a:ext cx="4454640" cy="329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DejaVu Sans"/>
              </a:rPr>
              <a:t>Duomenų rūšiavimo būdus</a:t>
            </a:r>
            <a:endParaRPr b="0" lang="lt-LT" sz="1600" spc="-1" strike="noStrike">
              <a:latin typeface="Arial"/>
            </a:endParaRPr>
          </a:p>
        </p:txBody>
      </p:sp>
      <p:grpSp>
        <p:nvGrpSpPr>
          <p:cNvPr id="212" name="Group 1"/>
          <p:cNvGrpSpPr/>
          <p:nvPr/>
        </p:nvGrpSpPr>
        <p:grpSpPr>
          <a:xfrm>
            <a:off x="480240" y="3180600"/>
            <a:ext cx="729360" cy="729360"/>
            <a:chOff x="480240" y="3180600"/>
            <a:chExt cx="729360" cy="729360"/>
          </a:xfrm>
        </p:grpSpPr>
        <p:sp>
          <p:nvSpPr>
            <p:cNvPr id="213" name="CustomShape 18"/>
            <p:cNvSpPr/>
            <p:nvPr/>
          </p:nvSpPr>
          <p:spPr>
            <a:xfrm>
              <a:off x="480240" y="3180600"/>
              <a:ext cx="729360" cy="72936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CustomShape 19"/>
            <p:cNvSpPr/>
            <p:nvPr/>
          </p:nvSpPr>
          <p:spPr>
            <a:xfrm>
              <a:off x="633240" y="3348000"/>
              <a:ext cx="423720" cy="3942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lt-LT" sz="2000" spc="-1" strike="noStrike">
                  <a:solidFill>
                    <a:srgbClr val="feffff"/>
                  </a:solidFill>
                  <a:latin typeface="Arial"/>
                  <a:ea typeface="Arial"/>
                </a:rPr>
                <a:t>01</a:t>
              </a:r>
              <a:endParaRPr b="0" lang="lt-LT" sz="2000" spc="-1" strike="noStrike">
                <a:latin typeface="Arial"/>
              </a:endParaRPr>
            </a:p>
          </p:txBody>
        </p:sp>
      </p:grpSp>
      <p:grpSp>
        <p:nvGrpSpPr>
          <p:cNvPr id="215" name="Group 3"/>
          <p:cNvGrpSpPr/>
          <p:nvPr/>
        </p:nvGrpSpPr>
        <p:grpSpPr>
          <a:xfrm>
            <a:off x="480240" y="4369680"/>
            <a:ext cx="729360" cy="729360"/>
            <a:chOff x="480240" y="4369680"/>
            <a:chExt cx="729360" cy="729360"/>
          </a:xfrm>
        </p:grpSpPr>
        <p:sp>
          <p:nvSpPr>
            <p:cNvPr id="216" name="CustomShape 20"/>
            <p:cNvSpPr/>
            <p:nvPr/>
          </p:nvSpPr>
          <p:spPr>
            <a:xfrm>
              <a:off x="480240" y="4369680"/>
              <a:ext cx="729360" cy="72936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CustomShape 21"/>
            <p:cNvSpPr/>
            <p:nvPr/>
          </p:nvSpPr>
          <p:spPr>
            <a:xfrm>
              <a:off x="633240" y="4537440"/>
              <a:ext cx="423720" cy="3942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lt-LT" sz="2000" spc="-1" strike="noStrike">
                  <a:solidFill>
                    <a:srgbClr val="feffff"/>
                  </a:solidFill>
                  <a:latin typeface="Arial"/>
                  <a:ea typeface="Arial"/>
                </a:rPr>
                <a:t>02</a:t>
              </a:r>
              <a:endParaRPr b="0" lang="lt-LT" sz="2000" spc="-1" strike="noStrike">
                <a:latin typeface="Arial"/>
              </a:endParaRPr>
            </a:p>
          </p:txBody>
        </p:sp>
      </p:grpSp>
      <p:grpSp>
        <p:nvGrpSpPr>
          <p:cNvPr id="218" name="Group 5"/>
          <p:cNvGrpSpPr/>
          <p:nvPr/>
        </p:nvGrpSpPr>
        <p:grpSpPr>
          <a:xfrm>
            <a:off x="480240" y="5496840"/>
            <a:ext cx="729360" cy="729360"/>
            <a:chOff x="480240" y="5496840"/>
            <a:chExt cx="729360" cy="729360"/>
          </a:xfrm>
        </p:grpSpPr>
        <p:sp>
          <p:nvSpPr>
            <p:cNvPr id="219" name="CustomShape 22"/>
            <p:cNvSpPr/>
            <p:nvPr/>
          </p:nvSpPr>
          <p:spPr>
            <a:xfrm>
              <a:off x="480240" y="5496840"/>
              <a:ext cx="729360" cy="72936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CustomShape 23"/>
            <p:cNvSpPr/>
            <p:nvPr/>
          </p:nvSpPr>
          <p:spPr>
            <a:xfrm>
              <a:off x="633240" y="5664600"/>
              <a:ext cx="423720" cy="3942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lt-LT" sz="2000" spc="-1" strike="noStrike">
                  <a:solidFill>
                    <a:srgbClr val="feffff"/>
                  </a:solidFill>
                  <a:latin typeface="Arial"/>
                  <a:ea typeface="Arial"/>
                </a:rPr>
                <a:t>03</a:t>
              </a:r>
              <a:endParaRPr b="0" lang="lt-LT" sz="20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480240" y="460800"/>
            <a:ext cx="5613480" cy="451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8 paskaita. Triukai su sąrašais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6492600" y="3145320"/>
            <a:ext cx="5702040" cy="668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DejaVu Sans"/>
              </a:rPr>
              <a:t>Funkcija map</a:t>
            </a: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lt-LT" sz="3000" spc="-1" strike="noStrike">
              <a:latin typeface="Arial"/>
            </a:endParaRPr>
          </a:p>
        </p:txBody>
      </p:sp>
      <p:pic>
        <p:nvPicPr>
          <p:cNvPr id="223" name="Picture 2" descr="Graphical user interface, text, application&#10;&#10;Description automatically generated"/>
          <p:cNvPicPr/>
          <p:nvPr/>
        </p:nvPicPr>
        <p:blipFill>
          <a:blip r:embed="rId1"/>
          <a:stretch/>
        </p:blipFill>
        <p:spPr>
          <a:xfrm>
            <a:off x="1126440" y="1120680"/>
            <a:ext cx="3263400" cy="2513520"/>
          </a:xfrm>
          <a:prstGeom prst="rect">
            <a:avLst/>
          </a:prstGeom>
          <a:ln w="0">
            <a:noFill/>
          </a:ln>
        </p:spPr>
      </p:pic>
      <p:pic>
        <p:nvPicPr>
          <p:cNvPr id="224" name="Picture 3" descr="Graphical user interface, text, application&#10;&#10;Description automatically generated"/>
          <p:cNvPicPr/>
          <p:nvPr/>
        </p:nvPicPr>
        <p:blipFill>
          <a:blip r:embed="rId2"/>
          <a:stretch/>
        </p:blipFill>
        <p:spPr>
          <a:xfrm>
            <a:off x="1126440" y="3859560"/>
            <a:ext cx="3263400" cy="2513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480240" y="460800"/>
            <a:ext cx="5613480" cy="451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8 paskaita. Triukai su sąrašais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6492600" y="3145320"/>
            <a:ext cx="5702040" cy="668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Datos išskirstymas su map</a:t>
            </a: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lt-LT" sz="3000" spc="-1" strike="noStrike">
              <a:latin typeface="Arial"/>
            </a:endParaRPr>
          </a:p>
        </p:txBody>
      </p:sp>
      <p:pic>
        <p:nvPicPr>
          <p:cNvPr id="227" name="Picture 4" descr="Text&#10;&#10;Description automatically generated"/>
          <p:cNvPicPr/>
          <p:nvPr/>
        </p:nvPicPr>
        <p:blipFill>
          <a:blip r:embed="rId1"/>
          <a:stretch/>
        </p:blipFill>
        <p:spPr>
          <a:xfrm>
            <a:off x="1179360" y="1555920"/>
            <a:ext cx="3254040" cy="2347200"/>
          </a:xfrm>
          <a:prstGeom prst="rect">
            <a:avLst/>
          </a:prstGeom>
          <a:ln w="0">
            <a:noFill/>
          </a:ln>
        </p:spPr>
      </p:pic>
      <p:pic>
        <p:nvPicPr>
          <p:cNvPr id="228" name="Picture 5" descr="Text&#10;&#10;Description automatically generated"/>
          <p:cNvPicPr/>
          <p:nvPr/>
        </p:nvPicPr>
        <p:blipFill>
          <a:blip r:embed="rId2"/>
          <a:stretch/>
        </p:blipFill>
        <p:spPr>
          <a:xfrm>
            <a:off x="817920" y="4501440"/>
            <a:ext cx="3986640" cy="1114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480240" y="460800"/>
            <a:ext cx="5613480" cy="451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8 paskaita. Triukai su sąrašais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6492600" y="3145320"/>
            <a:ext cx="5702040" cy="1141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DejaVu Sans"/>
              </a:rPr>
              <a:t>Sąrašo filtravimas (įprastas būdas)</a:t>
            </a: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lt-LT" sz="3000" spc="-1" strike="noStrike">
              <a:latin typeface="Arial"/>
            </a:endParaRPr>
          </a:p>
        </p:txBody>
      </p:sp>
      <p:pic>
        <p:nvPicPr>
          <p:cNvPr id="231" name="Picture 5" descr="Graphical user interface, text, application&#10;&#10;Description automatically generated"/>
          <p:cNvPicPr/>
          <p:nvPr/>
        </p:nvPicPr>
        <p:blipFill>
          <a:blip r:embed="rId1"/>
          <a:stretch/>
        </p:blipFill>
        <p:spPr>
          <a:xfrm>
            <a:off x="654120" y="1816200"/>
            <a:ext cx="4517280" cy="3630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80240" y="460800"/>
            <a:ext cx="5613480" cy="451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8 paskaita. Triukai su sąrašais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6492600" y="3145320"/>
            <a:ext cx="5702040" cy="668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DejaVu Sans"/>
              </a:rPr>
              <a:t>Funkcija filter</a:t>
            </a: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lt-LT" sz="3000" spc="-1" strike="noStrike">
              <a:latin typeface="Arial"/>
            </a:endParaRPr>
          </a:p>
        </p:txBody>
      </p:sp>
      <p:pic>
        <p:nvPicPr>
          <p:cNvPr id="234" name="Picture 4" descr="Text&#10;&#10;Description automatically generated"/>
          <p:cNvPicPr/>
          <p:nvPr/>
        </p:nvPicPr>
        <p:blipFill>
          <a:blip r:embed="rId1"/>
          <a:stretch/>
        </p:blipFill>
        <p:spPr>
          <a:xfrm>
            <a:off x="682920" y="1281240"/>
            <a:ext cx="4044600" cy="1381680"/>
          </a:xfrm>
          <a:prstGeom prst="rect">
            <a:avLst/>
          </a:prstGeom>
          <a:ln w="0">
            <a:noFill/>
          </a:ln>
        </p:spPr>
      </p:pic>
      <p:pic>
        <p:nvPicPr>
          <p:cNvPr id="235" name="Picture 5" descr="Text&#10;&#10;Description automatically generated"/>
          <p:cNvPicPr/>
          <p:nvPr/>
        </p:nvPicPr>
        <p:blipFill>
          <a:blip r:embed="rId2"/>
          <a:stretch/>
        </p:blipFill>
        <p:spPr>
          <a:xfrm>
            <a:off x="682920" y="3050640"/>
            <a:ext cx="4044600" cy="1315800"/>
          </a:xfrm>
          <a:prstGeom prst="rect">
            <a:avLst/>
          </a:prstGeom>
          <a:ln w="0">
            <a:noFill/>
          </a:ln>
        </p:spPr>
      </p:pic>
      <p:pic>
        <p:nvPicPr>
          <p:cNvPr id="236" name="Picture 6" descr=""/>
          <p:cNvPicPr/>
          <p:nvPr/>
        </p:nvPicPr>
        <p:blipFill>
          <a:blip r:embed="rId3"/>
          <a:stretch/>
        </p:blipFill>
        <p:spPr>
          <a:xfrm>
            <a:off x="731160" y="4758120"/>
            <a:ext cx="3996360" cy="1150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480240" y="460800"/>
            <a:ext cx="5613480" cy="451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8 paskaita. Triukai su sąrašais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6492600" y="3145320"/>
            <a:ext cx="5702040" cy="668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DejaVu Sans"/>
              </a:rPr>
              <a:t>Funkcija reduce</a:t>
            </a: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lt-LT" sz="3000" spc="-1" strike="noStrike">
              <a:latin typeface="Arial"/>
            </a:endParaRPr>
          </a:p>
        </p:txBody>
      </p:sp>
      <p:pic>
        <p:nvPicPr>
          <p:cNvPr id="239" name="Picture 2" descr=""/>
          <p:cNvPicPr/>
          <p:nvPr/>
        </p:nvPicPr>
        <p:blipFill>
          <a:blip r:embed="rId1"/>
          <a:stretch/>
        </p:blipFill>
        <p:spPr>
          <a:xfrm>
            <a:off x="721440" y="1504440"/>
            <a:ext cx="4150800" cy="1793880"/>
          </a:xfrm>
          <a:prstGeom prst="rect">
            <a:avLst/>
          </a:prstGeom>
          <a:ln w="0">
            <a:noFill/>
          </a:ln>
        </p:spPr>
      </p:pic>
      <p:pic>
        <p:nvPicPr>
          <p:cNvPr id="240" name="Picture 6" descr="Text&#10;&#10;Description automatically generated"/>
          <p:cNvPicPr/>
          <p:nvPr/>
        </p:nvPicPr>
        <p:blipFill>
          <a:blip r:embed="rId2"/>
          <a:stretch/>
        </p:blipFill>
        <p:spPr>
          <a:xfrm>
            <a:off x="721440" y="4119120"/>
            <a:ext cx="4150800" cy="167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480240" y="460800"/>
            <a:ext cx="5613480" cy="451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8 paskaita. Triukai su sąrašais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6492600" y="3145320"/>
            <a:ext cx="5702040" cy="668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DejaVu Sans"/>
              </a:rPr>
              <a:t>Funkcijos sum, max, min</a:t>
            </a: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lt-LT" sz="3000" spc="-1" strike="noStrike">
              <a:latin typeface="Arial"/>
            </a:endParaRPr>
          </a:p>
        </p:txBody>
      </p:sp>
      <p:pic>
        <p:nvPicPr>
          <p:cNvPr id="243" name="Picture 4" descr="Graphical user interface, text, application&#10;&#10;Description automatically generated"/>
          <p:cNvPicPr/>
          <p:nvPr/>
        </p:nvPicPr>
        <p:blipFill>
          <a:blip r:embed="rId1"/>
          <a:stretch/>
        </p:blipFill>
        <p:spPr>
          <a:xfrm>
            <a:off x="692640" y="2121120"/>
            <a:ext cx="4353120" cy="3386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CC98F71C7CEB499EFDC29467EAFC60" ma:contentTypeVersion="2" ma:contentTypeDescription="Create a new document." ma:contentTypeScope="" ma:versionID="897201ceeef7d02eb2013684851bcacb">
  <xsd:schema xmlns:xsd="http://www.w3.org/2001/XMLSchema" xmlns:xs="http://www.w3.org/2001/XMLSchema" xmlns:p="http://schemas.microsoft.com/office/2006/metadata/properties" xmlns:ns2="e94fbb91-2895-466f-9cdd-164826e0ab54" targetNamespace="http://schemas.microsoft.com/office/2006/metadata/properties" ma:root="true" ma:fieldsID="5f3d40d179a78e5dd6cd552886852810" ns2:_="">
    <xsd:import namespace="e94fbb91-2895-466f-9cdd-164826e0ab5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4fbb91-2895-466f-9cdd-164826e0ab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F4288D6-BA2A-40CF-AA95-19D27EB756CA}"/>
</file>

<file path=customXml/itemProps2.xml><?xml version="1.0" encoding="utf-8"?>
<ds:datastoreItem xmlns:ds="http://schemas.openxmlformats.org/officeDocument/2006/customXml" ds:itemID="{189ACC42-5E60-4847-A9C1-2DE17BC01727}"/>
</file>

<file path=customXml/itemProps3.xml><?xml version="1.0" encoding="utf-8"?>
<ds:datastoreItem xmlns:ds="http://schemas.openxmlformats.org/officeDocument/2006/customXml" ds:itemID="{E1734AAF-E4B7-4C87-AC05-45AD5F9FF68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4268</TotalTime>
  <Application>LibreOffice/7.3.2.2$Linux_X86_64 LibreOffice_project/30$Build-2</Application>
  <AppVersion>15.0000</AppVersion>
  <Words>414</Words>
  <Paragraphs>72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lt-LT</dc:language>
  <cp:lastModifiedBy/>
  <dcterms:modified xsi:type="dcterms:W3CDTF">2022-05-30T20:57:18Z</dcterms:modified>
  <cp:revision>886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0x0101009ACC98F71C7CEB499EFDC29467EAFC60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