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5" name="Shape 9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21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2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3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4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135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4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5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6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4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19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1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2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32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881" cy="68256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4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4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48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5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64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7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78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8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93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95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296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0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10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2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3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4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315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2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8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3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29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4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4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53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6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6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8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38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93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4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0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7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2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08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2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6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1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27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2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4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5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0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46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54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6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7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72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68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7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476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8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9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4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490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9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7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498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0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1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16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12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2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2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7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33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41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42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5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55" name="CustomShape 6"/>
          <p:cNvSpPr/>
          <p:nvPr/>
        </p:nvSpPr>
        <p:spPr>
          <a:xfrm>
            <a:off x="-159120" y="-119161"/>
            <a:ext cx="6254640" cy="7381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0" name="Group 8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56" name="CustomShape 9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CustomShape 10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CustomShape 11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CustomShape 12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62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3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4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5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6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567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7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84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80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9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1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597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03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1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0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16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7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8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3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9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35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4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4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5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59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55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6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77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73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4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5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78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8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5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691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3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96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97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8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99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0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6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12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3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4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5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9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20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2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37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33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3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3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0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41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4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8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54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7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6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1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6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8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74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7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8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82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783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9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0" name="Group 7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796" name="CustomShape 8"/>
            <p:cNvSpPr/>
            <p:nvPr/>
          </p:nvSpPr>
          <p:spPr>
            <a:xfrm>
              <a:off x="14148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CustomShape 9"/>
            <p:cNvSpPr/>
            <p:nvPr/>
          </p:nvSpPr>
          <p:spPr>
            <a:xfrm>
              <a:off x="138239" y="251638"/>
              <a:ext cx="356762" cy="12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8" name="CustomShape 10"/>
            <p:cNvSpPr/>
            <p:nvPr/>
          </p:nvSpPr>
          <p:spPr>
            <a:xfrm>
              <a:off x="358920" y="388079"/>
              <a:ext cx="132481" cy="10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9" name="CustomShape 11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02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4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5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6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07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1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27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8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9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0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32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quarter" idx="1"/>
          </p:nvPr>
        </p:nvSpPr>
        <p:spPr>
          <a:xfrm>
            <a:off x="480240" y="459359"/>
            <a:ext cx="5615281" cy="456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41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2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4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46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47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55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0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6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2" name="PlaceHolder 3"/>
          <p:cNvSpPr/>
          <p:nvPr>
            <p:ph type="body" sz="quarter" idx="21"/>
          </p:nvPr>
        </p:nvSpPr>
        <p:spPr>
          <a:xfrm>
            <a:off x="3357719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70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2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3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7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83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4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5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6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88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89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0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02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04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1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7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20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28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3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3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5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36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44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5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7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49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5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1" name="PlaceHolder 3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59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0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2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4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6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6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67" name="PlaceHolder 4"/>
          <p:cNvSpPr/>
          <p:nvPr/>
        </p:nvSpPr>
        <p:spPr>
          <a:xfrm>
            <a:off x="480239" y="697679"/>
            <a:ext cx="273996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68" name="PlaceHolder 5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976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1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82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3" name="PlaceHolder 3"/>
          <p:cNvSpPr/>
          <p:nvPr/>
        </p:nvSpPr>
        <p:spPr>
          <a:xfrm>
            <a:off x="2378879" y="460800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4" name="PlaceHolder 4"/>
          <p:cNvSpPr/>
          <p:nvPr/>
        </p:nvSpPr>
        <p:spPr>
          <a:xfrm>
            <a:off x="4277519" y="460800"/>
            <a:ext cx="180792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5" name="PlaceHolder 5"/>
          <p:cNvSpPr/>
          <p:nvPr/>
        </p:nvSpPr>
        <p:spPr>
          <a:xfrm>
            <a:off x="48023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6" name="PlaceHolder 6"/>
          <p:cNvSpPr/>
          <p:nvPr/>
        </p:nvSpPr>
        <p:spPr>
          <a:xfrm>
            <a:off x="2378879" y="697679"/>
            <a:ext cx="1807922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87" name="PlaceHolder 7"/>
          <p:cNvSpPr/>
          <p:nvPr>
            <p:ph type="body" sz="quarter" idx="21"/>
          </p:nvPr>
        </p:nvSpPr>
        <p:spPr>
          <a:xfrm>
            <a:off x="4277519" y="697679"/>
            <a:ext cx="180792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3357719" y="460800"/>
            <a:ext cx="2739961" cy="453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7" name="PlaceHolder 4"/>
          <p:cNvSpPr/>
          <p:nvPr>
            <p:ph type="body" sz="quarter" idx="21"/>
          </p:nvPr>
        </p:nvSpPr>
        <p:spPr>
          <a:xfrm>
            <a:off x="480239" y="697679"/>
            <a:ext cx="273996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4532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88" name="PlaceHolder 4"/>
          <p:cNvSpPr/>
          <p:nvPr>
            <p:ph type="body" sz="quarter" idx="21"/>
          </p:nvPr>
        </p:nvSpPr>
        <p:spPr>
          <a:xfrm>
            <a:off x="3357719" y="697679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480240" y="5032080"/>
            <a:ext cx="2343240" cy="136476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1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/>
        </p:nvSpPr>
        <p:spPr>
          <a:xfrm>
            <a:off x="3357719" y="460800"/>
            <a:ext cx="2739961" cy="216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512"/>
            </a:pPr>
          </a:p>
        </p:txBody>
      </p:sp>
      <p:sp>
        <p:nvSpPr>
          <p:cNvPr id="99" name="PlaceHolder 4"/>
          <p:cNvSpPr/>
          <p:nvPr>
            <p:ph type="body" sz="quarter" idx="21"/>
          </p:nvPr>
        </p:nvSpPr>
        <p:spPr>
          <a:xfrm>
            <a:off x="480239" y="697679"/>
            <a:ext cx="5615282" cy="216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58.xml"/><Relationship Id="rId61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2521" cy="680401"/>
            <a:chOff x="0" y="0"/>
            <a:chExt cx="632520" cy="68039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2521" cy="6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20" y="414359"/>
              <a:ext cx="54001" cy="5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80" y="87850"/>
              <a:ext cx="439921" cy="43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881" cy="68256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 anchor="ctr">
            <a:spAutoFit/>
          </a:bodyPr>
          <a:lstStyle>
            <a:lvl1pPr algn="r">
              <a:defRPr b="1" spc="-1"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8.png"/><Relationship Id="rId3" Type="http://schemas.openxmlformats.org/officeDocument/2006/relationships/hyperlink" Target="https://docs.python.org/3/library/datetime.html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hyperlink" Target="https://docs.python.org/3/library/exceptions.html" TargetMode="External"/><Relationship Id="rId3" Type="http://schemas.openxmlformats.org/officeDocument/2006/relationships/hyperlink" Target="https://www.w3schools.com/python/python_booleans.asp" TargetMode="External"/><Relationship Id="rId4" Type="http://schemas.openxmlformats.org/officeDocument/2006/relationships/hyperlink" Target="" TargetMode="External"/><Relationship Id="rId5" Type="http://schemas.openxmlformats.org/officeDocument/2006/relationships/hyperlink" Target="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ebawitowski.medium.com/ask-for-forgiveness-or-look-before-you-leap-68f2e479b0aa" TargetMode="External"/><Relationship Id="rId3" Type="http://schemas.openxmlformats.org/officeDocument/2006/relationships/hyperlink" Target="https://github.com/MantasSkara/CA_Python/tree/master/03-Masyvai-Ciklai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extShape 1"/>
          <p:cNvSpPr txBox="1"/>
          <p:nvPr/>
        </p:nvSpPr>
        <p:spPr>
          <a:xfrm>
            <a:off x="3273840" y="2618279"/>
            <a:ext cx="7048440" cy="238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4400"/>
            </a:pPr>
            <a:r>
              <a:t>3 paskaita.</a:t>
            </a:r>
            <a:br/>
            <a:r>
              <a:t>Boolean, data, laikas, išimtys</a:t>
            </a:r>
          </a:p>
        </p:txBody>
      </p:sp>
      <p:sp>
        <p:nvSpPr>
          <p:cNvPr id="998" name="TextShape 2"/>
          <p:cNvSpPr txBox="1"/>
          <p:nvPr/>
        </p:nvSpPr>
        <p:spPr>
          <a:xfrm>
            <a:off x="3273840" y="5916960"/>
            <a:ext cx="704844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999" name="CustomShape 3"/>
          <p:cNvSpPr txBox="1"/>
          <p:nvPr/>
        </p:nvSpPr>
        <p:spPr>
          <a:xfrm>
            <a:off x="496439" y="5930279"/>
            <a:ext cx="2265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/>
            </a:lvl1pPr>
          </a:lstStyle>
          <a:p>
            <a:pPr/>
            <a:r>
              <a:t>2022</a:t>
            </a:r>
          </a:p>
        </p:txBody>
      </p:sp>
      <p:pic>
        <p:nvPicPr>
          <p:cNvPr id="1000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4921" cy="1834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3" name="Group 4"/>
          <p:cNvGrpSpPr/>
          <p:nvPr/>
        </p:nvGrpSpPr>
        <p:grpSpPr>
          <a:xfrm>
            <a:off x="9866159" y="2715119"/>
            <a:ext cx="1834921" cy="464041"/>
            <a:chOff x="0" y="0"/>
            <a:chExt cx="1834919" cy="464039"/>
          </a:xfrm>
        </p:grpSpPr>
        <p:sp>
          <p:nvSpPr>
            <p:cNvPr id="1001" name="CustomShape 5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CustomShape 6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/>
              </a:lvl1pPr>
            </a:lstStyle>
            <a:p>
              <a:pPr/>
              <a:r>
                <a:t>1 LYGIS</a:t>
              </a:r>
            </a:p>
          </p:txBody>
        </p:sp>
      </p:grpSp>
      <p:pic>
        <p:nvPicPr>
          <p:cNvPr id="10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2281" cy="1952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57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datetime.date</a:t>
            </a:r>
          </a:p>
        </p:txBody>
      </p:sp>
      <p:sp>
        <p:nvSpPr>
          <p:cNvPr id="1058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202" y="1668277"/>
            <a:ext cx="5067301" cy="290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62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datetime.time</a:t>
            </a:r>
          </a:p>
        </p:txBody>
      </p:sp>
      <p:sp>
        <p:nvSpPr>
          <p:cNvPr id="1063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87" y="1368669"/>
            <a:ext cx="56642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934" y="3231677"/>
            <a:ext cx="4343401" cy="153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68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datetime.time</a:t>
            </a:r>
          </a:p>
        </p:txBody>
      </p:sp>
      <p:sp>
        <p:nvSpPr>
          <p:cNvPr id="1069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30" y="1699312"/>
            <a:ext cx="5219701" cy="300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73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datetime.datetime</a:t>
            </a:r>
          </a:p>
        </p:txBody>
      </p:sp>
      <p:sp>
        <p:nvSpPr>
          <p:cNvPr id="1074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Metai, mėnesis, diena, valanda, minutė, sekundė, mikrosekundė</a:t>
            </a:r>
          </a:p>
        </p:txBody>
      </p:sp>
      <p:pic>
        <p:nvPicPr>
          <p:cNvPr id="10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9" y="1434602"/>
            <a:ext cx="4381501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177" y="3172541"/>
            <a:ext cx="396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79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datetime.datetime</a:t>
            </a:r>
          </a:p>
        </p:txBody>
      </p:sp>
      <p:sp>
        <p:nvSpPr>
          <p:cNvPr id="1080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</p:spPr>
        <p:txBody>
          <a:bodyPr lIns="44999" tIns="44999" rIns="44999" bIns="4499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00" sz="1600"/>
            </a:pPr>
          </a:p>
        </p:txBody>
      </p:sp>
      <p:pic>
        <p:nvPicPr>
          <p:cNvPr id="10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997" y="2125477"/>
            <a:ext cx="3695701" cy="199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84" name="TextShape 2"/>
          <p:cNvSpPr txBox="1"/>
          <p:nvPr/>
        </p:nvSpPr>
        <p:spPr>
          <a:xfrm>
            <a:off x="6217920" y="3442320"/>
            <a:ext cx="5833081" cy="13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/>
            </a:pPr>
            <a:r>
              <a:t>datetime.datetime.now()</a:t>
            </a:r>
            <a:br/>
          </a:p>
        </p:txBody>
      </p:sp>
      <p:pic>
        <p:nvPicPr>
          <p:cNvPr id="10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7" y="1663699"/>
            <a:ext cx="4546601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88" name="TextShape 2"/>
          <p:cNvSpPr txBox="1"/>
          <p:nvPr/>
        </p:nvSpPr>
        <p:spPr>
          <a:xfrm>
            <a:off x="6217920" y="3442320"/>
            <a:ext cx="5833081" cy="13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/>
            </a:pPr>
            <a:r>
              <a:t>weekday(), isoweekday()</a:t>
            </a:r>
            <a:br/>
          </a:p>
        </p:txBody>
      </p:sp>
      <p:pic>
        <p:nvPicPr>
          <p:cNvPr id="10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718" y="1713580"/>
            <a:ext cx="42799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87" y="4171715"/>
            <a:ext cx="3860801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93" name="TextShape 2"/>
          <p:cNvSpPr txBox="1"/>
          <p:nvPr/>
        </p:nvSpPr>
        <p:spPr>
          <a:xfrm>
            <a:off x="6217920" y="3442320"/>
            <a:ext cx="5833081" cy="13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/>
            </a:pPr>
            <a:r>
              <a:t>Timezones </a:t>
            </a:r>
          </a:p>
          <a:p>
            <a:pPr>
              <a:lnSpc>
                <a:spcPct val="90000"/>
              </a:lnSpc>
              <a:defRPr b="1" spc="-100" sz="2000"/>
            </a:pPr>
          </a:p>
          <a:p>
            <a:pPr>
              <a:lnSpc>
                <a:spcPct val="90000"/>
              </a:lnSpc>
              <a:defRPr b="1" spc="-100" sz="2000"/>
            </a:pPr>
            <a:r>
              <a:t>zoneinfo(atsirado nuo Python 3.9) </a:t>
            </a:r>
          </a:p>
        </p:txBody>
      </p:sp>
      <p:pic>
        <p:nvPicPr>
          <p:cNvPr id="10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954" y="2095499"/>
            <a:ext cx="4782623" cy="2308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97" name="TextShape 2"/>
          <p:cNvSpPr txBox="1"/>
          <p:nvPr/>
        </p:nvSpPr>
        <p:spPr>
          <a:xfrm>
            <a:off x="6217920" y="3442320"/>
            <a:ext cx="5833081" cy="13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/>
            </a:pPr>
            <a:r>
              <a:t>Timezones </a:t>
            </a:r>
          </a:p>
          <a:p>
            <a:pPr>
              <a:lnSpc>
                <a:spcPct val="90000"/>
              </a:lnSpc>
              <a:defRPr b="1" spc="-100" sz="2000"/>
            </a:pPr>
          </a:p>
          <a:p>
            <a:pPr>
              <a:lnSpc>
                <a:spcPct val="90000"/>
              </a:lnSpc>
              <a:defRPr b="1" spc="-100" sz="2000"/>
            </a:pPr>
            <a:r>
              <a:t>pytz  package (instaliuot pip install pytz)</a:t>
            </a:r>
          </a:p>
        </p:txBody>
      </p:sp>
      <p:pic>
        <p:nvPicPr>
          <p:cNvPr id="10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335" y="2878266"/>
            <a:ext cx="4881079" cy="1386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01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Timedelta</a:t>
            </a:r>
          </a:p>
        </p:txBody>
      </p:sp>
      <p:sp>
        <p:nvSpPr>
          <p:cNvPr id="1102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Skirtumas tarp date, time ar date time</a:t>
            </a:r>
          </a:p>
        </p:txBody>
      </p:sp>
      <p:pic>
        <p:nvPicPr>
          <p:cNvPr id="11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411" y="1081770"/>
            <a:ext cx="5243577" cy="294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07" name="TextShape 2"/>
          <p:cNvSpPr txBox="1"/>
          <p:nvPr/>
        </p:nvSpPr>
        <p:spPr>
          <a:xfrm>
            <a:off x="480959" y="1371600"/>
            <a:ext cx="515196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Šiandien išmoksite</a:t>
            </a:r>
          </a:p>
        </p:txBody>
      </p:sp>
      <p:sp>
        <p:nvSpPr>
          <p:cNvPr id="1008" name="TextShape 3"/>
          <p:cNvSpPr txBox="1"/>
          <p:nvPr/>
        </p:nvSpPr>
        <p:spPr>
          <a:xfrm>
            <a:off x="1399320" y="3329280"/>
            <a:ext cx="423396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Boolean kintamuosius</a:t>
            </a:r>
          </a:p>
        </p:txBody>
      </p:sp>
      <p:sp>
        <p:nvSpPr>
          <p:cNvPr id="1009" name="TextShape 4"/>
          <p:cNvSpPr txBox="1"/>
          <p:nvPr/>
        </p:nvSpPr>
        <p:spPr>
          <a:xfrm>
            <a:off x="1399320" y="4563719"/>
            <a:ext cx="42339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Veiksmus su data ir laiku</a:t>
            </a:r>
          </a:p>
        </p:txBody>
      </p:sp>
      <p:sp>
        <p:nvSpPr>
          <p:cNvPr id="1010" name="TextShape 5"/>
          <p:cNvSpPr txBox="1"/>
          <p:nvPr/>
        </p:nvSpPr>
        <p:spPr>
          <a:xfrm>
            <a:off x="1399320" y="5696999"/>
            <a:ext cx="4455001" cy="33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Sugaudyti programos klaidas ir atlikti veiksmus </a:t>
            </a:r>
          </a:p>
        </p:txBody>
      </p:sp>
      <p:grpSp>
        <p:nvGrpSpPr>
          <p:cNvPr id="1013" name="Group 6"/>
          <p:cNvGrpSpPr/>
          <p:nvPr/>
        </p:nvGrpSpPr>
        <p:grpSpPr>
          <a:xfrm>
            <a:off x="480240" y="3193559"/>
            <a:ext cx="731161" cy="731161"/>
            <a:chOff x="0" y="0"/>
            <a:chExt cx="731160" cy="731160"/>
          </a:xfrm>
        </p:grpSpPr>
        <p:sp>
          <p:nvSpPr>
            <p:cNvPr id="1011" name="CustomShape 7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CustomShape 8"/>
            <p:cNvSpPr txBox="1"/>
            <p:nvPr/>
          </p:nvSpPr>
          <p:spPr>
            <a:xfrm>
              <a:off x="152999" y="17760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016" name="Group 9"/>
          <p:cNvGrpSpPr/>
          <p:nvPr/>
        </p:nvGrpSpPr>
        <p:grpSpPr>
          <a:xfrm>
            <a:off x="480240" y="4369680"/>
            <a:ext cx="731161" cy="731161"/>
            <a:chOff x="0" y="0"/>
            <a:chExt cx="731160" cy="731160"/>
          </a:xfrm>
        </p:grpSpPr>
        <p:sp>
          <p:nvSpPr>
            <p:cNvPr id="1014" name="CustomShape 10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CustomShape 11"/>
            <p:cNvSpPr txBox="1"/>
            <p:nvPr/>
          </p:nvSpPr>
          <p:spPr>
            <a:xfrm>
              <a:off x="152999" y="17796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019" name="Group 12"/>
          <p:cNvGrpSpPr/>
          <p:nvPr/>
        </p:nvGrpSpPr>
        <p:grpSpPr>
          <a:xfrm>
            <a:off x="480240" y="5496840"/>
            <a:ext cx="731161" cy="731161"/>
            <a:chOff x="0" y="0"/>
            <a:chExt cx="731160" cy="731160"/>
          </a:xfrm>
        </p:grpSpPr>
        <p:sp>
          <p:nvSpPr>
            <p:cNvPr id="1017" name="CustomShape 13"/>
            <p:cNvSpPr/>
            <p:nvPr/>
          </p:nvSpPr>
          <p:spPr>
            <a:xfrm>
              <a:off x="-1" y="-1"/>
              <a:ext cx="731162" cy="73116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8" name="CustomShape 14"/>
            <p:cNvSpPr txBox="1"/>
            <p:nvPr/>
          </p:nvSpPr>
          <p:spPr>
            <a:xfrm>
              <a:off x="152999" y="177964"/>
              <a:ext cx="42552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06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Timedelta</a:t>
            </a:r>
          </a:p>
        </p:txBody>
      </p:sp>
      <p:pic>
        <p:nvPicPr>
          <p:cNvPr id="1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79" y="1881017"/>
            <a:ext cx="5613842" cy="2759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10" name="TextShape 2"/>
          <p:cNvSpPr txBox="1"/>
          <p:nvPr/>
        </p:nvSpPr>
        <p:spPr>
          <a:xfrm>
            <a:off x="6217920" y="3456720"/>
            <a:ext cx="5833081" cy="63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1500"/>
            </a:pPr>
            <a:r>
              <a:t>Kaip pridėti ar atimti laiką</a:t>
            </a:r>
            <a:br/>
          </a:p>
        </p:txBody>
      </p:sp>
      <p:pic>
        <p:nvPicPr>
          <p:cNvPr id="11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60" y="2403719"/>
            <a:ext cx="4741201" cy="2755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14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Datos formatavimas</a:t>
            </a:r>
          </a:p>
        </p:txBody>
      </p:sp>
      <p:pic>
        <p:nvPicPr>
          <p:cNvPr id="1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39" y="2891880"/>
            <a:ext cx="5331961" cy="22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6" name="TextBox 1"/>
          <p:cNvSpPr txBox="1"/>
          <p:nvPr/>
        </p:nvSpPr>
        <p:spPr>
          <a:xfrm>
            <a:off x="6240646" y="4196346"/>
            <a:ext cx="2651761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https://docs.python.org/3/library/datetime.html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19" name="TextShape 2"/>
          <p:cNvSpPr txBox="1"/>
          <p:nvPr/>
        </p:nvSpPr>
        <p:spPr>
          <a:xfrm>
            <a:off x="6174720" y="3284280"/>
            <a:ext cx="5833081" cy="60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1400"/>
            </a:pPr>
            <a:r>
              <a:t>Kaip įvesti datą/laiką (strptime)</a:t>
            </a:r>
            <a:br/>
          </a:p>
        </p:txBody>
      </p:sp>
      <p:pic>
        <p:nvPicPr>
          <p:cNvPr id="1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352" y="2049762"/>
            <a:ext cx="4989695" cy="1930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23" name="TextShape 2"/>
          <p:cNvSpPr txBox="1"/>
          <p:nvPr/>
        </p:nvSpPr>
        <p:spPr>
          <a:xfrm>
            <a:off x="6217920" y="3485520"/>
            <a:ext cx="5833081" cy="103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100"/>
            </a:pPr>
            <a:r>
              <a:t>Išimtys, jų suvaldymas (su try/except/finally)</a:t>
            </a:r>
            <a:br/>
          </a:p>
        </p:txBody>
      </p:sp>
      <p:pic>
        <p:nvPicPr>
          <p:cNvPr id="11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20" y="1183679"/>
            <a:ext cx="5230080" cy="19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160" y="3632399"/>
            <a:ext cx="4353120" cy="2770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28" name="TextShape 2"/>
          <p:cNvSpPr txBox="1"/>
          <p:nvPr/>
        </p:nvSpPr>
        <p:spPr>
          <a:xfrm>
            <a:off x="6217920" y="2176920"/>
            <a:ext cx="5833081" cy="103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100"/>
            </a:pPr>
            <a:r>
              <a:t>Klaidų suvaldymas naudojant try/except</a:t>
            </a:r>
            <a:br/>
          </a:p>
        </p:txBody>
      </p:sp>
      <p:pic>
        <p:nvPicPr>
          <p:cNvPr id="1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200" y="1621439"/>
            <a:ext cx="3619801" cy="4770722"/>
          </a:xfrm>
          <a:prstGeom prst="rect">
            <a:avLst/>
          </a:prstGeom>
          <a:ln w="12700">
            <a:miter lim="400000"/>
          </a:ln>
        </p:spPr>
      </p:pic>
      <p:sp>
        <p:nvSpPr>
          <p:cNvPr id="1130" name="TextShape 3"/>
          <p:cNvSpPr txBox="1"/>
          <p:nvPr/>
        </p:nvSpPr>
        <p:spPr>
          <a:xfrm>
            <a:off x="6217920" y="3697920"/>
            <a:ext cx="4995001" cy="211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00" sz="1600"/>
            </a:pPr>
            <a:r>
              <a:t>Kuo naudingas try/except/finally naudojimas:</a:t>
            </a:r>
            <a:endParaRPr spc="-1"/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1600"/>
            </a:pPr>
            <a:r>
              <a:t>Leidžia pakeisti klaidų pranešimus norimu tekstu</a:t>
            </a:r>
            <a:endParaRPr spc="-1"/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1600"/>
            </a:pPr>
            <a:r>
              <a:t>Įvykus klaidai, programa nesustoja (apsaugo nuo lūžimo). Po neįvykdyto kodo, programa vykdoma toliau</a:t>
            </a:r>
            <a:endParaRPr spc="-1"/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1600"/>
            </a:pPr>
            <a:r>
              <a:t>Leidžia nuspręsti, ką daryti, atsiradus klaidai (pvz., išmesti tam tikrą pranešimą, paleisti kitą funkciją ir t.t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pic>
        <p:nvPicPr>
          <p:cNvPr id="1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200" y="1574640"/>
            <a:ext cx="4137481" cy="4858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4" name="TextShape 2"/>
          <p:cNvSpPr txBox="1"/>
          <p:nvPr/>
        </p:nvSpPr>
        <p:spPr>
          <a:xfrm>
            <a:off x="6557760" y="3193559"/>
            <a:ext cx="5154481" cy="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86384">
              <a:lnSpc>
                <a:spcPct val="90000"/>
              </a:lnSpc>
              <a:spcBef>
                <a:spcPts val="800"/>
              </a:spcBef>
              <a:defRPr b="1" spc="-86" sz="2580"/>
            </a:lvl1pPr>
          </a:lstStyle>
          <a:p>
            <a:pPr/>
            <a:r>
              <a:t>Kaip suvaldyti kelias išimtis</a:t>
            </a:r>
            <a:endParaRPr spc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pic>
        <p:nvPicPr>
          <p:cNvPr id="1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959" y="1715760"/>
            <a:ext cx="4798802" cy="4259880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CustomShape 2"/>
          <p:cNvSpPr txBox="1"/>
          <p:nvPr/>
        </p:nvSpPr>
        <p:spPr>
          <a:xfrm>
            <a:off x="6217920" y="3485520"/>
            <a:ext cx="5833081" cy="103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defRPr b="1" spc="-100" sz="3000"/>
            </a:lvl1pPr>
          </a:lstStyle>
          <a:p>
            <a:pPr/>
            <a:r>
              <a:t>Finally blokas</a:t>
            </a:r>
            <a:endParaRPr spc="-1"/>
          </a:p>
        </p:txBody>
      </p:sp>
      <p:sp>
        <p:nvSpPr>
          <p:cNvPr id="1139" name="CustomShape 3"/>
          <p:cNvSpPr txBox="1"/>
          <p:nvPr/>
        </p:nvSpPr>
        <p:spPr>
          <a:xfrm>
            <a:off x="6217920" y="4301640"/>
            <a:ext cx="4995001" cy="803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pc="-99" sz="1584"/>
            </a:lvl1pPr>
          </a:lstStyle>
          <a:p>
            <a:pPr/>
            <a:r>
              <a:t>Kodas, vykdomas nepaisant to, kas įvyksta try/except blokuose</a:t>
            </a:r>
            <a:endParaRPr spc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42" name="TextShape 2"/>
          <p:cNvSpPr txBox="1"/>
          <p:nvPr/>
        </p:nvSpPr>
        <p:spPr>
          <a:xfrm>
            <a:off x="6217920" y="3485520"/>
            <a:ext cx="5833081" cy="103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100"/>
            </a:pPr>
            <a:r>
              <a:t>Kaip panaudoti try/except įvedant duomenis</a:t>
            </a:r>
            <a:br/>
          </a:p>
        </p:txBody>
      </p:sp>
      <p:pic>
        <p:nvPicPr>
          <p:cNvPr id="1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20" y="3219119"/>
            <a:ext cx="5043240" cy="1569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48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46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7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1</a:t>
              </a:r>
            </a:p>
          </p:txBody>
        </p:sp>
      </p:grpSp>
      <p:pic>
        <p:nvPicPr>
          <p:cNvPr id="1149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50" name="CustomShape 5"/>
          <p:cNvSpPr txBox="1"/>
          <p:nvPr/>
        </p:nvSpPr>
        <p:spPr>
          <a:xfrm>
            <a:off x="639720" y="1832399"/>
            <a:ext cx="10627560" cy="308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Parašyti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Leistų vartotojui įvesti sveiką skaičių .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Atspausdinti True, jei skaičius teigiamas ar neigiamas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Atspausdinti False, jei skaičius lygus 0 ir pabaigti programą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True/False reikšmei išsaugoti naudoti boolean tipo kintamąjį </a:t>
            </a:r>
            <a:r>
              <a:rPr b="1"/>
              <a:t>skaicius_ne_nulis</a:t>
            </a:r>
            <a:endParaRPr b="1"/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Patarimas: naudoti input, boolean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Papildomai: Padaryti, kad programa sustotų įvedus netinkama simbolį (0.1, “f” ir t.t)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22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Loginis kintamasis (Boolean)</a:t>
            </a:r>
          </a:p>
        </p:txBody>
      </p:sp>
      <p:sp>
        <p:nvSpPr>
          <p:cNvPr id="1023" name="TextShape 3"/>
          <p:cNvSpPr txBox="1"/>
          <p:nvPr/>
        </p:nvSpPr>
        <p:spPr>
          <a:xfrm>
            <a:off x="6218640" y="4315319"/>
            <a:ext cx="4993561" cy="45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630936">
              <a:lnSpc>
                <a:spcPct val="90000"/>
              </a:lnSpc>
              <a:spcBef>
                <a:spcPts val="600"/>
              </a:spcBef>
              <a:defRPr spc="-69" sz="1104"/>
            </a:pPr>
            <a:r>
              <a:t>Dvi reikšmės: </a:t>
            </a:r>
          </a:p>
          <a:p>
            <a:pPr defTabSz="630936">
              <a:lnSpc>
                <a:spcPct val="90000"/>
              </a:lnSpc>
              <a:spcBef>
                <a:spcPts val="600"/>
              </a:spcBef>
              <a:defRPr spc="-69" sz="1104"/>
            </a:pPr>
            <a:r>
              <a:t>True (tiesa) arba False (klaidinga)</a:t>
            </a:r>
          </a:p>
        </p:txBody>
      </p:sp>
      <p:pic>
        <p:nvPicPr>
          <p:cNvPr id="10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79" y="961560"/>
            <a:ext cx="2696401" cy="551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55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53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4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2</a:t>
              </a:r>
            </a:p>
          </p:txBody>
        </p:sp>
      </p:grpSp>
      <p:pic>
        <p:nvPicPr>
          <p:cNvPr id="1156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CustomShape 5"/>
          <p:cNvSpPr txBox="1"/>
          <p:nvPr/>
        </p:nvSpPr>
        <p:spPr>
          <a:xfrm>
            <a:off x="639720" y="1832399"/>
            <a:ext cx="10627560" cy="308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Parašyti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Atspausdintų dabartinę datą ir laiką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Atimtų iš dabartinės datos ir laiko 5 dienas ir atspausdintų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Pridėti prie dabartinės datos ir laiko 8 valandas ir atspausdintų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Atspausdintų dabartinę datą ir laiką tokiu formatu: 2019 03 08, 09:57:17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Patarimas: naudoti datetime, timedelta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Papildomai: papildomi aritmetiniai veiksmai su data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62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60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1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3</a:t>
              </a:r>
            </a:p>
          </p:txBody>
        </p:sp>
      </p:grpSp>
      <p:pic>
        <p:nvPicPr>
          <p:cNvPr id="1163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64" name="CustomShape 5"/>
          <p:cNvSpPr txBox="1"/>
          <p:nvPr/>
        </p:nvSpPr>
        <p:spPr>
          <a:xfrm>
            <a:off x="639720" y="1832399"/>
            <a:ext cx="10627560" cy="2772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Parašyti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Paprašytų įvesti laiką toku formatu (2021-02-11) 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 įvesto laiko atimtų 14 savaičių 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Išspausdintų rezultata tokiu formatu (2020 - November - 05 - Thursday)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Jeigu data įvedama neteisingai išspausdinti: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Klaidą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Dabartinę datą tokiu formatu (2022 - May - 03 - Tuesday)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Patarimas: naudoti input, strptime, strftime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69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67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8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4</a:t>
              </a:r>
            </a:p>
          </p:txBody>
        </p:sp>
      </p:grpSp>
      <p:pic>
        <p:nvPicPr>
          <p:cNvPr id="1170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71" name="CustomShape 5"/>
          <p:cNvSpPr txBox="1"/>
          <p:nvPr/>
        </p:nvSpPr>
        <p:spPr>
          <a:xfrm>
            <a:off x="639720" y="1832399"/>
            <a:ext cx="10627560" cy="326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Parašyti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Apsirašytumėte du skirtingus sąrašus senas ir naujas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Naudojant for ciklą ir append užpildytumėte naują sąrašą dvigubai didesniomis reikšmėmis nei senąjame (pvz senas = [1,2], naujas = [2,4] 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Tą patį padarytumėte su list comprehension (žiurėti Ciklai/Masyvai skaidres) (pvz </a:t>
            </a:r>
            <a:r>
              <a:t>element * 2 for element in a)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Panaudojant datetime palyginti šių dviejų technikų įvykdymo laiką. Kuris sąrašo užpildymas buvo greitesnis?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Antra dalis: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Lygiai tas pats kas viršuje, tik šįkart visiškai tuščią sąrašą užpildyti skaičiais nuo 0 iki 1</a:t>
            </a:r>
            <a:r>
              <a:t>00000000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Vėl palygint for ciklo ir list comprehension veikimo laikus. Kas greičiau?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76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74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5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5</a:t>
              </a:r>
            </a:p>
          </p:txBody>
        </p:sp>
      </p:grpSp>
      <p:pic>
        <p:nvPicPr>
          <p:cNvPr id="1177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78" name="CustomShape 5"/>
          <p:cNvSpPr txBox="1"/>
          <p:nvPr/>
        </p:nvSpPr>
        <p:spPr>
          <a:xfrm>
            <a:off x="639720" y="1832399"/>
            <a:ext cx="10627560" cy="419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Parašyti programą, kuri: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Išvestų jūsų kurso dienų sąrašą tokiu formatu: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2022 - April - 28 - Thursday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2022 - May - 02 - Monday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2022 - May - 03 - Tuesday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2022 - May - 05 - Thursday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2022 - May - 09 - Monday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Ir t.t.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Dienas patalpinti į sąrašą 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Papildomai galite datas sukelti į text, csv ar kitą failiuką</a:t>
            </a:r>
          </a:p>
          <a:p>
            <a:pPr marL="285839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/>
            </a:pPr>
            <a:r>
              <a:t>Papildomai galite padaryti įvedimą kurso startui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  <a:r>
              <a:t>Jūsų kursas viso 480 valandos. Po 4 valandas paskaitai. Jei žinote datų kuriose paskaitos nevyks, jas reiktu praleist. Kaip pvz Gegužės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83" name="Group 2"/>
          <p:cNvGrpSpPr/>
          <p:nvPr/>
        </p:nvGrpSpPr>
        <p:grpSpPr>
          <a:xfrm>
            <a:off x="479880" y="898200"/>
            <a:ext cx="1834920" cy="464041"/>
            <a:chOff x="0" y="0"/>
            <a:chExt cx="1834919" cy="464039"/>
          </a:xfrm>
        </p:grpSpPr>
        <p:sp>
          <p:nvSpPr>
            <p:cNvPr id="1181" name="CustomShape 3"/>
            <p:cNvSpPr/>
            <p:nvPr/>
          </p:nvSpPr>
          <p:spPr>
            <a:xfrm>
              <a:off x="0" y="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2" name="CustomShape 4"/>
            <p:cNvSpPr txBox="1"/>
            <p:nvPr/>
          </p:nvSpPr>
          <p:spPr>
            <a:xfrm>
              <a:off x="113759" y="75143"/>
              <a:ext cx="16074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Papildomai</a:t>
              </a:r>
            </a:p>
          </p:txBody>
        </p:sp>
      </p:grpSp>
      <p:pic>
        <p:nvPicPr>
          <p:cNvPr id="118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85" name="CustomShape 5"/>
          <p:cNvSpPr txBox="1"/>
          <p:nvPr/>
        </p:nvSpPr>
        <p:spPr>
          <a:xfrm>
            <a:off x="639720" y="1832399"/>
            <a:ext cx="10627560" cy="220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/>
            </a:pPr>
            <a:r>
              <a:t>Pamodifikuoti visas likusias užduotis pagal nuožiurą, kad neteisingai įvedus duomenis ar įvykus klaidoms, programos mestų norimas klaidas lietuvių kalba (panaudoti try/except)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/>
            </a:pPr>
            <a:r>
              <a:t>Galite padaryti atskirą programą chronometrą (while, time)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/>
            </a:pPr>
            <a:r>
              <a:t>Pamėginkite pamatuoti laiką ankstesnėm užduotim (pvz praeitom paskaitom), pakeitinėti kodą (tarkim palyginti del vs pop) ir paanalizuoti įvykdymo greitį </a:t>
            </a:r>
          </a:p>
          <a:p>
            <a:pPr marL="140368" indent="-140368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/>
            </a:pPr>
            <a:r>
              <a:t>Pasinagrineti zoneinfo modulį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/>
            </a:lvl1pPr>
          </a:lstStyle>
          <a:p>
            <a:pPr/>
            <a:r>
              <a:t>3 paskaita. Boolean, data, laikas, išimtys</a:t>
            </a:r>
            <a:endParaRPr spc="0"/>
          </a:p>
        </p:txBody>
      </p:sp>
      <p:sp>
        <p:nvSpPr>
          <p:cNvPr id="1188" name="TextShape 2"/>
          <p:cNvSpPr txBox="1"/>
          <p:nvPr/>
        </p:nvSpPr>
        <p:spPr>
          <a:xfrm>
            <a:off x="3281760" y="1821959"/>
            <a:ext cx="3750481" cy="32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/>
            </a:lvl1pPr>
          </a:lstStyle>
          <a:p>
            <a:pPr/>
            <a:r>
              <a:t>Exception list</a:t>
            </a:r>
          </a:p>
        </p:txBody>
      </p:sp>
      <p:sp>
        <p:nvSpPr>
          <p:cNvPr id="1189" name="TextShape 3"/>
          <p:cNvSpPr txBox="1"/>
          <p:nvPr/>
        </p:nvSpPr>
        <p:spPr>
          <a:xfrm>
            <a:off x="3281760" y="2171519"/>
            <a:ext cx="3750481" cy="50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Galimų klaidų sąrašas</a:t>
            </a:r>
          </a:p>
        </p:txBody>
      </p:sp>
      <p:sp>
        <p:nvSpPr>
          <p:cNvPr id="1190" name="TextShape 4"/>
          <p:cNvSpPr txBox="1"/>
          <p:nvPr/>
        </p:nvSpPr>
        <p:spPr>
          <a:xfrm>
            <a:off x="480960" y="5497638"/>
            <a:ext cx="2341800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Naudinga informacija</a:t>
            </a:r>
          </a:p>
        </p:txBody>
      </p:sp>
      <p:sp>
        <p:nvSpPr>
          <p:cNvPr id="1191" name="TextShape 5"/>
          <p:cNvSpPr txBox="1"/>
          <p:nvPr/>
        </p:nvSpPr>
        <p:spPr>
          <a:xfrm>
            <a:off x="7503479" y="1821959"/>
            <a:ext cx="4207681" cy="79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https://docs.python.org/3/library/exceptions.html</a:t>
            </a:r>
          </a:p>
        </p:txBody>
      </p:sp>
      <p:sp>
        <p:nvSpPr>
          <p:cNvPr id="1192" name="CustomShape 6"/>
          <p:cNvSpPr txBox="1"/>
          <p:nvPr/>
        </p:nvSpPr>
        <p:spPr>
          <a:xfrm>
            <a:off x="3276000" y="2736359"/>
            <a:ext cx="3750481" cy="32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/>
            </a:lvl1pPr>
          </a:lstStyle>
          <a:p>
            <a:pPr/>
            <a:r>
              <a:t>Datetime</a:t>
            </a:r>
          </a:p>
        </p:txBody>
      </p:sp>
      <p:sp>
        <p:nvSpPr>
          <p:cNvPr id="1193" name="CustomShape 7"/>
          <p:cNvSpPr txBox="1"/>
          <p:nvPr/>
        </p:nvSpPr>
        <p:spPr>
          <a:xfrm>
            <a:off x="3276000" y="3085919"/>
            <a:ext cx="3750481" cy="50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Plačiau apie datetime biblioteką</a:t>
            </a:r>
          </a:p>
        </p:txBody>
      </p:sp>
      <p:sp>
        <p:nvSpPr>
          <p:cNvPr id="1194" name="CustomShape 9"/>
          <p:cNvSpPr txBox="1"/>
          <p:nvPr/>
        </p:nvSpPr>
        <p:spPr>
          <a:xfrm>
            <a:off x="3261600" y="3699359"/>
            <a:ext cx="3750481" cy="32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/>
            </a:lvl1pPr>
          </a:lstStyle>
          <a:p>
            <a:pPr/>
            <a:r>
              <a:t>Boolean</a:t>
            </a:r>
          </a:p>
        </p:txBody>
      </p:sp>
      <p:sp>
        <p:nvSpPr>
          <p:cNvPr id="1195" name="CustomShape 10"/>
          <p:cNvSpPr txBox="1"/>
          <p:nvPr/>
        </p:nvSpPr>
        <p:spPr>
          <a:xfrm>
            <a:off x="3261600" y="4049279"/>
            <a:ext cx="3750481" cy="50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Plačiau apie boolean duomenų tipą</a:t>
            </a:r>
          </a:p>
        </p:txBody>
      </p:sp>
      <p:sp>
        <p:nvSpPr>
          <p:cNvPr id="1196" name="CustomShape 11"/>
          <p:cNvSpPr txBox="1"/>
          <p:nvPr/>
        </p:nvSpPr>
        <p:spPr>
          <a:xfrm>
            <a:off x="7503479" y="3671267"/>
            <a:ext cx="4207681" cy="79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https://www.w3schools.com/python/python_booleans.asp</a:t>
            </a:r>
          </a:p>
        </p:txBody>
      </p:sp>
      <p:sp>
        <p:nvSpPr>
          <p:cNvPr id="1197" name="https://docs.python.org/3/library/datetime.html#"/>
          <p:cNvSpPr txBox="1"/>
          <p:nvPr/>
        </p:nvSpPr>
        <p:spPr>
          <a:xfrm>
            <a:off x="7550807" y="2630063"/>
            <a:ext cx="4113026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https://docs.python.org/3/library/datetime.html#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TextShape 1"/>
          <p:cNvSpPr txBox="1"/>
          <p:nvPr/>
        </p:nvSpPr>
        <p:spPr>
          <a:xfrm>
            <a:off x="480239" y="460800"/>
            <a:ext cx="5615282" cy="45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/>
            </a:lvl1pPr>
          </a:lstStyle>
          <a:p>
            <a:pPr/>
            <a:r>
              <a:t>3 paskaita. Boolean, data, laikas, išimtys</a:t>
            </a:r>
            <a:endParaRPr spc="0"/>
          </a:p>
        </p:txBody>
      </p:sp>
      <p:sp>
        <p:nvSpPr>
          <p:cNvPr id="1200" name="TextShape 2"/>
          <p:cNvSpPr txBox="1"/>
          <p:nvPr/>
        </p:nvSpPr>
        <p:spPr>
          <a:xfrm>
            <a:off x="884561" y="2070207"/>
            <a:ext cx="3750481" cy="32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68680">
              <a:lnSpc>
                <a:spcPct val="90000"/>
              </a:lnSpc>
              <a:spcBef>
                <a:spcPts val="900"/>
              </a:spcBef>
              <a:defRPr b="1" spc="-95" sz="1520"/>
            </a:lvl1pPr>
          </a:lstStyle>
          <a:p>
            <a:pPr/>
            <a:r>
              <a:t>Ask for forgiveness or Look before you leap?</a:t>
            </a:r>
          </a:p>
        </p:txBody>
      </p:sp>
      <p:sp>
        <p:nvSpPr>
          <p:cNvPr id="1201" name="TextShape 4"/>
          <p:cNvSpPr txBox="1"/>
          <p:nvPr/>
        </p:nvSpPr>
        <p:spPr>
          <a:xfrm>
            <a:off x="480960" y="5497638"/>
            <a:ext cx="2341800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Naudinga informacija</a:t>
            </a:r>
          </a:p>
        </p:txBody>
      </p:sp>
      <p:sp>
        <p:nvSpPr>
          <p:cNvPr id="1202" name="https://sebawitowski.medium.com/ask-for-forgiveness-or-look-before-you-leap-68f2e479b0aa"/>
          <p:cNvSpPr txBox="1"/>
          <p:nvPr/>
        </p:nvSpPr>
        <p:spPr>
          <a:xfrm>
            <a:off x="7516165" y="1792876"/>
            <a:ext cx="4026047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https://sebawitowski.medium.com/ask-for-forgiveness-or-look-before-you-leap-68f2e479b0aa</a:t>
            </a:r>
          </a:p>
        </p:txBody>
      </p:sp>
      <p:sp>
        <p:nvSpPr>
          <p:cNvPr id="1203" name="https://github.com/MantasSkara/CA_Python/tree/master/03-Masyvai-Ciklai"/>
          <p:cNvSpPr txBox="1"/>
          <p:nvPr/>
        </p:nvSpPr>
        <p:spPr>
          <a:xfrm>
            <a:off x="7560605" y="2986969"/>
            <a:ext cx="402604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https://github.com/MantasSkara/CA_Python/tree/master/03-Masyvai-Ciklai</a:t>
            </a:r>
          </a:p>
        </p:txBody>
      </p:sp>
      <p:sp>
        <p:nvSpPr>
          <p:cNvPr id="1204" name="TextShape 2"/>
          <p:cNvSpPr txBox="1"/>
          <p:nvPr/>
        </p:nvSpPr>
        <p:spPr>
          <a:xfrm>
            <a:off x="884561" y="3264299"/>
            <a:ext cx="3750481" cy="32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/>
            </a:lvl1pPr>
          </a:lstStyle>
          <a:p>
            <a:pPr/>
            <a:r>
              <a:t>Paskaitų medžiaga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27" name="TextShape 2"/>
          <p:cNvSpPr txBox="1"/>
          <p:nvPr/>
        </p:nvSpPr>
        <p:spPr>
          <a:xfrm>
            <a:off x="6218640" y="348552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Loginis kintamasis (Boolean)</a:t>
            </a:r>
          </a:p>
        </p:txBody>
      </p:sp>
      <p:sp>
        <p:nvSpPr>
          <p:cNvPr id="1028" name="TextShape 3"/>
          <p:cNvSpPr txBox="1"/>
          <p:nvPr/>
        </p:nvSpPr>
        <p:spPr>
          <a:xfrm>
            <a:off x="6218640" y="4315319"/>
            <a:ext cx="4993561" cy="45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630936">
              <a:lnSpc>
                <a:spcPct val="90000"/>
              </a:lnSpc>
              <a:spcBef>
                <a:spcPts val="600"/>
              </a:spcBef>
              <a:defRPr spc="-69" sz="1104"/>
            </a:pPr>
            <a:r>
              <a:t>Dvi reikšmės: </a:t>
            </a:r>
          </a:p>
          <a:p>
            <a:pPr defTabSz="630936">
              <a:lnSpc>
                <a:spcPct val="90000"/>
              </a:lnSpc>
              <a:spcBef>
                <a:spcPts val="600"/>
              </a:spcBef>
              <a:defRPr spc="-69" sz="1104"/>
            </a:pPr>
            <a:r>
              <a:t>True (tiesa) arba False (klaidinga)</a:t>
            </a:r>
          </a:p>
        </p:txBody>
      </p:sp>
      <p:pic>
        <p:nvPicPr>
          <p:cNvPr id="10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50" y="945464"/>
            <a:ext cx="4128427" cy="341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335" y="4722444"/>
            <a:ext cx="2870201" cy="148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33" name="TextShape 2"/>
          <p:cNvSpPr txBox="1"/>
          <p:nvPr/>
        </p:nvSpPr>
        <p:spPr>
          <a:xfrm>
            <a:off x="6218640" y="3034079"/>
            <a:ext cx="5831641" cy="89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Kaip patikrinti kintamojo tipą (funkcija type)</a:t>
            </a:r>
          </a:p>
        </p:txBody>
      </p:sp>
      <p:pic>
        <p:nvPicPr>
          <p:cNvPr id="10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80" y="1567439"/>
            <a:ext cx="3228481" cy="1238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039" y="3239279"/>
            <a:ext cx="2583361" cy="3161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38" name="TextShape 2"/>
          <p:cNvSpPr txBox="1"/>
          <p:nvPr/>
        </p:nvSpPr>
        <p:spPr>
          <a:xfrm>
            <a:off x="6218640" y="3241799"/>
            <a:ext cx="5831641" cy="128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Programa, kuri paskaičiuoja ir atspausdina sąrašo skaičių (sveikų) sumą</a:t>
            </a:r>
          </a:p>
        </p:txBody>
      </p:sp>
      <p:pic>
        <p:nvPicPr>
          <p:cNvPr id="10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00559"/>
            <a:ext cx="4951080" cy="3001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42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Data, laikas (Datetime)</a:t>
            </a:r>
          </a:p>
        </p:txBody>
      </p:sp>
      <p:pic>
        <p:nvPicPr>
          <p:cNvPr id="10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9" y="2522520"/>
            <a:ext cx="5316122" cy="26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4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00" sz="1600"/>
            </a:pPr>
            <a:r>
              <a:t>Datetime modulis leidžia dirbti su data ar laiku. Jis importuojamas per </a:t>
            </a:r>
            <a:r>
              <a:rPr i="1"/>
              <a:t>import datetime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pc="-100" sz="1600"/>
            </a:pPr>
            <a:r>
              <a:t>Dabartinė data ir laikas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47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datetime.date</a:t>
            </a:r>
          </a:p>
        </p:txBody>
      </p:sp>
      <p:sp>
        <p:nvSpPr>
          <p:cNvPr id="1048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880" y="1708150"/>
            <a:ext cx="5506514" cy="1960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extShape 1"/>
          <p:cNvSpPr txBox="1"/>
          <p:nvPr/>
        </p:nvSpPr>
        <p:spPr>
          <a:xfrm>
            <a:off x="480959" y="460800"/>
            <a:ext cx="5613842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52" name="TextShape 2"/>
          <p:cNvSpPr txBox="1"/>
          <p:nvPr/>
        </p:nvSpPr>
        <p:spPr>
          <a:xfrm>
            <a:off x="6218640" y="2867760"/>
            <a:ext cx="58316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datetime.date.today()</a:t>
            </a:r>
          </a:p>
        </p:txBody>
      </p:sp>
      <p:sp>
        <p:nvSpPr>
          <p:cNvPr id="1053" name="TextShape 3"/>
          <p:cNvSpPr txBox="1"/>
          <p:nvPr/>
        </p:nvSpPr>
        <p:spPr>
          <a:xfrm>
            <a:off x="6218640" y="3697920"/>
            <a:ext cx="4993561" cy="123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827" y="1673444"/>
            <a:ext cx="37211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