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E6"/>
          </a:solidFill>
        </a:fill>
      </a:tcStyle>
    </a:wholeTbl>
    <a:band2H>
      <a:tcTxStyle b="def" i="def"/>
      <a:tcStyle>
        <a:tcBdr/>
        <a:fill>
          <a:solidFill>
            <a:srgbClr val="E6E6F3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D5CAFF"/>
          </a:solidFill>
        </a:fill>
      </a:tcStyle>
    </a:wholeTbl>
    <a:band2H>
      <a:tcTxStyle b="def" i="def"/>
      <a:tcStyle>
        <a:tcBdr/>
        <a:fill>
          <a:solidFill>
            <a:srgbClr val="EBE6FF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FF"/>
          </a:solidFill>
        </a:fill>
      </a:tcStyle>
    </a:wholeTbl>
    <a:band2H>
      <a:tcTxStyle b="def" i="def"/>
      <a:tcStyle>
        <a:tcBdr/>
        <a:fill>
          <a:solidFill>
            <a:srgbClr val="E6E6FF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0F1F6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0F1F6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38100" cap="flat">
              <a:solidFill>
                <a:srgbClr val="F0F1F6"/>
              </a:solidFill>
              <a:prstDash val="solid"/>
              <a:round/>
            </a:ln>
          </a:top>
          <a:bottom>
            <a:ln w="127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0F1F6"/>
        </a:fontRef>
        <a:srgbClr val="F0F1F6"/>
      </a:tcTxStyle>
      <a:tcStyle>
        <a:tcBdr>
          <a:left>
            <a:ln w="12700" cap="flat">
              <a:solidFill>
                <a:srgbClr val="F0F1F6"/>
              </a:solidFill>
              <a:prstDash val="solid"/>
              <a:round/>
            </a:ln>
          </a:left>
          <a:right>
            <a:ln w="12700" cap="flat">
              <a:solidFill>
                <a:srgbClr val="F0F1F6"/>
              </a:solidFill>
              <a:prstDash val="solid"/>
              <a:round/>
            </a:ln>
          </a:right>
          <a:top>
            <a:ln w="12700" cap="flat">
              <a:solidFill>
                <a:srgbClr val="F0F1F6"/>
              </a:solidFill>
              <a:prstDash val="solid"/>
              <a:round/>
            </a:ln>
          </a:top>
          <a:bottom>
            <a:ln w="38100" cap="flat">
              <a:solidFill>
                <a:srgbClr val="F0F1F6"/>
              </a:solidFill>
              <a:prstDash val="solid"/>
              <a:round/>
            </a:ln>
          </a:bottom>
          <a:insideH>
            <a:ln w="12700" cap="flat">
              <a:solidFill>
                <a:srgbClr val="F0F1F6"/>
              </a:solidFill>
              <a:prstDash val="solid"/>
              <a:round/>
            </a:ln>
          </a:insideH>
          <a:insideV>
            <a:ln w="12700" cap="flat">
              <a:solidFill>
                <a:srgbClr val="F0F1F6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Shape 7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9" name="Shape 7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7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8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pic>
        <p:nvPicPr>
          <p:cNvPr id="22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3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1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6" name="PlaceHolder 5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34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5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6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37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3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46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7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8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49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51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52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60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1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2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63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6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74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5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6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77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7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80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PlaceHolder 3"/>
          <p:cNvSpPr/>
          <p:nvPr>
            <p:ph type="body" sz="half" idx="21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18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9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19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1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02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3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4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05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0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1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1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20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21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2" name="PlaceHolder 4"/>
          <p:cNvSpPr/>
          <p:nvPr>
            <p:ph type="body" sz="quarter" idx="21"/>
          </p:nvPr>
        </p:nvSpPr>
        <p:spPr>
          <a:xfrm>
            <a:off x="609477" y="3682079"/>
            <a:ext cx="5354286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30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1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2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33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3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36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7" name="PlaceHolder 4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4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4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50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51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52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60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1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2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63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6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66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7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7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7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80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81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2" name="PlaceHolder 5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90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1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2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93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9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296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7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2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0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0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10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15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11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2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3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14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2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2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28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33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29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0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1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32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3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35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4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4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48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53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49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0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1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52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5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55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6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6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68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73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69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0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1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72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7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75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6" name="PlaceHolder 3"/>
          <p:cNvSpPr/>
          <p:nvPr>
            <p:ph type="body" sz="half" idx="21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3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84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5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6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87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89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394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390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1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2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93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39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3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0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0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08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13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09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0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1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12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1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22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3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4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5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27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32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28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29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30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31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3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34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5" name="PlaceHolder 4"/>
          <p:cNvSpPr/>
          <p:nvPr>
            <p:ph type="body" sz="quarter" idx="21"/>
          </p:nvPr>
        </p:nvSpPr>
        <p:spPr>
          <a:xfrm>
            <a:off x="609477" y="3682079"/>
            <a:ext cx="5354286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4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4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4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48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53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49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0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1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52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5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55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6" name="PlaceHolder 4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4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64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5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6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67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69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74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70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1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2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73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7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76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7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4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8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8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90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495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491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2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3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94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496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497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8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06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7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8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09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11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516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12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3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4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15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17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18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9" name="PlaceHolder 5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5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27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28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29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0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32" name="CustomShape 6"/>
          <p:cNvSpPr/>
          <p:nvPr/>
        </p:nvSpPr>
        <p:spPr>
          <a:xfrm>
            <a:off x="-159122" y="-119162"/>
            <a:ext cx="6253563" cy="7380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537" name="Group 7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33" name="CustomShape 8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4" name="CustomShape 9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5" name="CustomShape 10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36" name="CustomShape 11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3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39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0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5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48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49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0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1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57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53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4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5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56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Slide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65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6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7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68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74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70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1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2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73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75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76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8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84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5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6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87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593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589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0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1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92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59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595" name="Body Level One…"/>
          <p:cNvSpPr txBox="1"/>
          <p:nvPr>
            <p:ph type="body" idx="1"/>
          </p:nvPr>
        </p:nvSpPr>
        <p:spPr>
          <a:xfrm>
            <a:off x="609478" y="1604519"/>
            <a:ext cx="10972443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PlaceHolder 3"/>
          <p:cNvSpPr/>
          <p:nvPr>
            <p:ph type="body" sz="half" idx="21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0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12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08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09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10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11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1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14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5" name="PlaceHolder 3"/>
          <p:cNvSpPr/>
          <p:nvPr>
            <p:ph type="body" sz="half" idx="21"/>
          </p:nvPr>
        </p:nvSpPr>
        <p:spPr>
          <a:xfrm>
            <a:off x="6231959" y="1604519"/>
            <a:ext cx="5354283" cy="397728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6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7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23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4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5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6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32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28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29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30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31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33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entered Tex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41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2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3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4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50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46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7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8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49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5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and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5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6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6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6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6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70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1" name="PlaceHolder 4"/>
          <p:cNvSpPr/>
          <p:nvPr>
            <p:ph type="body" sz="quarter" idx="21"/>
          </p:nvPr>
        </p:nvSpPr>
        <p:spPr>
          <a:xfrm>
            <a:off x="609477" y="3682079"/>
            <a:ext cx="5354286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6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Content and 2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7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68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8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68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68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690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91" name="PlaceHolder 4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6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2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69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0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0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0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0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10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1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1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Content over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1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2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2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2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2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30" name="Body Level One…"/>
          <p:cNvSpPr txBox="1"/>
          <p:nvPr>
            <p:ph type="body" sz="half" idx="1"/>
          </p:nvPr>
        </p:nvSpPr>
        <p:spPr>
          <a:xfrm>
            <a:off x="609478" y="1604519"/>
            <a:ext cx="10972443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1" name="PlaceHolder 3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4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3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4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4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4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4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50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1" name="PlaceHolder 5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6 Content"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59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0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1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2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768" name="Group 6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764" name="CustomShape 7"/>
            <p:cNvSpPr/>
            <p:nvPr/>
          </p:nvSpPr>
          <p:spPr>
            <a:xfrm>
              <a:off x="141479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5" name="CustomShape 8"/>
            <p:cNvSpPr/>
            <p:nvPr/>
          </p:nvSpPr>
          <p:spPr>
            <a:xfrm>
              <a:off x="138239" y="251636"/>
              <a:ext cx="355686" cy="1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30" fill="norm" stroke="1" extrusionOk="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6" name="CustomShape 9"/>
            <p:cNvSpPr/>
            <p:nvPr/>
          </p:nvSpPr>
          <p:spPr>
            <a:xfrm>
              <a:off x="358921" y="388081"/>
              <a:ext cx="131403" cy="105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67" name="CustomShape 10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769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 algn="l">
              <a:defRPr spc="0"/>
            </a:lvl1pPr>
          </a:lstStyle>
          <a:p>
            <a:pPr/>
            <a:r>
              <a:t>Title Text</a:t>
            </a:r>
          </a:p>
        </p:txBody>
      </p:sp>
      <p:sp>
        <p:nvSpPr>
          <p:cNvPr id="770" name="Body Level One…"/>
          <p:cNvSpPr txBox="1"/>
          <p:nvPr>
            <p:ph type="body" sz="quarter" idx="1"/>
          </p:nvPr>
        </p:nvSpPr>
        <p:spPr>
          <a:xfrm>
            <a:off x="609478" y="1604519"/>
            <a:ext cx="3533045" cy="1896842"/>
          </a:xfrm>
          <a:prstGeom prst="rect">
            <a:avLst/>
          </a:prstGeom>
        </p:spPr>
        <p:txBody>
          <a:bodyPr anchor="t"/>
          <a:lstStyle>
            <a:lvl1pPr marL="228600" indent="-228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1pPr>
            <a:lvl2pPr marL="723900" indent="-2667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2pPr>
            <a:lvl3pPr marL="1234438" indent="-320038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3pPr>
            <a:lvl4pPr marL="17272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4pPr>
            <a:lvl5pPr marL="2184400" indent="-355600">
              <a:spcBef>
                <a:spcPts val="1000"/>
              </a:spcBef>
              <a:buClrTx/>
              <a:buSzPct val="100000"/>
              <a:buFont typeface="Arial"/>
              <a:buChar char="•"/>
              <a:defRPr spc="0"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1" name="PlaceHolder 7"/>
          <p:cNvSpPr/>
          <p:nvPr>
            <p:ph type="body" sz="quarter" idx="21"/>
          </p:nvPr>
        </p:nvSpPr>
        <p:spPr>
          <a:xfrm>
            <a:off x="8029799" y="3682079"/>
            <a:ext cx="3533041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PlaceHolder 4"/>
          <p:cNvSpPr/>
          <p:nvPr>
            <p:ph type="body" sz="quarter" idx="21"/>
          </p:nvPr>
        </p:nvSpPr>
        <p:spPr>
          <a:xfrm>
            <a:off x="609477" y="3682079"/>
            <a:ext cx="5354286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sz="half" idx="1"/>
          </p:nvPr>
        </p:nvSpPr>
        <p:spPr>
          <a:xfrm>
            <a:off x="609478" y="1604519"/>
            <a:ext cx="5354285" cy="3977283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PlaceHolder 4"/>
          <p:cNvSpPr/>
          <p:nvPr>
            <p:ph type="body" sz="quarter" idx="21"/>
          </p:nvPr>
        </p:nvSpPr>
        <p:spPr>
          <a:xfrm>
            <a:off x="6231959" y="3682079"/>
            <a:ext cx="5354283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xfrm>
            <a:off x="609478" y="273598"/>
            <a:ext cx="10972443" cy="1144803"/>
          </a:xfrm>
          <a:prstGeom prst="rect">
            <a:avLst/>
          </a:prstGeom>
        </p:spPr>
        <p:txBody>
          <a:bodyPr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sz="quarter" idx="1"/>
          </p:nvPr>
        </p:nvSpPr>
        <p:spPr>
          <a:xfrm>
            <a:off x="609478" y="1604519"/>
            <a:ext cx="5354285" cy="1896842"/>
          </a:xfrm>
          <a:prstGeom prst="rect">
            <a:avLst/>
          </a:prstGeom>
        </p:spPr>
        <p:txBody>
          <a:bodyPr anchor="t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PlaceHolder 4"/>
          <p:cNvSpPr/>
          <p:nvPr>
            <p:ph type="body" sz="half" idx="21"/>
          </p:nvPr>
        </p:nvSpPr>
        <p:spPr>
          <a:xfrm>
            <a:off x="609479" y="3682079"/>
            <a:ext cx="10972442" cy="1896843"/>
          </a:xfrm>
          <a:prstGeom prst="rect">
            <a:avLst/>
          </a:prstGeom>
        </p:spPr>
        <p:txBody>
          <a:bodyPr anchor="t"/>
          <a:lstStyle/>
          <a:p>
            <a:pPr>
              <a:defRPr spc="-100"/>
            </a:pPr>
          </a:p>
        </p:txBody>
      </p:sp>
      <p:sp>
        <p:nvSpPr>
          <p:cNvPr id="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Relationship Id="rId23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2.xml"/><Relationship Id="rId25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6.xml"/><Relationship Id="rId29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29.xml"/><Relationship Id="rId32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1.xml"/><Relationship Id="rId34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3.xml"/><Relationship Id="rId36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5.xml"/><Relationship Id="rId38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39.xml"/><Relationship Id="rId42" Type="http://schemas.openxmlformats.org/officeDocument/2006/relationships/slideLayout" Target="../slideLayouts/slideLayout40.xml"/><Relationship Id="rId43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2.xml"/><Relationship Id="rId45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4.xml"/><Relationship Id="rId47" Type="http://schemas.openxmlformats.org/officeDocument/2006/relationships/slideLayout" Target="../slideLayouts/slideLayout45.xml"/><Relationship Id="rId48" Type="http://schemas.openxmlformats.org/officeDocument/2006/relationships/slideLayout" Target="../slideLayouts/slideLayout46.xml"/><Relationship Id="rId49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4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"/>
          <p:cNvGrpSpPr/>
          <p:nvPr/>
        </p:nvGrpSpPr>
        <p:grpSpPr>
          <a:xfrm>
            <a:off x="11078640" y="458636"/>
            <a:ext cx="631447" cy="679325"/>
            <a:chOff x="0" y="-1"/>
            <a:chExt cx="631446" cy="679323"/>
          </a:xfrm>
        </p:grpSpPr>
        <p:sp>
          <p:nvSpPr>
            <p:cNvPr id="2" name="CustomShape 2"/>
            <p:cNvSpPr/>
            <p:nvPr/>
          </p:nvSpPr>
          <p:spPr>
            <a:xfrm>
              <a:off x="0" y="-1"/>
              <a:ext cx="631447" cy="679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7" fill="norm" stroke="1" extrusionOk="0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3" name="CustomShape 3"/>
            <p:cNvSpPr/>
            <p:nvPr/>
          </p:nvSpPr>
          <p:spPr>
            <a:xfrm>
              <a:off x="398521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4" name="CustomShape 4"/>
            <p:cNvSpPr/>
            <p:nvPr/>
          </p:nvSpPr>
          <p:spPr>
            <a:xfrm>
              <a:off x="180719" y="414361"/>
              <a:ext cx="52923" cy="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5" name="CustomShape 5"/>
            <p:cNvSpPr/>
            <p:nvPr/>
          </p:nvSpPr>
          <p:spPr>
            <a:xfrm>
              <a:off x="96479" y="87870"/>
              <a:ext cx="438846" cy="433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9" fill="norm" stroke="1" extrusionOk="0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pic>
        <p:nvPicPr>
          <p:cNvPr id="7" name="Graphic 7" descr="Graphic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200" y="458639"/>
            <a:ext cx="2332803" cy="681481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Body Level One…"/>
          <p:cNvSpPr txBox="1"/>
          <p:nvPr>
            <p:ph type="body" idx="1"/>
          </p:nvPr>
        </p:nvSpPr>
        <p:spPr>
          <a:xfrm>
            <a:off x="609478" y="273598"/>
            <a:ext cx="10972443" cy="53078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Title Text"/>
          <p:cNvSpPr txBox="1"/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/>
            <a:r>
              <a:t>Title Text</a:t>
            </a:r>
          </a:p>
        </p:txBody>
      </p:sp>
      <p:sp>
        <p:nvSpPr>
          <p:cNvPr id="10" name="Slide Number"/>
          <p:cNvSpPr txBox="1"/>
          <p:nvPr>
            <p:ph type="sldNum" sz="quarter" idx="2"/>
          </p:nvPr>
        </p:nvSpPr>
        <p:spPr>
          <a:xfrm>
            <a:off x="8463948" y="6224225"/>
            <a:ext cx="273653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  <p:sldLayoutId id="2147483688" r:id="rId42"/>
    <p:sldLayoutId id="2147483689" r:id="rId43"/>
    <p:sldLayoutId id="2147483690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31999" marR="0" indent="-323998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910285" marR="0" indent="-370285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392000" marR="0" indent="-3840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857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75000"/>
        <a:buFontTx/>
        <a:buChar char="−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289599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721598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53598" marR="0" indent="-3456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45000"/>
        <a:buFontTx/>
        <a:buChar char="●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6068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64000" marR="0" indent="-406400" algn="l" defTabSz="914400" rtl="0" latinLnBrk="0">
        <a:lnSpc>
          <a:spcPct val="90000"/>
        </a:lnSpc>
        <a:spcBef>
          <a:spcPts val="1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-1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9.png"/><Relationship Id="rId3" Type="http://schemas.openxmlformats.org/officeDocument/2006/relationships/image" Target="../media/image2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5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6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2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0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1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6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7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8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49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1.png"/><Relationship Id="rId3" Type="http://schemas.openxmlformats.org/officeDocument/2006/relationships/image" Target="../media/image5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8.png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image" Target="../media/image2.png"/><Relationship Id="rId3" Type="http://schemas.openxmlformats.org/officeDocument/2006/relationships/hyperlink" Target="https://docs.python.org/3/library/pathlib.html" TargetMode="External"/><Relationship Id="rId4" Type="http://schemas.openxmlformats.org/officeDocument/2006/relationships/hyperlink" Target="https://www.mo4tech.com/comparison-of-python-pathlib-and-os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CustomShape 1"/>
          <p:cNvSpPr txBox="1"/>
          <p:nvPr/>
        </p:nvSpPr>
        <p:spPr>
          <a:xfrm>
            <a:off x="3273838" y="2618277"/>
            <a:ext cx="7047364" cy="2934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 anchor="ctr">
            <a:normAutofit fontScale="100000" lnSpcReduction="0"/>
          </a:bodyPr>
          <a:lstStyle/>
          <a:p>
            <a:pPr>
              <a:lnSpc>
                <a:spcPct val="90000"/>
              </a:lnSpc>
              <a:defRPr b="1" spc="-100" sz="4400">
                <a:latin typeface="+mn-lt"/>
                <a:ea typeface="+mn-ea"/>
                <a:cs typeface="+mn-cs"/>
                <a:sym typeface="Arial"/>
              </a:defRPr>
            </a:pPr>
            <a:r>
              <a:t>5 paskaita.</a:t>
            </a:r>
            <a:br/>
            <a:r>
              <a:t>Darbas su katalogais ir failais</a:t>
            </a:r>
          </a:p>
        </p:txBody>
      </p:sp>
      <p:sp>
        <p:nvSpPr>
          <p:cNvPr id="782" name="CustomShape 2"/>
          <p:cNvSpPr txBox="1"/>
          <p:nvPr/>
        </p:nvSpPr>
        <p:spPr>
          <a:xfrm>
            <a:off x="3273838" y="5916960"/>
            <a:ext cx="70473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Python pažengusiųjų kursai</a:t>
            </a:r>
          </a:p>
        </p:txBody>
      </p:sp>
      <p:sp>
        <p:nvSpPr>
          <p:cNvPr id="783" name="CustomShape 3"/>
          <p:cNvSpPr txBox="1"/>
          <p:nvPr/>
        </p:nvSpPr>
        <p:spPr>
          <a:xfrm>
            <a:off x="496439" y="5930279"/>
            <a:ext cx="2264762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2022</a:t>
            </a:r>
          </a:p>
        </p:txBody>
      </p:sp>
      <p:pic>
        <p:nvPicPr>
          <p:cNvPr id="784" name="Picture Placeholder 14" descr="Picture Placeholder 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449319" y="-1709641"/>
            <a:ext cx="1833843" cy="183384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5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0160" y="406080"/>
            <a:ext cx="1951203" cy="1951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50" name="Absolute paths"/>
          <p:cNvSpPr txBox="1"/>
          <p:nvPr/>
        </p:nvSpPr>
        <p:spPr>
          <a:xfrm>
            <a:off x="6320435" y="3099553"/>
            <a:ext cx="5435980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Absolute paths</a:t>
            </a:r>
          </a:p>
        </p:txBody>
      </p:sp>
      <p:pic>
        <p:nvPicPr>
          <p:cNvPr id="8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7" y="2597149"/>
            <a:ext cx="5612765" cy="16231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54" name="Relative paths"/>
          <p:cNvSpPr txBox="1"/>
          <p:nvPr/>
        </p:nvSpPr>
        <p:spPr>
          <a:xfrm>
            <a:off x="6320435" y="3099553"/>
            <a:ext cx="5435980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Relative paths</a:t>
            </a:r>
          </a:p>
        </p:txBody>
      </p:sp>
      <p:pic>
        <p:nvPicPr>
          <p:cNvPr id="8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2112" y="2676181"/>
            <a:ext cx="5551097" cy="1789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58" name="Problema dirbant su skirtingom…"/>
          <p:cNvSpPr txBox="1"/>
          <p:nvPr/>
        </p:nvSpPr>
        <p:spPr>
          <a:xfrm>
            <a:off x="6241944" y="1453333"/>
            <a:ext cx="5837466" cy="94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Problema dirbant su skirtingom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operacinėmis sistemomis</a:t>
            </a:r>
          </a:p>
        </p:txBody>
      </p:sp>
      <p:pic>
        <p:nvPicPr>
          <p:cNvPr id="85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39" y="2064976"/>
            <a:ext cx="5612763" cy="82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757" y="3274336"/>
            <a:ext cx="6905428" cy="1110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63" name="Problema dirbant su skirtingom…"/>
          <p:cNvSpPr txBox="1"/>
          <p:nvPr/>
        </p:nvSpPr>
        <p:spPr>
          <a:xfrm>
            <a:off x="6241944" y="1453333"/>
            <a:ext cx="5837466" cy="942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Problema dirbant su skirtingom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operacinėmis sistemomis</a:t>
            </a:r>
          </a:p>
        </p:txBody>
      </p:sp>
      <p:pic>
        <p:nvPicPr>
          <p:cNvPr id="86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739" y="2064976"/>
            <a:ext cx="5612763" cy="825409"/>
          </a:xfrm>
          <a:prstGeom prst="rect">
            <a:avLst/>
          </a:prstGeom>
          <a:ln w="12700">
            <a:miter lim="400000"/>
          </a:ln>
        </p:spPr>
      </p:pic>
      <p:pic>
        <p:nvPicPr>
          <p:cNvPr id="86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1037" y="3264934"/>
            <a:ext cx="8102604" cy="1524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68" name="CustomShape 3"/>
          <p:cNvSpPr txBox="1"/>
          <p:nvPr/>
        </p:nvSpPr>
        <p:spPr>
          <a:xfrm>
            <a:off x="6252478" y="3155039"/>
            <a:ext cx="5701324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defRPr spc="-1" sz="3000">
                <a:latin typeface="+mn-lt"/>
                <a:ea typeface="+mn-ea"/>
                <a:cs typeface="+mn-cs"/>
                <a:sym typeface="Arial"/>
              </a:defRPr>
            </a:pPr>
            <a:r>
              <a:t>Pakeisti darbo direktorij</a:t>
            </a:r>
            <a:r>
              <a:t>ą</a:t>
            </a:r>
            <a:r>
              <a:t> </a:t>
            </a:r>
          </a:p>
        </p:txBody>
      </p:sp>
      <p:sp>
        <p:nvSpPr>
          <p:cNvPr id="869" name="os.chdir()"/>
          <p:cNvSpPr txBox="1"/>
          <p:nvPr/>
        </p:nvSpPr>
        <p:spPr>
          <a:xfrm>
            <a:off x="6294270" y="1885026"/>
            <a:ext cx="1838575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os.chdir()</a:t>
            </a:r>
          </a:p>
        </p:txBody>
      </p:sp>
      <p:pic>
        <p:nvPicPr>
          <p:cNvPr id="8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232" y="2647950"/>
            <a:ext cx="5612764" cy="1246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73" name="CustomShape 3"/>
          <p:cNvSpPr txBox="1"/>
          <p:nvPr/>
        </p:nvSpPr>
        <p:spPr>
          <a:xfrm>
            <a:off x="6252478" y="3155038"/>
            <a:ext cx="5701324" cy="1289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OS.Path.Join padeda išspresti problemą su skirtingomis operacinių direktorijomis</a:t>
            </a:r>
          </a:p>
        </p:txBody>
      </p:sp>
      <p:sp>
        <p:nvSpPr>
          <p:cNvPr id="874" name="os.path.join()"/>
          <p:cNvSpPr txBox="1"/>
          <p:nvPr/>
        </p:nvSpPr>
        <p:spPr>
          <a:xfrm>
            <a:off x="6294270" y="1885026"/>
            <a:ext cx="2493841" cy="510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os.path.join()</a:t>
            </a:r>
          </a:p>
        </p:txBody>
      </p:sp>
      <p:pic>
        <p:nvPicPr>
          <p:cNvPr id="87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174" y="2863014"/>
            <a:ext cx="5756934" cy="13610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78" name="CustomShape 3"/>
          <p:cNvSpPr txBox="1"/>
          <p:nvPr/>
        </p:nvSpPr>
        <p:spPr>
          <a:xfrm>
            <a:off x="7697120" y="3155038"/>
            <a:ext cx="4256681" cy="1289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defRPr spc="-1" sz="3000">
                <a:latin typeface="+mn-lt"/>
                <a:ea typeface="+mn-ea"/>
                <a:cs typeface="+mn-cs"/>
                <a:sym typeface="Arial"/>
              </a:defRPr>
            </a:pPr>
            <a:r>
              <a:t>OS.Path.Split gr</a:t>
            </a:r>
            <a:r>
              <a:t>ą</a:t>
            </a:r>
            <a:r>
              <a:t>žina tuple: likusi direktorija ir paskutinis aplankas</a:t>
            </a:r>
          </a:p>
        </p:txBody>
      </p:sp>
      <p:sp>
        <p:nvSpPr>
          <p:cNvPr id="879" name="os.path.split()"/>
          <p:cNvSpPr txBox="1"/>
          <p:nvPr/>
        </p:nvSpPr>
        <p:spPr>
          <a:xfrm>
            <a:off x="7811730" y="1767290"/>
            <a:ext cx="2599754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os.path.split()</a:t>
            </a:r>
          </a:p>
        </p:txBody>
      </p:sp>
      <p:pic>
        <p:nvPicPr>
          <p:cNvPr id="88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5837" y="2985651"/>
            <a:ext cx="5668005" cy="9103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83" name="os.path.basename()"/>
          <p:cNvSpPr txBox="1"/>
          <p:nvPr/>
        </p:nvSpPr>
        <p:spPr>
          <a:xfrm>
            <a:off x="7249224" y="1871942"/>
            <a:ext cx="3679865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os.path.basename()</a:t>
            </a:r>
          </a:p>
        </p:txBody>
      </p:sp>
      <p:pic>
        <p:nvPicPr>
          <p:cNvPr id="88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2128" y="2823666"/>
            <a:ext cx="5611065" cy="7736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87" name="os.path.dirname()"/>
          <p:cNvSpPr txBox="1"/>
          <p:nvPr/>
        </p:nvSpPr>
        <p:spPr>
          <a:xfrm>
            <a:off x="7249224" y="1871942"/>
            <a:ext cx="3298434" cy="510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os.path.dirname()</a:t>
            </a:r>
          </a:p>
        </p:txBody>
      </p:sp>
      <p:pic>
        <p:nvPicPr>
          <p:cNvPr id="88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974" y="2691882"/>
            <a:ext cx="5661372" cy="7594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91" name="CustomShape 3"/>
          <p:cNvSpPr txBox="1"/>
          <p:nvPr/>
        </p:nvSpPr>
        <p:spPr>
          <a:xfrm>
            <a:off x="6425999" y="1544038"/>
            <a:ext cx="5701324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Tekstinių failų kūrimas ir nuskaitymas</a:t>
            </a:r>
          </a:p>
        </p:txBody>
      </p:sp>
      <p:sp>
        <p:nvSpPr>
          <p:cNvPr id="892" name="CustomShape 4"/>
          <p:cNvSpPr txBox="1"/>
          <p:nvPr/>
        </p:nvSpPr>
        <p:spPr>
          <a:xfrm>
            <a:off x="6423119" y="2679118"/>
            <a:ext cx="5097964" cy="1518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Kaip sukurti tekstinį failą: (jei failo nėra, bus sukurtas naujas, jei yra - bus įrašoma jame), 2 būdai: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 "with open(.....) as .... :"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 rankini</a:t>
            </a:r>
            <a:r>
              <a:t>u</a:t>
            </a:r>
            <a:r>
              <a:t> failo uždarymu</a:t>
            </a:r>
          </a:p>
        </p:txBody>
      </p:sp>
      <p:pic>
        <p:nvPicPr>
          <p:cNvPr id="89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6719" y="1782360"/>
            <a:ext cx="4632844" cy="9007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9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9198" y="3805199"/>
            <a:ext cx="4625284" cy="13402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788" name="CustomShape 2"/>
          <p:cNvSpPr txBox="1"/>
          <p:nvPr/>
        </p:nvSpPr>
        <p:spPr>
          <a:xfrm>
            <a:off x="480960" y="1371600"/>
            <a:ext cx="5150881" cy="1289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Bet prieš tai trumpas namų darbų/užduočių aptarimas :)</a:t>
            </a:r>
          </a:p>
        </p:txBody>
      </p:sp>
      <p:sp>
        <p:nvSpPr>
          <p:cNvPr id="789" name="CustomShape 3"/>
          <p:cNvSpPr txBox="1"/>
          <p:nvPr/>
        </p:nvSpPr>
        <p:spPr>
          <a:xfrm>
            <a:off x="1399318" y="3329280"/>
            <a:ext cx="4232885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Sąlygos</a:t>
            </a:r>
          </a:p>
        </p:txBody>
      </p:sp>
      <p:sp>
        <p:nvSpPr>
          <p:cNvPr id="790" name="CustomShape 4"/>
          <p:cNvSpPr txBox="1"/>
          <p:nvPr/>
        </p:nvSpPr>
        <p:spPr>
          <a:xfrm>
            <a:off x="1399318" y="4563719"/>
            <a:ext cx="4232885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Ciklai/masyvai</a:t>
            </a:r>
          </a:p>
        </p:txBody>
      </p:sp>
      <p:sp>
        <p:nvSpPr>
          <p:cNvPr id="791" name="CustomShape 5"/>
          <p:cNvSpPr txBox="1"/>
          <p:nvPr/>
        </p:nvSpPr>
        <p:spPr>
          <a:xfrm>
            <a:off x="1399318" y="5696999"/>
            <a:ext cx="4453925" cy="3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Datos/Išimtys</a:t>
            </a:r>
          </a:p>
        </p:txBody>
      </p:sp>
      <p:grpSp>
        <p:nvGrpSpPr>
          <p:cNvPr id="794" name="Group 6"/>
          <p:cNvGrpSpPr/>
          <p:nvPr/>
        </p:nvGrpSpPr>
        <p:grpSpPr>
          <a:xfrm>
            <a:off x="480237" y="3180598"/>
            <a:ext cx="730089" cy="730089"/>
            <a:chOff x="-1" y="-1"/>
            <a:chExt cx="730087" cy="730087"/>
          </a:xfrm>
        </p:grpSpPr>
        <p:sp>
          <p:nvSpPr>
            <p:cNvPr id="792" name="CustomShape 7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3" name="CustomShape 8"/>
            <p:cNvSpPr txBox="1"/>
            <p:nvPr/>
          </p:nvSpPr>
          <p:spPr>
            <a:xfrm>
              <a:off x="153721" y="177785"/>
              <a:ext cx="423002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797" name="Group 9"/>
          <p:cNvGrpSpPr/>
          <p:nvPr/>
        </p:nvGrpSpPr>
        <p:grpSpPr>
          <a:xfrm>
            <a:off x="480237" y="4369678"/>
            <a:ext cx="730089" cy="730088"/>
            <a:chOff x="-1" y="-1"/>
            <a:chExt cx="730087" cy="730087"/>
          </a:xfrm>
        </p:grpSpPr>
        <p:sp>
          <p:nvSpPr>
            <p:cNvPr id="795" name="CustomShape 10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6" name="CustomShape 11"/>
            <p:cNvSpPr txBox="1"/>
            <p:nvPr/>
          </p:nvSpPr>
          <p:spPr>
            <a:xfrm>
              <a:off x="153721" y="178145"/>
              <a:ext cx="423002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800" name="Group 12"/>
          <p:cNvGrpSpPr/>
          <p:nvPr/>
        </p:nvGrpSpPr>
        <p:grpSpPr>
          <a:xfrm>
            <a:off x="480237" y="5496837"/>
            <a:ext cx="730089" cy="730089"/>
            <a:chOff x="-1" y="-1"/>
            <a:chExt cx="730087" cy="730087"/>
          </a:xfrm>
        </p:grpSpPr>
        <p:sp>
          <p:nvSpPr>
            <p:cNvPr id="798" name="CustomShape 13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799" name="CustomShape 14"/>
            <p:cNvSpPr txBox="1"/>
            <p:nvPr/>
          </p:nvSpPr>
          <p:spPr>
            <a:xfrm>
              <a:off x="153721" y="178145"/>
              <a:ext cx="423002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97" name="CustomShape 3"/>
          <p:cNvSpPr txBox="1"/>
          <p:nvPr/>
        </p:nvSpPr>
        <p:spPr>
          <a:xfrm>
            <a:off x="6425999" y="1544038"/>
            <a:ext cx="5701324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Įvairūs rėžimai nuskaitant/rašant failus</a:t>
            </a:r>
          </a:p>
        </p:txBody>
      </p:sp>
      <p:pic>
        <p:nvPicPr>
          <p:cNvPr id="8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105" y="1055450"/>
            <a:ext cx="5612763" cy="46359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01" name="CustomShape 3"/>
          <p:cNvSpPr txBox="1"/>
          <p:nvPr/>
        </p:nvSpPr>
        <p:spPr>
          <a:xfrm>
            <a:off x="6252478" y="3155037"/>
            <a:ext cx="5701324" cy="219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nuskaityti tekstą iš failo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File.read()</a:t>
            </a:r>
          </a:p>
          <a:p>
            <a:pPr>
              <a:lnSpc>
                <a:spcPct val="90000"/>
              </a:lnSpc>
              <a:defRPr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“R”</a:t>
            </a:r>
          </a:p>
        </p:txBody>
      </p:sp>
      <p:pic>
        <p:nvPicPr>
          <p:cNvPr id="9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309" y="2878689"/>
            <a:ext cx="5701323" cy="13480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05" name="CustomShape 3"/>
          <p:cNvSpPr txBox="1"/>
          <p:nvPr/>
        </p:nvSpPr>
        <p:spPr>
          <a:xfrm>
            <a:off x="6252477" y="3155038"/>
            <a:ext cx="5701324" cy="180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Gauti tik tam tikrą baitų skaičių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t>File.read()</a:t>
            </a:r>
          </a:p>
        </p:txBody>
      </p:sp>
      <p:pic>
        <p:nvPicPr>
          <p:cNvPr id="9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107" y="3145389"/>
            <a:ext cx="5753105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09" name="CustomShape 3"/>
          <p:cNvSpPr txBox="1"/>
          <p:nvPr/>
        </p:nvSpPr>
        <p:spPr>
          <a:xfrm>
            <a:off x="6252478" y="3155038"/>
            <a:ext cx="5701324" cy="137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Nuskaityti visas teksto eilutes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t>File.readlines()</a:t>
            </a:r>
          </a:p>
        </p:txBody>
      </p:sp>
      <p:pic>
        <p:nvPicPr>
          <p:cNvPr id="9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5084" y="3308289"/>
            <a:ext cx="5365151" cy="5251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158" y="3145389"/>
            <a:ext cx="5715004" cy="85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14" name="CustomShape 3"/>
          <p:cNvSpPr txBox="1"/>
          <p:nvPr/>
        </p:nvSpPr>
        <p:spPr>
          <a:xfrm>
            <a:off x="6252478" y="3155038"/>
            <a:ext cx="5701324" cy="180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Nuskaityti tekstą po vieną eilutę 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t>File.readline()</a:t>
            </a:r>
          </a:p>
        </p:txBody>
      </p:sp>
      <p:pic>
        <p:nvPicPr>
          <p:cNvPr id="9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508" y="2658454"/>
            <a:ext cx="5702304" cy="1092204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0553" y="4419641"/>
            <a:ext cx="1511303" cy="14605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19" name="CustomShape 3"/>
          <p:cNvSpPr txBox="1"/>
          <p:nvPr/>
        </p:nvSpPr>
        <p:spPr>
          <a:xfrm>
            <a:off x="6252478" y="3155038"/>
            <a:ext cx="5701324" cy="1372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Išvengti tarpų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t>Naudoti rstrip arba end</a:t>
            </a:r>
          </a:p>
        </p:txBody>
      </p:sp>
      <p:pic>
        <p:nvPicPr>
          <p:cNvPr id="9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997" y="1281196"/>
            <a:ext cx="5701324" cy="1103111"/>
          </a:xfrm>
          <a:prstGeom prst="rect">
            <a:avLst/>
          </a:prstGeom>
          <a:ln w="12700">
            <a:miter lim="400000"/>
          </a:ln>
        </p:spPr>
      </p:pic>
      <p:pic>
        <p:nvPicPr>
          <p:cNvPr id="92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7537" y="4099778"/>
            <a:ext cx="1473201" cy="990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2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8407" y="2632442"/>
            <a:ext cx="5778505" cy="1219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25" name="CustomShape 3"/>
          <p:cNvSpPr txBox="1"/>
          <p:nvPr/>
        </p:nvSpPr>
        <p:spPr>
          <a:xfrm>
            <a:off x="6396840" y="2855878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Iteravimas per failo eilutes</a:t>
            </a:r>
          </a:p>
        </p:txBody>
      </p:sp>
      <p:pic>
        <p:nvPicPr>
          <p:cNvPr id="92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392920"/>
            <a:ext cx="4690801" cy="245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29" name="CustomShape 3"/>
          <p:cNvSpPr txBox="1"/>
          <p:nvPr/>
        </p:nvSpPr>
        <p:spPr>
          <a:xfrm>
            <a:off x="6396840" y="2855878"/>
            <a:ext cx="5701323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Iteravimas per failo eilutes be tarpų tarp jų</a:t>
            </a:r>
          </a:p>
        </p:txBody>
      </p:sp>
      <p:pic>
        <p:nvPicPr>
          <p:cNvPr id="9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482200"/>
            <a:ext cx="4912560" cy="2674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33" name="CustomShape 3"/>
          <p:cNvSpPr txBox="1"/>
          <p:nvPr/>
        </p:nvSpPr>
        <p:spPr>
          <a:xfrm>
            <a:off x="6252478" y="3155038"/>
            <a:ext cx="5701324" cy="137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File.write()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“w” </a:t>
            </a:r>
          </a:p>
        </p:txBody>
      </p:sp>
      <p:pic>
        <p:nvPicPr>
          <p:cNvPr id="9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558" y="2546349"/>
            <a:ext cx="5664204" cy="176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37" name="CustomShape 3"/>
          <p:cNvSpPr txBox="1"/>
          <p:nvPr/>
        </p:nvSpPr>
        <p:spPr>
          <a:xfrm>
            <a:off x="6252478" y="3155038"/>
            <a:ext cx="5701324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File.writelines()</a:t>
            </a:r>
          </a:p>
        </p:txBody>
      </p:sp>
      <p:pic>
        <p:nvPicPr>
          <p:cNvPr id="9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362" y="2413000"/>
            <a:ext cx="5612761" cy="18946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03" name="CustomShape 2"/>
          <p:cNvSpPr txBox="1"/>
          <p:nvPr/>
        </p:nvSpPr>
        <p:spPr>
          <a:xfrm>
            <a:off x="6233040" y="1601999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IF/ELIF/ELSE</a:t>
            </a:r>
          </a:p>
        </p:txBody>
      </p:sp>
      <p:pic>
        <p:nvPicPr>
          <p:cNvPr id="8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0456" y="1031419"/>
            <a:ext cx="5029204" cy="54991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41" name="CustomShape 3"/>
          <p:cNvSpPr txBox="1"/>
          <p:nvPr/>
        </p:nvSpPr>
        <p:spPr>
          <a:xfrm>
            <a:off x="6396840" y="2855878"/>
            <a:ext cx="5701323" cy="2236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pridėti, o ne perrašyti failo eilutę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rPr>
                <a:solidFill>
                  <a:srgbClr val="FF0000"/>
                </a:solidFill>
              </a:rPr>
              <a:t>“a”</a:t>
            </a:r>
          </a:p>
        </p:txBody>
      </p:sp>
      <p:pic>
        <p:nvPicPr>
          <p:cNvPr id="94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23960"/>
            <a:ext cx="4758481" cy="2030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45" name="CustomShape 3"/>
          <p:cNvSpPr txBox="1"/>
          <p:nvPr/>
        </p:nvSpPr>
        <p:spPr>
          <a:xfrm>
            <a:off x="6396840" y="2855877"/>
            <a:ext cx="5701323" cy="2236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parašyti tekstą norimoje vietoje ar gr</a:t>
            </a:r>
            <a:r>
              <a:t>ą</a:t>
            </a:r>
            <a:r>
              <a:t>žinti į tam tikrą skaitymo tašką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file.seek()</a:t>
            </a:r>
          </a:p>
        </p:txBody>
      </p:sp>
      <p:pic>
        <p:nvPicPr>
          <p:cNvPr id="94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9225" y="2273554"/>
            <a:ext cx="5086442" cy="987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9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152" y="3748132"/>
            <a:ext cx="4102102" cy="1536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50" name="CustomShape 3"/>
          <p:cNvSpPr txBox="1"/>
          <p:nvPr/>
        </p:nvSpPr>
        <p:spPr>
          <a:xfrm>
            <a:off x="6252477" y="3155037"/>
            <a:ext cx="5701324" cy="2194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įrašyti ir nuskaityti failą vienu metu</a:t>
            </a:r>
          </a:p>
          <a:p>
            <a:pPr>
              <a:lnSpc>
                <a:spcPct val="90000"/>
              </a:lnSpc>
              <a:defRPr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br/>
            <a:r>
              <a:rPr>
                <a:solidFill>
                  <a:srgbClr val="FF0000"/>
                </a:solidFill>
              </a:rPr>
              <a:t>“r+”</a:t>
            </a:r>
          </a:p>
        </p:txBody>
      </p:sp>
      <p:pic>
        <p:nvPicPr>
          <p:cNvPr id="95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18199"/>
            <a:ext cx="4845240" cy="270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54" name="CustomShape 3"/>
          <p:cNvSpPr txBox="1"/>
          <p:nvPr/>
        </p:nvSpPr>
        <p:spPr>
          <a:xfrm>
            <a:off x="6252477" y="3155038"/>
            <a:ext cx="5701324" cy="18047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į failą įrašyti lietuviškus rašmenis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encoding</a:t>
            </a:r>
          </a:p>
        </p:txBody>
      </p:sp>
      <p:pic>
        <p:nvPicPr>
          <p:cNvPr id="955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439" y="3159000"/>
            <a:ext cx="4932003" cy="1146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58" name="CustomShape 3"/>
          <p:cNvSpPr txBox="1"/>
          <p:nvPr/>
        </p:nvSpPr>
        <p:spPr>
          <a:xfrm>
            <a:off x="6396840" y="2855878"/>
            <a:ext cx="5701323" cy="180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Kaip nuskaityti failą</a:t>
            </a:r>
            <a:r>
              <a:t> su</a:t>
            </a:r>
            <a:r>
              <a:t> lietuvišk</a:t>
            </a:r>
            <a:r>
              <a:t>ais</a:t>
            </a:r>
            <a:r>
              <a:t> rašmeni</a:t>
            </a:r>
            <a:r>
              <a:t>mis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encoding</a:t>
            </a:r>
          </a:p>
        </p:txBody>
      </p:sp>
      <p:pic>
        <p:nvPicPr>
          <p:cNvPr id="95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834638"/>
            <a:ext cx="4845240" cy="1177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62" name="CustomShape 3"/>
          <p:cNvSpPr txBox="1"/>
          <p:nvPr/>
        </p:nvSpPr>
        <p:spPr>
          <a:xfrm>
            <a:off x="6396840" y="2855878"/>
            <a:ext cx="5701323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Darbas su dviem failais (teksto kopijavimas iš vieno į kitą)</a:t>
            </a:r>
          </a:p>
        </p:txBody>
      </p:sp>
      <p:pic>
        <p:nvPicPr>
          <p:cNvPr id="96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734198"/>
            <a:ext cx="4960800" cy="12538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66" name="CustomShape 3"/>
          <p:cNvSpPr txBox="1"/>
          <p:nvPr/>
        </p:nvSpPr>
        <p:spPr>
          <a:xfrm>
            <a:off x="6396840" y="2855878"/>
            <a:ext cx="5701323" cy="1804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Dvejetainių failų kopijavimas</a:t>
            </a: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b="1" spc="-1" sz="3000">
                <a:latin typeface="+mn-lt"/>
                <a:ea typeface="+mn-ea"/>
                <a:cs typeface="+mn-cs"/>
                <a:sym typeface="Arial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“rb”</a:t>
            </a:r>
          </a:p>
          <a:p>
            <a:pPr>
              <a:defRPr b="1" spc="-1" sz="3000">
                <a:solidFill>
                  <a:srgbClr val="FF000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 “wb”</a:t>
            </a:r>
          </a:p>
        </p:txBody>
      </p:sp>
      <p:pic>
        <p:nvPicPr>
          <p:cNvPr id="96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2597399"/>
            <a:ext cx="4941721" cy="12279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70" name="CustomShape 3"/>
          <p:cNvSpPr txBox="1"/>
          <p:nvPr/>
        </p:nvSpPr>
        <p:spPr>
          <a:xfrm>
            <a:off x="6250678" y="1927080"/>
            <a:ext cx="5847485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į failą išsaugoti kintamuosius/objektus</a:t>
            </a:r>
          </a:p>
        </p:txBody>
      </p:sp>
      <p:sp>
        <p:nvSpPr>
          <p:cNvPr id="971" name="CustomShape 4"/>
          <p:cNvSpPr txBox="1"/>
          <p:nvPr/>
        </p:nvSpPr>
        <p:spPr>
          <a:xfrm>
            <a:off x="6248878" y="3208677"/>
            <a:ext cx="5097964" cy="978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Objektų saugojimui naudojame "pickle" biblioteką: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pickle.dump() - įrašymas 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pickle.load() - nuskaitymas</a:t>
            </a:r>
          </a:p>
        </p:txBody>
      </p:sp>
      <p:pic>
        <p:nvPicPr>
          <p:cNvPr id="97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4719" y="1621080"/>
            <a:ext cx="4151523" cy="1746720"/>
          </a:xfrm>
          <a:prstGeom prst="rect">
            <a:avLst/>
          </a:prstGeom>
          <a:ln w="12700">
            <a:miter lim="400000"/>
          </a:ln>
        </p:spPr>
      </p:pic>
      <p:pic>
        <p:nvPicPr>
          <p:cNvPr id="973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84719" y="3990959"/>
            <a:ext cx="4151523" cy="21319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76" name="CustomShape 3"/>
          <p:cNvSpPr txBox="1"/>
          <p:nvPr/>
        </p:nvSpPr>
        <p:spPr>
          <a:xfrm>
            <a:off x="6396840" y="2855878"/>
            <a:ext cx="5701323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Masyvų saugojimas pickle faile</a:t>
            </a:r>
          </a:p>
        </p:txBody>
      </p:sp>
      <p:pic>
        <p:nvPicPr>
          <p:cNvPr id="97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159" y="1749960"/>
            <a:ext cx="4819683" cy="1676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978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4159" y="3901680"/>
            <a:ext cx="4819683" cy="21855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81" name="CustomShape 3"/>
          <p:cNvSpPr txBox="1"/>
          <p:nvPr/>
        </p:nvSpPr>
        <p:spPr>
          <a:xfrm>
            <a:off x="6396840" y="2855878"/>
            <a:ext cx="5701323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Kelių kintamųjų saugojimas pickle faile</a:t>
            </a:r>
          </a:p>
        </p:txBody>
      </p:sp>
      <p:pic>
        <p:nvPicPr>
          <p:cNvPr id="98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63319" y="916920"/>
            <a:ext cx="2815563" cy="1516322"/>
          </a:xfrm>
          <a:prstGeom prst="rect">
            <a:avLst/>
          </a:prstGeom>
          <a:ln w="12700">
            <a:miter lim="400000"/>
          </a:ln>
        </p:spPr>
      </p:pic>
      <p:pic>
        <p:nvPicPr>
          <p:cNvPr id="983" name="Picture 6" descr="Picture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3319" y="2539080"/>
            <a:ext cx="2815563" cy="2008803"/>
          </a:xfrm>
          <a:prstGeom prst="rect">
            <a:avLst/>
          </a:prstGeom>
          <a:ln w="12700">
            <a:miter lim="400000"/>
          </a:ln>
        </p:spPr>
      </p:pic>
      <p:pic>
        <p:nvPicPr>
          <p:cNvPr id="984" name="Picture 7" descr="Picture 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63319" y="4712760"/>
            <a:ext cx="2815563" cy="196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07" name="CustomShape 2"/>
          <p:cNvSpPr txBox="1"/>
          <p:nvPr/>
        </p:nvSpPr>
        <p:spPr>
          <a:xfrm>
            <a:off x="6233040" y="1601999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Masyvai/Ciklai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87" name="CustomShape 3"/>
          <p:cNvSpPr txBox="1"/>
          <p:nvPr/>
        </p:nvSpPr>
        <p:spPr>
          <a:xfrm>
            <a:off x="6396840" y="2855878"/>
            <a:ext cx="5701323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Objektų sąrašo saugojimas pickle faile</a:t>
            </a:r>
          </a:p>
        </p:txBody>
      </p:sp>
      <p:pic>
        <p:nvPicPr>
          <p:cNvPr id="988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7120" y="2406960"/>
            <a:ext cx="5341681" cy="20437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91" name="CustomShape 3"/>
          <p:cNvSpPr txBox="1"/>
          <p:nvPr/>
        </p:nvSpPr>
        <p:spPr>
          <a:xfrm>
            <a:off x="9143964" y="3316170"/>
            <a:ext cx="5701323" cy="50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JSON</a:t>
            </a:r>
          </a:p>
        </p:txBody>
      </p:sp>
      <p:pic>
        <p:nvPicPr>
          <p:cNvPr id="99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0421" y="492834"/>
            <a:ext cx="3141192" cy="3224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5078" y="652822"/>
            <a:ext cx="4085390" cy="42416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996" name="CustomShape 3"/>
          <p:cNvSpPr txBox="1"/>
          <p:nvPr/>
        </p:nvSpPr>
        <p:spPr>
          <a:xfrm>
            <a:off x="6396840" y="2855878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JSON vs Pickle</a:t>
            </a:r>
          </a:p>
        </p:txBody>
      </p:sp>
      <p:sp>
        <p:nvSpPr>
          <p:cNvPr id="997" name="https://www.educba.com/python-pickle-vs-json/"/>
          <p:cNvSpPr txBox="1"/>
          <p:nvPr/>
        </p:nvSpPr>
        <p:spPr>
          <a:xfrm>
            <a:off x="454555" y="2935216"/>
            <a:ext cx="4855958" cy="350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https://www.educba.com/python-pickle-vs-json/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CustomShape 1"/>
          <p:cNvSpPr txBox="1"/>
          <p:nvPr/>
        </p:nvSpPr>
        <p:spPr>
          <a:xfrm>
            <a:off x="480960" y="460800"/>
            <a:ext cx="5612761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grpSp>
        <p:nvGrpSpPr>
          <p:cNvPr id="1002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00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01" name="CustomShape 4"/>
            <p:cNvSpPr txBox="1"/>
            <p:nvPr/>
          </p:nvSpPr>
          <p:spPr>
            <a:xfrm>
              <a:off x="114480" y="75143"/>
              <a:ext cx="1604883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1</a:t>
              </a:r>
            </a:p>
          </p:txBody>
        </p:sp>
      </p:grpSp>
      <p:pic>
        <p:nvPicPr>
          <p:cNvPr id="1003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CustomShape 5"/>
          <p:cNvSpPr txBox="1"/>
          <p:nvPr/>
        </p:nvSpPr>
        <p:spPr>
          <a:xfrm>
            <a:off x="638999" y="1832399"/>
            <a:ext cx="10627922" cy="341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programą, kuri:</a:t>
            </a:r>
          </a:p>
          <a:p>
            <a:pPr lvl="1" marL="742318" indent="-285118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Nukopijuoja šalia direktorijoje esantį paveikslėlį</a:t>
            </a:r>
            <a:r>
              <a:t>,</a:t>
            </a:r>
            <a:r>
              <a:t> tik pakeičia pavadinimą (išsaugoti tam pačiame kataloge) </a:t>
            </a:r>
          </a:p>
          <a:p>
            <a:pPr lvl="1" marL="742318" indent="-285118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Kiekvieną kartą paleidus išsaugo tekstinį failą su šiandienos data</a:t>
            </a:r>
          </a:p>
          <a:p>
            <a:pPr lvl="2" marL="1199519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Tame faile nurodytas paveikslėlio pavadinimas</a:t>
            </a:r>
          </a:p>
          <a:p>
            <a:pPr lvl="2" marL="1199519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Tekstinis failas turėtų būt patalpintas šalia darbinio failo esančiame kataloge (Datos)</a:t>
            </a:r>
          </a:p>
          <a:p>
            <a:pPr lvl="2" marL="1199519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Jei katalogas jau sukurtas</a:t>
            </a:r>
            <a:r>
              <a:t>,</a:t>
            </a:r>
            <a:r>
              <a:t> pasirūpinti, kad programa nebemėgint</a:t>
            </a:r>
            <a:r>
              <a:t>ų</a:t>
            </a:r>
            <a:r>
              <a:t> kurti katalogo (ar katalogas jau sukurtas galima paži</a:t>
            </a:r>
            <a:r>
              <a:t>ū</a:t>
            </a:r>
            <a:r>
              <a:t>rėti su os.path.isdir())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CustomShape 1"/>
          <p:cNvSpPr txBox="1"/>
          <p:nvPr/>
        </p:nvSpPr>
        <p:spPr>
          <a:xfrm>
            <a:off x="480958" y="460800"/>
            <a:ext cx="5612764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grpSp>
        <p:nvGrpSpPr>
          <p:cNvPr id="1009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07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08" name="CustomShape 4"/>
            <p:cNvSpPr txBox="1"/>
            <p:nvPr/>
          </p:nvSpPr>
          <p:spPr>
            <a:xfrm>
              <a:off x="114480" y="75143"/>
              <a:ext cx="1604884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2</a:t>
              </a:r>
            </a:p>
          </p:txBody>
        </p:sp>
      </p:grpSp>
      <p:pic>
        <p:nvPicPr>
          <p:cNvPr id="1010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11" name="CustomShape 5"/>
          <p:cNvSpPr txBox="1"/>
          <p:nvPr/>
        </p:nvSpPr>
        <p:spPr>
          <a:xfrm>
            <a:off x="638999" y="1832398"/>
            <a:ext cx="10627922" cy="363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programą, kuri: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Leistų vartotojui įvesti norimą eilučių kiekį (pvz</a:t>
            </a:r>
            <a:r>
              <a:t>.</a:t>
            </a:r>
            <a:r>
              <a:t> įvesti 5 ar 8 eilutes)</a:t>
            </a:r>
          </a:p>
          <a:p>
            <a:pPr lvl="1" marL="742318" indent="-285118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Pvz</a:t>
            </a:r>
            <a:r>
              <a:t>.</a:t>
            </a:r>
            <a:r>
              <a:t> vartotojas pasirenka įvesti du sakinius ir įveda “Python programavimo kalba” ir “JavaScript programavimo kalba”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Įrašytų įvestą tekstą atskiromis eilutėmis į failą (failas tegu būna sukuriamas tame pačiame kataloge kur dirbame)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Leistų vartotojui įrašyti norimą kuriamo failo pavadinimą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Išspausdintų failo turinį </a:t>
            </a:r>
          </a:p>
          <a:p>
            <a:pPr lvl="1" marL="742318" indent="-285118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Išspausdintų po vieną sakinį (nauja eilutė -  naujas sakinys, be tarp</a:t>
            </a:r>
            <a:r>
              <a:t>ų</a:t>
            </a:r>
            <a:r>
              <a:t> tarp eilu</a:t>
            </a:r>
            <a:r>
              <a:t>čių</a:t>
            </a:r>
            <a:r>
              <a:t>)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CustomShape 1"/>
          <p:cNvSpPr txBox="1"/>
          <p:nvPr/>
        </p:nvSpPr>
        <p:spPr>
          <a:xfrm>
            <a:off x="480958" y="460800"/>
            <a:ext cx="5612764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grpSp>
        <p:nvGrpSpPr>
          <p:cNvPr id="1016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14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15" name="CustomShape 4"/>
            <p:cNvSpPr txBox="1"/>
            <p:nvPr/>
          </p:nvSpPr>
          <p:spPr>
            <a:xfrm>
              <a:off x="114480" y="75143"/>
              <a:ext cx="1604884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3</a:t>
              </a:r>
            </a:p>
          </p:txBody>
        </p:sp>
      </p:grpSp>
      <p:pic>
        <p:nvPicPr>
          <p:cNvPr id="1017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18" name="CustomShape 5"/>
          <p:cNvSpPr txBox="1"/>
          <p:nvPr/>
        </p:nvSpPr>
        <p:spPr>
          <a:xfrm>
            <a:off x="638999" y="1832398"/>
            <a:ext cx="10627922" cy="3639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programą, kuri: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Sukurtų failą „Tekstas.txt“ su pilnu tekstu "Zen of Python".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Atspausdintų tekstą iš sukurto failo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Paskutinėje sukurto failo eilutėje pridėtų kitos savaitės datą ir laiką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Faile sunumeruot</a:t>
            </a:r>
            <a:r>
              <a:t>ų</a:t>
            </a:r>
            <a:r>
              <a:t> teksto eilutes (kiekvienos pradžioje pridėtų skaičių).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Sukurtame faile eilutę "Beautiful is better than ugly." pakeistų į "Gražu yra geriau</a:t>
            </a:r>
            <a:r>
              <a:t>,</a:t>
            </a:r>
            <a:r>
              <a:t> nei bjauru."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Atspausdintų visą failo tekstą atbulai (failo kurti nereikia) 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Atspausdintų, kiek failo tekste yra žodžių, skaičių, didžiųjų ir mažųjų raidžių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Nukopijuotų visą sukurto fail</a:t>
            </a:r>
            <a:r>
              <a:t>o</a:t>
            </a:r>
            <a:r>
              <a:t> tekstą į naują failą, tik DIDŽIOSIOMIS RAIDĖMIS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Patarimai: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Naudoti from datetime import datetime, datetime.today()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Kai kur galima panaudoti funkcijas iš praeitų pamokų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CustomShape 1"/>
          <p:cNvSpPr txBox="1"/>
          <p:nvPr/>
        </p:nvSpPr>
        <p:spPr>
          <a:xfrm>
            <a:off x="480958" y="460800"/>
            <a:ext cx="5612764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grpSp>
        <p:nvGrpSpPr>
          <p:cNvPr id="1023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21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22" name="CustomShape 4"/>
            <p:cNvSpPr txBox="1"/>
            <p:nvPr/>
          </p:nvSpPr>
          <p:spPr>
            <a:xfrm>
              <a:off x="114480" y="75143"/>
              <a:ext cx="1604884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Tekstas</a:t>
              </a:r>
            </a:p>
          </p:txBody>
        </p:sp>
      </p:grpSp>
      <p:pic>
        <p:nvPicPr>
          <p:cNvPr id="1024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25" name="CustomShape 5"/>
          <p:cNvSpPr txBox="1"/>
          <p:nvPr/>
        </p:nvSpPr>
        <p:spPr>
          <a:xfrm>
            <a:off x="638999" y="1832399"/>
            <a:ext cx="10627922" cy="4401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9CDCFE"/>
                </a:solidFill>
              </a:rPr>
              <a:t>zen</a:t>
            </a:r>
            <a:r>
              <a:rPr>
                <a:solidFill>
                  <a:srgbClr val="D4D4D4"/>
                </a:solidFill>
              </a:rPr>
              <a:t> = </a:t>
            </a:r>
            <a:r>
              <a:t>'''The Zen of Python, by Tim Peters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Beautiful is better than ugly.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Explicit is better than implicit.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Simple is better than complex.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Complex is better than complicated.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Flat is better than nested.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Sparse is better than dense.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Readability counts.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Special cases aren't special enough to break the rules.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Although practicality beats purity.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Errors should never pass silently.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Unless explicitly silenced.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 the face of ambiguity, refuse the temptation to guess.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There should be one-- and preferably only one --obvious way to do it.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Although that way may not be obvious at first unless you're Dutch.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Now is better than never.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Although never is often better than *right* now.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the implementation is hard to explain, it's a bad idea.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If the implementation is easy to explain, it may be a good idea.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Namespaces are one honking great idea -- let's do more of those!</a:t>
            </a:r>
            <a:endParaRPr>
              <a:solidFill>
                <a:srgbClr val="D4D4D4"/>
              </a:solidFill>
            </a:endParaRPr>
          </a:p>
          <a:p>
            <a:pPr defTabSz="457200">
              <a:defRPr sz="1200">
                <a:solidFill>
                  <a:srgbClr val="CE9178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'''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CustomShape 1"/>
          <p:cNvSpPr txBox="1"/>
          <p:nvPr/>
        </p:nvSpPr>
        <p:spPr>
          <a:xfrm>
            <a:off x="480958" y="460800"/>
            <a:ext cx="5612764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grpSp>
        <p:nvGrpSpPr>
          <p:cNvPr id="1030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28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29" name="CustomShape 4"/>
            <p:cNvSpPr txBox="1"/>
            <p:nvPr/>
          </p:nvSpPr>
          <p:spPr>
            <a:xfrm>
              <a:off x="114480" y="75143"/>
              <a:ext cx="1604884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 4</a:t>
              </a:r>
            </a:p>
          </p:txBody>
        </p:sp>
      </p:grpSp>
      <p:pic>
        <p:nvPicPr>
          <p:cNvPr id="1031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32" name="CustomShape 5"/>
          <p:cNvSpPr txBox="1"/>
          <p:nvPr/>
        </p:nvSpPr>
        <p:spPr>
          <a:xfrm>
            <a:off x="638999" y="1832398"/>
            <a:ext cx="10627922" cy="34107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programą, kuri: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Vienu lygiu žemiau darbinio katalogo sukurtų katalogą „Naujas Katalogas“ (pvz</a:t>
            </a:r>
            <a:r>
              <a:t>.</a:t>
            </a:r>
            <a:r>
              <a:t> jei dirbate direktorijoje Desktop -&gt; CodeAcademy, tai sukurti aplanką Desktop vietoje) 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Šiame kataloge sukurtų tekstinį failą, kuriame būtų šiandienos data, laikas ir direktorija iki failo. Po laiko padaryti naują eilutę 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Atspausdintų šio tekstinio failo sukūrimo datą ir dydį baitais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Papildomai: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katalogą/failą su savo norimu pavadinimu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Panaudoti try/catch kuriant tą patį katalogą 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CustomShape 1"/>
          <p:cNvSpPr txBox="1"/>
          <p:nvPr/>
        </p:nvSpPr>
        <p:spPr>
          <a:xfrm>
            <a:off x="480958" y="460800"/>
            <a:ext cx="5612764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grpSp>
        <p:nvGrpSpPr>
          <p:cNvPr id="1037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35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36" name="CustomShape 4"/>
            <p:cNvSpPr txBox="1"/>
            <p:nvPr/>
          </p:nvSpPr>
          <p:spPr>
            <a:xfrm>
              <a:off x="114480" y="75143"/>
              <a:ext cx="1604884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Užduotis nr. 5</a:t>
              </a:r>
            </a:p>
          </p:txBody>
        </p:sp>
      </p:grpSp>
      <p:pic>
        <p:nvPicPr>
          <p:cNvPr id="1038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39" name="CustomShape 5"/>
          <p:cNvSpPr txBox="1"/>
          <p:nvPr/>
        </p:nvSpPr>
        <p:spPr>
          <a:xfrm>
            <a:off x="638999" y="1832398"/>
            <a:ext cx="10627922" cy="38679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Sukurti biudžeto programą, kuri: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Leistų vartotojui įvesti pajamas arba išlaidas. Pajamos įrašomos teigiamu skaičiumi, išlaidos neigiamu. Prirašyti pajamų ar išlaidų pavadinimą (pvz</a:t>
            </a:r>
            <a:r>
              <a:t>.</a:t>
            </a:r>
            <a:r>
              <a:t> Darbas: 1000, Žaidimai: -60)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Pajamas ir išlaidas saugotų žodyne, o žodyną pickle faile (uždarius programą, įvesti duomenys nedingtų)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Atvaizduotų jau įvestas pajamas ir išlaidas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Atvaizduotų įvestų pajamų ir išlaidų balansą (sudėtų visas pajamas ir išlaidas)</a:t>
            </a:r>
          </a:p>
          <a:p>
            <a:pPr lvl="1" marL="742318" indent="-285118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Išlaidos negalimos jei balansas tampa žemiau 0 (negalime eiti į skolą)</a:t>
            </a:r>
          </a:p>
          <a:p>
            <a:pPr marL="285838" indent="-285119"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Parašyti atskiras funkcijas duomenų įrašymui, atvaizdavimui (galima ir saugojimui)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Papildomai: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Kas pasidarėte programą, galite pamėgint pasidaryti saugojimą su json 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CustomShape 1"/>
          <p:cNvSpPr txBox="1"/>
          <p:nvPr/>
        </p:nvSpPr>
        <p:spPr>
          <a:xfrm>
            <a:off x="480960" y="460800"/>
            <a:ext cx="5612761" cy="4521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 defTabSz="731519">
              <a:lnSpc>
                <a:spcPct val="90000"/>
              </a:lnSpc>
              <a:spcBef>
                <a:spcPts val="800"/>
              </a:spcBef>
              <a:defRPr spc="-100" sz="10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7 paskaita. Darbas su katalogais ir failais</a:t>
            </a:r>
          </a:p>
        </p:txBody>
      </p:sp>
      <p:grpSp>
        <p:nvGrpSpPr>
          <p:cNvPr id="1044" name="Group 2"/>
          <p:cNvGrpSpPr/>
          <p:nvPr/>
        </p:nvGrpSpPr>
        <p:grpSpPr>
          <a:xfrm>
            <a:off x="479878" y="898199"/>
            <a:ext cx="1833847" cy="462965"/>
            <a:chOff x="0" y="-1"/>
            <a:chExt cx="1833846" cy="462964"/>
          </a:xfrm>
        </p:grpSpPr>
        <p:sp>
          <p:nvSpPr>
            <p:cNvPr id="1042" name="CustomShape 3"/>
            <p:cNvSpPr/>
            <p:nvPr/>
          </p:nvSpPr>
          <p:spPr>
            <a:xfrm>
              <a:off x="-1" y="-2"/>
              <a:ext cx="1833847" cy="4629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1043" name="CustomShape 4"/>
            <p:cNvSpPr txBox="1"/>
            <p:nvPr/>
          </p:nvSpPr>
          <p:spPr>
            <a:xfrm>
              <a:off x="114480" y="75143"/>
              <a:ext cx="1604883" cy="311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b="1" spc="-1" sz="16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PAPILDOMAI</a:t>
              </a:r>
            </a:p>
          </p:txBody>
        </p:sp>
      </p:grpSp>
      <p:pic>
        <p:nvPicPr>
          <p:cNvPr id="1045" name="Picture Placeholder 2" descr="Picture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40" y="1441440"/>
            <a:ext cx="11230562" cy="5226840"/>
          </a:xfrm>
          <a:prstGeom prst="rect">
            <a:avLst/>
          </a:prstGeom>
          <a:ln w="12700">
            <a:miter lim="400000"/>
          </a:ln>
        </p:spPr>
      </p:pic>
      <p:sp>
        <p:nvSpPr>
          <p:cNvPr id="1046" name="CustomShape 5"/>
          <p:cNvSpPr txBox="1"/>
          <p:nvPr/>
        </p:nvSpPr>
        <p:spPr>
          <a:xfrm>
            <a:off x="638999" y="1832397"/>
            <a:ext cx="10627922" cy="2039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Paskaityti ir pasinagrinėti PATHLIB. Galite pamėginti persidaryti užduotis vietoj OS su pathlib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Official pathlib docs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https://docs.python.org/3/library/pathlib.html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Šiek tiek palyginimo  -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PathLib ir OS skirtumai</a:t>
            </a:r>
            <a:r>
              <a:t> </a:t>
            </a: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  <a:p>
            <a:pPr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CustomShape 1"/>
          <p:cNvSpPr txBox="1"/>
          <p:nvPr/>
        </p:nvSpPr>
        <p:spPr>
          <a:xfrm>
            <a:off x="480960" y="460800"/>
            <a:ext cx="5612761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10" name="CustomShape 2"/>
          <p:cNvSpPr txBox="1"/>
          <p:nvPr/>
        </p:nvSpPr>
        <p:spPr>
          <a:xfrm>
            <a:off x="6233040" y="1601999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Datos/Išimtys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13" name="CustomShape 2"/>
          <p:cNvSpPr txBox="1"/>
          <p:nvPr/>
        </p:nvSpPr>
        <p:spPr>
          <a:xfrm>
            <a:off x="480960" y="1371599"/>
            <a:ext cx="5150881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Šiandien išmoksite</a:t>
            </a:r>
          </a:p>
        </p:txBody>
      </p:sp>
      <p:sp>
        <p:nvSpPr>
          <p:cNvPr id="814" name="CustomShape 3"/>
          <p:cNvSpPr txBox="1"/>
          <p:nvPr/>
        </p:nvSpPr>
        <p:spPr>
          <a:xfrm>
            <a:off x="1399319" y="3329280"/>
            <a:ext cx="4232883" cy="311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Kas yra "os" modulis</a:t>
            </a:r>
          </a:p>
        </p:txBody>
      </p:sp>
      <p:sp>
        <p:nvSpPr>
          <p:cNvPr id="815" name="CustomShape 4"/>
          <p:cNvSpPr txBox="1"/>
          <p:nvPr/>
        </p:nvSpPr>
        <p:spPr>
          <a:xfrm>
            <a:off x="1399319" y="4563719"/>
            <a:ext cx="4232883" cy="5183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kurti, nuskaityti ir redaguoti tekstinius failus</a:t>
            </a:r>
          </a:p>
        </p:txBody>
      </p:sp>
      <p:sp>
        <p:nvSpPr>
          <p:cNvPr id="816" name="CustomShape 5"/>
          <p:cNvSpPr txBox="1"/>
          <p:nvPr/>
        </p:nvSpPr>
        <p:spPr>
          <a:xfrm>
            <a:off x="1399319" y="5696999"/>
            <a:ext cx="4453923" cy="3297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normAutofit fontScale="100000" lnSpcReduction="0"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00" sz="16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išsaugoti kintamuosius/objektus faile</a:t>
            </a:r>
          </a:p>
        </p:txBody>
      </p:sp>
      <p:grpSp>
        <p:nvGrpSpPr>
          <p:cNvPr id="819" name="Group 6"/>
          <p:cNvGrpSpPr/>
          <p:nvPr/>
        </p:nvGrpSpPr>
        <p:grpSpPr>
          <a:xfrm>
            <a:off x="480237" y="3180598"/>
            <a:ext cx="730089" cy="730089"/>
            <a:chOff x="-1" y="-1"/>
            <a:chExt cx="730087" cy="730087"/>
          </a:xfrm>
        </p:grpSpPr>
        <p:sp>
          <p:nvSpPr>
            <p:cNvPr id="817" name="CustomShape 7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18" name="CustomShape 8"/>
            <p:cNvSpPr txBox="1"/>
            <p:nvPr/>
          </p:nvSpPr>
          <p:spPr>
            <a:xfrm>
              <a:off x="153720" y="177785"/>
              <a:ext cx="423003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01</a:t>
              </a:r>
            </a:p>
          </p:txBody>
        </p:sp>
      </p:grpSp>
      <p:grpSp>
        <p:nvGrpSpPr>
          <p:cNvPr id="822" name="Group 9"/>
          <p:cNvGrpSpPr/>
          <p:nvPr/>
        </p:nvGrpSpPr>
        <p:grpSpPr>
          <a:xfrm>
            <a:off x="480237" y="4369678"/>
            <a:ext cx="730089" cy="730088"/>
            <a:chOff x="-1" y="-1"/>
            <a:chExt cx="730087" cy="730087"/>
          </a:xfrm>
        </p:grpSpPr>
        <p:sp>
          <p:nvSpPr>
            <p:cNvPr id="820" name="CustomShape 10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21" name="CustomShape 11"/>
            <p:cNvSpPr txBox="1"/>
            <p:nvPr/>
          </p:nvSpPr>
          <p:spPr>
            <a:xfrm>
              <a:off x="153720" y="178145"/>
              <a:ext cx="423003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02</a:t>
              </a:r>
            </a:p>
          </p:txBody>
        </p:sp>
      </p:grpSp>
      <p:grpSp>
        <p:nvGrpSpPr>
          <p:cNvPr id="825" name="Group 12"/>
          <p:cNvGrpSpPr/>
          <p:nvPr/>
        </p:nvGrpSpPr>
        <p:grpSpPr>
          <a:xfrm>
            <a:off x="480237" y="5496837"/>
            <a:ext cx="730089" cy="730089"/>
            <a:chOff x="-1" y="-1"/>
            <a:chExt cx="730087" cy="730087"/>
          </a:xfrm>
        </p:grpSpPr>
        <p:sp>
          <p:nvSpPr>
            <p:cNvPr id="823" name="CustomShape 13"/>
            <p:cNvSpPr/>
            <p:nvPr/>
          </p:nvSpPr>
          <p:spPr>
            <a:xfrm>
              <a:off x="-2" y="-2"/>
              <a:ext cx="730089" cy="730089"/>
            </a:xfrm>
            <a:prstGeom prst="ellipse">
              <a:avLst/>
            </a:prstGeom>
            <a:solidFill>
              <a:srgbClr val="191919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824" name="CustomShape 14"/>
            <p:cNvSpPr txBox="1"/>
            <p:nvPr/>
          </p:nvSpPr>
          <p:spPr>
            <a:xfrm>
              <a:off x="153720" y="178145"/>
              <a:ext cx="423003" cy="3737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4999" tIns="44999" rIns="44999" bIns="44999" numCol="1" anchor="ctr">
              <a:spAutoFit/>
            </a:bodyPr>
            <a:lstStyle>
              <a:lvl1pPr algn="ctr">
                <a:defRPr spc="-1" sz="2000">
                  <a:solidFill>
                    <a:srgbClr val="FEFFFF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</a:lstStyle>
            <a:p>
              <a:pPr/>
              <a:r>
                <a:t>03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28" name="CustomShape 2"/>
          <p:cNvSpPr txBox="1"/>
          <p:nvPr/>
        </p:nvSpPr>
        <p:spPr>
          <a:xfrm>
            <a:off x="6233038" y="1601999"/>
            <a:ext cx="5701323" cy="509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OS modulis</a:t>
            </a:r>
          </a:p>
        </p:txBody>
      </p:sp>
      <p:sp>
        <p:nvSpPr>
          <p:cNvPr id="829" name="CustomShape 3"/>
          <p:cNvSpPr txBox="1"/>
          <p:nvPr/>
        </p:nvSpPr>
        <p:spPr>
          <a:xfrm>
            <a:off x="6230158" y="2409119"/>
            <a:ext cx="4721763" cy="2312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 – operating system modulis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dir(os) - kokias komandas turi modulis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os.getcwd() - katalogas kuriame esame 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os.chdir() - pake</a:t>
            </a:r>
            <a:r>
              <a:t>i</a:t>
            </a:r>
            <a:r>
              <a:t>čia katalogą kuriame esame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os.listdir() - parodo kokie failai yra kataloge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os.mkdir() - sukuria naują katalogą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os.makedirs() - sukuria katalogų medį</a:t>
            </a:r>
          </a:p>
        </p:txBody>
      </p:sp>
      <p:pic>
        <p:nvPicPr>
          <p:cNvPr id="83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2080" y="954358"/>
            <a:ext cx="1340283" cy="538564"/>
          </a:xfrm>
          <a:prstGeom prst="rect">
            <a:avLst/>
          </a:prstGeom>
          <a:ln w="12700">
            <a:miter lim="400000"/>
          </a:ln>
        </p:spPr>
      </p:pic>
      <p:pic>
        <p:nvPicPr>
          <p:cNvPr id="83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9317" y="1666438"/>
            <a:ext cx="1570684" cy="55692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2" name="Picture 5" descr="Picture 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27960" y="2311560"/>
            <a:ext cx="3188163" cy="757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3" name="Picture 6" descr="Picture 6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26719" y="3195359"/>
            <a:ext cx="3590643" cy="10166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4" name="Picture 7" descr="Picture 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5440" y="4310638"/>
            <a:ext cx="4467601" cy="756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5" name="Picture 8" descr="Picture 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465920" y="5161319"/>
            <a:ext cx="2684523" cy="4834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36" name="Picture 9" descr="Picture 9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95440" y="5705280"/>
            <a:ext cx="4467601" cy="8708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39" name="CustomShape 2"/>
          <p:cNvSpPr txBox="1"/>
          <p:nvPr/>
        </p:nvSpPr>
        <p:spPr>
          <a:xfrm>
            <a:off x="6661439" y="3041638"/>
            <a:ext cx="4721763" cy="1645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/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os.stat() - failo/katalogo informacija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os.stat().st_size – failo dydis baitais</a:t>
            </a:r>
          </a:p>
          <a:p>
            <a:pPr marL="285838" indent="-285119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Arial"/>
              <a:buChar char="•"/>
              <a:defRPr spc="-1" sz="1600">
                <a:latin typeface="+mn-lt"/>
                <a:ea typeface="+mn-ea"/>
                <a:cs typeface="+mn-cs"/>
                <a:sym typeface="Arial"/>
              </a:defRPr>
            </a:pPr>
            <a:r>
              <a:t>os.stat().st_mtime – failo modifikavimo laikas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pc="-1" sz="1600"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pic>
        <p:nvPicPr>
          <p:cNvPr id="84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9560" y="1988997"/>
            <a:ext cx="4108321" cy="1729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1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86560" y="1397879"/>
            <a:ext cx="3348000" cy="438121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Picture 6" descr="Picture 6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55559" y="3862439"/>
            <a:ext cx="4395962" cy="857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Picture 7" descr="Picture 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1238" y="4859280"/>
            <a:ext cx="3519004" cy="718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CustomShape 1"/>
          <p:cNvSpPr txBox="1"/>
          <p:nvPr/>
        </p:nvSpPr>
        <p:spPr>
          <a:xfrm>
            <a:off x="480958" y="460800"/>
            <a:ext cx="5612764" cy="2750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pc="-1" sz="1300">
                <a:solidFill>
                  <a:srgbClr val="FEFFFF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5 paskaita. Darbas su katalogais ir failais</a:t>
            </a:r>
          </a:p>
        </p:txBody>
      </p:sp>
      <p:sp>
        <p:nvSpPr>
          <p:cNvPr id="846" name="CustomShape 3"/>
          <p:cNvSpPr txBox="1"/>
          <p:nvPr/>
        </p:nvSpPr>
        <p:spPr>
          <a:xfrm>
            <a:off x="6252477" y="3155038"/>
            <a:ext cx="5701324" cy="941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4999" tIns="44999" rIns="44999" bIns="44999">
            <a:spAutoFit/>
          </a:bodyPr>
          <a:lstStyle>
            <a:lvl1pPr>
              <a:defRPr b="1" spc="-1" sz="30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Kaip pakeisti timestampą suprantamu formatu</a:t>
            </a:r>
          </a:p>
        </p:txBody>
      </p:sp>
      <p:pic>
        <p:nvPicPr>
          <p:cNvPr id="847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3760" y="2982240"/>
            <a:ext cx="4816441" cy="1471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0F1F6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0F1F6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