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0F1F6"/>
          </a:solidFill>
        </a:fill>
      </a:tcStyle>
    </a:band2H>
    <a:firstCol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F1F6"/>
          </a:solidFill>
        </a:fill>
      </a:tcStyle>
    </a:lastRow>
    <a:fir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6" name="Shape 7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21600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PlaceHolder 5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3" cy="21600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PlaceHolder 7"/>
          <p:cNvSpPr/>
          <p:nvPr>
            <p:ph type="body" sz="quarter" idx="21"/>
          </p:nvPr>
        </p:nvSpPr>
        <p:spPr>
          <a:xfrm>
            <a:off x="4277519" y="697679"/>
            <a:ext cx="180792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134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6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7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146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7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51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480240" y="459358"/>
            <a:ext cx="5614921" cy="45612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160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6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4528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174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5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7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PlaceHolder 3"/>
          <p:cNvSpPr/>
          <p:nvPr>
            <p:ph type="body" sz="quarter" idx="21"/>
          </p:nvPr>
        </p:nvSpPr>
        <p:spPr>
          <a:xfrm>
            <a:off x="3357719" y="460800"/>
            <a:ext cx="2739963" cy="4528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18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9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02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3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4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480240" y="4373640"/>
            <a:ext cx="2342883" cy="12431880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1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20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80240" y="459358"/>
            <a:ext cx="5614921" cy="456123"/>
          </a:xfrm>
          <a:prstGeom prst="rect">
            <a:avLst/>
          </a:prstGeom>
        </p:spPr>
        <p:txBody>
          <a:bodyPr anchor="ctr"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30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2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3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3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PlaceHolder 4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4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50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laceHolder 4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60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1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2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3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6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21600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PlaceHolder 3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7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80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PlaceHolder 5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90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1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2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3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9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3" cy="21600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PlaceHolder 7"/>
          <p:cNvSpPr/>
          <p:nvPr>
            <p:ph type="body" sz="quarter" idx="21"/>
          </p:nvPr>
        </p:nvSpPr>
        <p:spPr>
          <a:xfrm>
            <a:off x="4277519" y="697679"/>
            <a:ext cx="180792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0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10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15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11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2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3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4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2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28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33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29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0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1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2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3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35" name="Body Level One…"/>
          <p:cNvSpPr txBox="1"/>
          <p:nvPr>
            <p:ph type="body" sz="quarter" idx="1"/>
          </p:nvPr>
        </p:nvSpPr>
        <p:spPr>
          <a:xfrm>
            <a:off x="480240" y="459358"/>
            <a:ext cx="5614921" cy="45612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4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48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53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49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0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1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2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5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5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6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68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73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69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0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1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2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7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6" name="PlaceHolder 3"/>
          <p:cNvSpPr/>
          <p:nvPr>
            <p:ph type="body" sz="quarter" idx="21"/>
          </p:nvPr>
        </p:nvSpPr>
        <p:spPr>
          <a:xfrm>
            <a:off x="3357719" y="460800"/>
            <a:ext cx="2739963" cy="452881"/>
          </a:xfrm>
          <a:prstGeom prst="rect">
            <a:avLst/>
          </a:prstGeom>
        </p:spPr>
        <p:txBody>
          <a:bodyPr anchor="ctr"/>
          <a:lstStyle/>
          <a:p>
            <a:pPr>
              <a:defRPr spc="-100"/>
            </a:pPr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84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5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6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7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89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94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90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1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2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3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9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3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pic>
        <p:nvPicPr>
          <p:cNvPr id="38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520" cy="68220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45288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0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08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13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09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0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1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2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14" name="Body Level One…"/>
          <p:cNvSpPr txBox="1"/>
          <p:nvPr>
            <p:ph type="body" sz="half" idx="1"/>
          </p:nvPr>
        </p:nvSpPr>
        <p:spPr>
          <a:xfrm>
            <a:off x="480240" y="4373640"/>
            <a:ext cx="2342883" cy="12431880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22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3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4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5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27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32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28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9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0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1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33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4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48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53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49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0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1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2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5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5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PlaceHolder 4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64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69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74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70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1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2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3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7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7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7" name="PlaceHolder 4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8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0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95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491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2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3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4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6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97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PlaceHolder 3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06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7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8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9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11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16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12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3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4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5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5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27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32" name="CustomShape 6"/>
          <p:cNvSpPr/>
          <p:nvPr/>
        </p:nvSpPr>
        <p:spPr>
          <a:xfrm>
            <a:off x="-159120" y="-119162"/>
            <a:ext cx="6254280" cy="738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37" name="Group 7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33" name="CustomShape 8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4" name="CustomShape 9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5" name="CustomShape 10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6" name="CustomShape 11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38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PlaceHolder 7"/>
          <p:cNvSpPr/>
          <p:nvPr>
            <p:ph type="body" sz="quarter" idx="21"/>
          </p:nvPr>
        </p:nvSpPr>
        <p:spPr>
          <a:xfrm>
            <a:off x="4277519" y="697679"/>
            <a:ext cx="180792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5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48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49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0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1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57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53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4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5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6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65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6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7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8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74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70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1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2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3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75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76" name="Body Level One…"/>
          <p:cNvSpPr txBox="1"/>
          <p:nvPr>
            <p:ph type="body" sz="quarter" idx="1"/>
          </p:nvPr>
        </p:nvSpPr>
        <p:spPr>
          <a:xfrm>
            <a:off x="480240" y="459358"/>
            <a:ext cx="5614921" cy="45612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84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5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6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7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93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589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0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1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2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59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9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laceHolder 3"/>
          <p:cNvSpPr/>
          <p:nvPr>
            <p:ph type="body" sz="quarter" idx="21"/>
          </p:nvPr>
        </p:nvSpPr>
        <p:spPr>
          <a:xfrm>
            <a:off x="3357719" y="460800"/>
            <a:ext cx="2739963" cy="4528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0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12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08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9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0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1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13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1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5" name="PlaceHolder 3"/>
          <p:cNvSpPr/>
          <p:nvPr>
            <p:ph type="body" sz="quarter" idx="21"/>
          </p:nvPr>
        </p:nvSpPr>
        <p:spPr>
          <a:xfrm>
            <a:off x="3357719" y="460800"/>
            <a:ext cx="2739963" cy="452881"/>
          </a:xfrm>
          <a:prstGeom prst="rect">
            <a:avLst/>
          </a:prstGeom>
        </p:spPr>
        <p:txBody>
          <a:bodyPr anchor="ctr"/>
          <a:lstStyle/>
          <a:p>
            <a:pPr>
              <a:defRPr spc="-100"/>
            </a:pPr>
          </a:p>
        </p:txBody>
      </p:sp>
      <p:sp>
        <p:nvSpPr>
          <p:cNvPr id="6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23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4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5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6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32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28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9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0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1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33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41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2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3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4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50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46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7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8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9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51" name="Body Level One…"/>
          <p:cNvSpPr txBox="1"/>
          <p:nvPr>
            <p:ph type="body" sz="half" idx="1"/>
          </p:nvPr>
        </p:nvSpPr>
        <p:spPr>
          <a:xfrm>
            <a:off x="480240" y="4373640"/>
            <a:ext cx="2342883" cy="12431880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5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6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6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6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7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7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8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8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8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9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PlaceHolder 4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69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70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0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1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1" name="PlaceHolder 4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1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72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2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2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3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4921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1" name="PlaceHolder 3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3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74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4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4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4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5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1" name="PlaceHolder 5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7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59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0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1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2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768" name="Group 6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764" name="CustomShape 7"/>
            <p:cNvSpPr/>
            <p:nvPr/>
          </p:nvSpPr>
          <p:spPr>
            <a:xfrm>
              <a:off x="14148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5" name="CustomShape 8"/>
            <p:cNvSpPr/>
            <p:nvPr/>
          </p:nvSpPr>
          <p:spPr>
            <a:xfrm>
              <a:off x="138240" y="251636"/>
              <a:ext cx="356403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6" name="CustomShape 9"/>
            <p:cNvSpPr/>
            <p:nvPr/>
          </p:nvSpPr>
          <p:spPr>
            <a:xfrm>
              <a:off x="358920" y="388081"/>
              <a:ext cx="132123" cy="1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67" name="CustomShape 10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69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7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3" cy="216003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PlaceHolder 7"/>
          <p:cNvSpPr/>
          <p:nvPr>
            <p:ph type="body" sz="quarter" idx="21"/>
          </p:nvPr>
        </p:nvSpPr>
        <p:spPr>
          <a:xfrm>
            <a:off x="4277519" y="697679"/>
            <a:ext cx="1807923" cy="216003"/>
          </a:xfrm>
          <a:prstGeom prst="rect">
            <a:avLst/>
          </a:prstGeom>
        </p:spPr>
        <p:txBody>
          <a:bodyPr anchor="ctr"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roup 1"/>
          <p:cNvGrpSpPr/>
          <p:nvPr/>
        </p:nvGrpSpPr>
        <p:grpSpPr>
          <a:xfrm>
            <a:off x="11078639" y="458639"/>
            <a:ext cx="632164" cy="680042"/>
            <a:chOff x="-1" y="0"/>
            <a:chExt cx="632163" cy="680040"/>
          </a:xfrm>
        </p:grpSpPr>
        <p:sp>
          <p:nvSpPr>
            <p:cNvPr id="779" name="CustomShape 2"/>
            <p:cNvSpPr/>
            <p:nvPr/>
          </p:nvSpPr>
          <p:spPr>
            <a:xfrm>
              <a:off x="-2" y="-1"/>
              <a:ext cx="632164" cy="68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0" name="CustomShape 3"/>
            <p:cNvSpPr/>
            <p:nvPr/>
          </p:nvSpPr>
          <p:spPr>
            <a:xfrm>
              <a:off x="398520" y="414359"/>
              <a:ext cx="53642" cy="5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1" name="CustomShape 4"/>
            <p:cNvSpPr/>
            <p:nvPr/>
          </p:nvSpPr>
          <p:spPr>
            <a:xfrm>
              <a:off x="180720" y="414359"/>
              <a:ext cx="53642" cy="5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2" name="CustomShape 5"/>
            <p:cNvSpPr/>
            <p:nvPr/>
          </p:nvSpPr>
          <p:spPr>
            <a:xfrm>
              <a:off x="96480" y="87860"/>
              <a:ext cx="439562" cy="434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788" name="Group 6"/>
          <p:cNvGrpSpPr/>
          <p:nvPr/>
        </p:nvGrpSpPr>
        <p:grpSpPr>
          <a:xfrm>
            <a:off x="11078639" y="458639"/>
            <a:ext cx="632164" cy="680042"/>
            <a:chOff x="-1" y="0"/>
            <a:chExt cx="632163" cy="680040"/>
          </a:xfrm>
        </p:grpSpPr>
        <p:sp>
          <p:nvSpPr>
            <p:cNvPr id="784" name="CustomShape 7"/>
            <p:cNvSpPr/>
            <p:nvPr/>
          </p:nvSpPr>
          <p:spPr>
            <a:xfrm>
              <a:off x="141480" y="388079"/>
              <a:ext cx="132122" cy="10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5" name="CustomShape 8"/>
            <p:cNvSpPr/>
            <p:nvPr/>
          </p:nvSpPr>
          <p:spPr>
            <a:xfrm>
              <a:off x="138239" y="251637"/>
              <a:ext cx="356402" cy="12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6" name="CustomShape 9"/>
            <p:cNvSpPr/>
            <p:nvPr/>
          </p:nvSpPr>
          <p:spPr>
            <a:xfrm>
              <a:off x="358920" y="388079"/>
              <a:ext cx="132122" cy="10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87" name="CustomShape 10"/>
            <p:cNvSpPr/>
            <p:nvPr/>
          </p:nvSpPr>
          <p:spPr>
            <a:xfrm>
              <a:off x="-2" y="-1"/>
              <a:ext cx="632164" cy="68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89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480240" y="4373640"/>
            <a:ext cx="2342883" cy="12431880"/>
          </a:xfrm>
          <a:prstGeom prst="rect">
            <a:avLst/>
          </a:prstGeom>
        </p:spPr>
        <p:txBody>
          <a:bodyPr anchor="ctr"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45288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4"/>
          <p:cNvSpPr/>
          <p:nvPr>
            <p:ph type="body" sz="quarter" idx="21"/>
          </p:nvPr>
        </p:nvSpPr>
        <p:spPr>
          <a:xfrm>
            <a:off x="3357719" y="697679"/>
            <a:ext cx="2739963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480240" y="4373640"/>
            <a:ext cx="2342883" cy="26816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3" cy="216003"/>
          </a:xfrm>
          <a:prstGeom prst="rect">
            <a:avLst/>
          </a:prstGeom>
        </p:spPr>
        <p:txBody>
          <a:bodyPr/>
          <a:lstStyle>
            <a:lvl1pPr indent="-323998"/>
            <a:lvl2pPr indent="-453599"/>
            <a:lvl3pPr indent="-447999"/>
            <a:lvl5pPr marL="2246397" indent="-30239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laceHolder 4"/>
          <p:cNvSpPr/>
          <p:nvPr>
            <p:ph type="body" sz="quarter" idx="21"/>
          </p:nvPr>
        </p:nvSpPr>
        <p:spPr>
          <a:xfrm>
            <a:off x="480238" y="697679"/>
            <a:ext cx="5614925" cy="216003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-54" sz="1512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38" y="458637"/>
            <a:ext cx="632165" cy="680045"/>
            <a:chOff x="0" y="0"/>
            <a:chExt cx="632163" cy="680044"/>
          </a:xfrm>
        </p:grpSpPr>
        <p:sp>
          <p:nvSpPr>
            <p:cNvPr id="2" name="CustomShape 2"/>
            <p:cNvSpPr/>
            <p:nvPr/>
          </p:nvSpPr>
          <p:spPr>
            <a:xfrm>
              <a:off x="-2" y="-1"/>
              <a:ext cx="632165" cy="68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20" y="414361"/>
              <a:ext cx="53643" cy="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80" y="87870"/>
              <a:ext cx="439563" cy="43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520" cy="6822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93600" marR="0" indent="-4535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455999" marR="0" indent="-447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47999" marR="0" indent="-336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46398" marR="0" indent="-30239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8398" marR="0" indent="-30239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10398" marR="0" indent="-30239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Relationship Id="rId3" Type="http://schemas.openxmlformats.org/officeDocument/2006/relationships/hyperlink" Target="mailto:tomas.skara@gmail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 txBox="1"/>
          <p:nvPr/>
        </p:nvSpPr>
        <p:spPr>
          <a:xfrm>
            <a:off x="3273118" y="2618278"/>
            <a:ext cx="7049521" cy="23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-100"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11 paskaita. Get Set metodai, debug</a:t>
            </a:r>
          </a:p>
        </p:txBody>
      </p:sp>
      <p:sp>
        <p:nvSpPr>
          <p:cNvPr id="799" name="CustomShape 3"/>
          <p:cNvSpPr txBox="1"/>
          <p:nvPr/>
        </p:nvSpPr>
        <p:spPr>
          <a:xfrm>
            <a:off x="496438" y="5930279"/>
            <a:ext cx="2265484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2022</a:t>
            </a:r>
          </a:p>
        </p:txBody>
      </p:sp>
      <p:pic>
        <p:nvPicPr>
          <p:cNvPr id="80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4563" cy="18345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3" name="Group 4"/>
          <p:cNvGrpSpPr/>
          <p:nvPr/>
        </p:nvGrpSpPr>
        <p:grpSpPr>
          <a:xfrm>
            <a:off x="9866159" y="2715117"/>
            <a:ext cx="1834565" cy="463685"/>
            <a:chOff x="0" y="0"/>
            <a:chExt cx="1834563" cy="463684"/>
          </a:xfrm>
        </p:grpSpPr>
        <p:sp>
          <p:nvSpPr>
            <p:cNvPr id="801" name="CustomShape 5"/>
            <p:cNvSpPr/>
            <p:nvPr/>
          </p:nvSpPr>
          <p:spPr>
            <a:xfrm>
              <a:off x="0" y="-1"/>
              <a:ext cx="1834565" cy="4636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02" name="CustomShape 6"/>
            <p:cNvSpPr txBox="1"/>
            <p:nvPr/>
          </p:nvSpPr>
          <p:spPr>
            <a:xfrm>
              <a:off x="114480" y="75683"/>
              <a:ext cx="1605603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2 LYGIS</a:t>
              </a:r>
            </a:p>
          </p:txBody>
        </p:sp>
      </p:grpSp>
      <p:pic>
        <p:nvPicPr>
          <p:cNvPr id="8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1923" cy="1951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 txBox="1"/>
          <p:nvPr/>
        </p:nvSpPr>
        <p:spPr>
          <a:xfrm>
            <a:off x="6490079" y="3156120"/>
            <a:ext cx="5153041" cy="136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@property ir @property.setter</a:t>
            </a:r>
          </a:p>
        </p:txBody>
      </p:sp>
      <p:sp>
        <p:nvSpPr>
          <p:cNvPr id="847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84" y="956370"/>
            <a:ext cx="3616641" cy="3085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407" y="4085046"/>
            <a:ext cx="6172203" cy="257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 txBox="1"/>
          <p:nvPr/>
        </p:nvSpPr>
        <p:spPr>
          <a:xfrm>
            <a:off x="6490079" y="3156120"/>
            <a:ext cx="5153041" cy="136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852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84" y="956370"/>
            <a:ext cx="3616641" cy="3085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04" y="4526076"/>
            <a:ext cx="3556002" cy="1892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 txBox="1"/>
          <p:nvPr/>
        </p:nvSpPr>
        <p:spPr>
          <a:xfrm>
            <a:off x="6490079" y="910816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Arba nesettinam inicializacijos metu</a:t>
            </a:r>
          </a:p>
        </p:txBody>
      </p:sp>
      <p:sp>
        <p:nvSpPr>
          <p:cNvPr id="857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089" y="4340390"/>
            <a:ext cx="3314702" cy="2146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663" y="1063606"/>
            <a:ext cx="3314702" cy="3234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 txBox="1"/>
          <p:nvPr/>
        </p:nvSpPr>
        <p:spPr>
          <a:xfrm>
            <a:off x="6490079" y="910816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886967">
              <a:lnSpc>
                <a:spcPct val="90000"/>
              </a:lnSpc>
              <a:defRPr b="1" spc="-100" sz="2900">
                <a:latin typeface="+mj-lt"/>
                <a:ea typeface="+mj-ea"/>
                <a:cs typeface="+mj-cs"/>
                <a:sym typeface="Arial"/>
              </a:defRPr>
            </a:pPr>
            <a:r>
              <a:t>Arba naudojam public atribut</a:t>
            </a:r>
            <a:r>
              <a:t>ą</a:t>
            </a:r>
            <a:r>
              <a:t>, kuris sutampa su setteriu</a:t>
            </a:r>
          </a:p>
        </p:txBody>
      </p:sp>
      <p:sp>
        <p:nvSpPr>
          <p:cNvPr id="862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550" y="873002"/>
            <a:ext cx="3728562" cy="3122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602" y="4163881"/>
            <a:ext cx="3187702" cy="1943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 txBox="1"/>
          <p:nvPr/>
        </p:nvSpPr>
        <p:spPr>
          <a:xfrm>
            <a:off x="6490079" y="3156119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@property.deleter</a:t>
            </a:r>
          </a:p>
        </p:txBody>
      </p:sp>
      <p:sp>
        <p:nvSpPr>
          <p:cNvPr id="867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204" y="2051050"/>
            <a:ext cx="4470402" cy="275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 txBox="1"/>
          <p:nvPr/>
        </p:nvSpPr>
        <p:spPr>
          <a:xfrm>
            <a:off x="6490079" y="3156119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Problema (public atributas)</a:t>
            </a:r>
          </a:p>
        </p:txBody>
      </p:sp>
      <p:sp>
        <p:nvSpPr>
          <p:cNvPr id="871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461" y="1081998"/>
            <a:ext cx="6060479" cy="423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 txBox="1"/>
          <p:nvPr/>
        </p:nvSpPr>
        <p:spPr>
          <a:xfrm>
            <a:off x="6490079" y="3156119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Sprendimas (read-only property)</a:t>
            </a:r>
          </a:p>
        </p:txBody>
      </p:sp>
      <p:sp>
        <p:nvSpPr>
          <p:cNvPr id="875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17" y="1012148"/>
            <a:ext cx="6254283" cy="4922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 txBox="1"/>
          <p:nvPr/>
        </p:nvSpPr>
        <p:spPr>
          <a:xfrm>
            <a:off x="6490079" y="3156119"/>
            <a:ext cx="5153041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Atributų update (problema)</a:t>
            </a:r>
          </a:p>
        </p:txBody>
      </p:sp>
      <p:sp>
        <p:nvSpPr>
          <p:cNvPr id="879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60" y="1220010"/>
            <a:ext cx="6254280" cy="4702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 txBox="1"/>
          <p:nvPr/>
        </p:nvSpPr>
        <p:spPr>
          <a:xfrm>
            <a:off x="6876308" y="2889000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Sprendimas su property </a:t>
            </a:r>
          </a:p>
        </p:txBody>
      </p:sp>
      <p:sp>
        <p:nvSpPr>
          <p:cNvPr id="883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116" y="1457409"/>
            <a:ext cx="6714333" cy="3943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 txBox="1"/>
          <p:nvPr/>
        </p:nvSpPr>
        <p:spPr>
          <a:xfrm>
            <a:off x="6876308" y="2889000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Property neturi būti surištas su atributu</a:t>
            </a:r>
          </a:p>
        </p:txBody>
      </p:sp>
      <p:sp>
        <p:nvSpPr>
          <p:cNvPr id="887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887" y="1155769"/>
            <a:ext cx="6362622" cy="4361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sp>
        <p:nvSpPr>
          <p:cNvPr id="807" name="CustomShape 2"/>
          <p:cNvSpPr txBox="1"/>
          <p:nvPr/>
        </p:nvSpPr>
        <p:spPr>
          <a:xfrm>
            <a:off x="480959" y="1371599"/>
            <a:ext cx="5151602" cy="50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Šiandien išmoksite</a:t>
            </a:r>
          </a:p>
        </p:txBody>
      </p:sp>
      <p:sp>
        <p:nvSpPr>
          <p:cNvPr id="808" name="CustomShape 3"/>
          <p:cNvSpPr txBox="1"/>
          <p:nvPr/>
        </p:nvSpPr>
        <p:spPr>
          <a:xfrm>
            <a:off x="1398598" y="3347639"/>
            <a:ext cx="4235043" cy="360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Get/Set metodai</a:t>
            </a:r>
          </a:p>
        </p:txBody>
      </p:sp>
      <p:grpSp>
        <p:nvGrpSpPr>
          <p:cNvPr id="811" name="Group 5"/>
          <p:cNvGrpSpPr/>
          <p:nvPr/>
        </p:nvGrpSpPr>
        <p:grpSpPr>
          <a:xfrm>
            <a:off x="480238" y="3193555"/>
            <a:ext cx="730805" cy="730808"/>
            <a:chOff x="0" y="-1"/>
            <a:chExt cx="730803" cy="730806"/>
          </a:xfrm>
        </p:grpSpPr>
        <p:sp>
          <p:nvSpPr>
            <p:cNvPr id="809" name="CustomShape 6"/>
            <p:cNvSpPr/>
            <p:nvPr/>
          </p:nvSpPr>
          <p:spPr>
            <a:xfrm>
              <a:off x="-1" y="-2"/>
              <a:ext cx="730805" cy="730808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10" name="CustomShape 7"/>
            <p:cNvSpPr txBox="1"/>
            <p:nvPr/>
          </p:nvSpPr>
          <p:spPr>
            <a:xfrm>
              <a:off x="153720" y="178144"/>
              <a:ext cx="423723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814" name="Group 5"/>
          <p:cNvGrpSpPr/>
          <p:nvPr/>
        </p:nvGrpSpPr>
        <p:grpSpPr>
          <a:xfrm>
            <a:off x="480238" y="4337629"/>
            <a:ext cx="730805" cy="730807"/>
            <a:chOff x="0" y="-1"/>
            <a:chExt cx="730803" cy="730806"/>
          </a:xfrm>
        </p:grpSpPr>
        <p:sp>
          <p:nvSpPr>
            <p:cNvPr id="812" name="CustomShape 6"/>
            <p:cNvSpPr/>
            <p:nvPr/>
          </p:nvSpPr>
          <p:spPr>
            <a:xfrm>
              <a:off x="-1" y="-2"/>
              <a:ext cx="730805" cy="730808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13" name="CustomShape 7"/>
            <p:cNvSpPr txBox="1"/>
            <p:nvPr/>
          </p:nvSpPr>
          <p:spPr>
            <a:xfrm>
              <a:off x="153720" y="178144"/>
              <a:ext cx="423723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815" name="CustomShape 3"/>
          <p:cNvSpPr txBox="1"/>
          <p:nvPr/>
        </p:nvSpPr>
        <p:spPr>
          <a:xfrm>
            <a:off x="1398598" y="4522673"/>
            <a:ext cx="4235043" cy="360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Pytoniškas “property”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 txBox="1"/>
          <p:nvPr/>
        </p:nvSpPr>
        <p:spPr>
          <a:xfrm>
            <a:off x="480239" y="460801"/>
            <a:ext cx="5614923" cy="45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grpSp>
        <p:nvGrpSpPr>
          <p:cNvPr id="893" name="Group 2"/>
          <p:cNvGrpSpPr/>
          <p:nvPr/>
        </p:nvGrpSpPr>
        <p:grpSpPr>
          <a:xfrm>
            <a:off x="479880" y="898200"/>
            <a:ext cx="1834561" cy="463683"/>
            <a:chOff x="0" y="0"/>
            <a:chExt cx="1834560" cy="463682"/>
          </a:xfrm>
        </p:grpSpPr>
        <p:sp>
          <p:nvSpPr>
            <p:cNvPr id="891" name="CustomShape 3"/>
            <p:cNvSpPr/>
            <p:nvPr/>
          </p:nvSpPr>
          <p:spPr>
            <a:xfrm>
              <a:off x="0" y="-1"/>
              <a:ext cx="1834561" cy="46368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92" name="CustomShape 4"/>
            <p:cNvSpPr txBox="1"/>
            <p:nvPr/>
          </p:nvSpPr>
          <p:spPr>
            <a:xfrm>
              <a:off x="114480" y="75503"/>
              <a:ext cx="1605600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Užduotis nr. 1</a:t>
              </a:r>
            </a:p>
          </p:txBody>
        </p:sp>
      </p:grpSp>
      <p:pic>
        <p:nvPicPr>
          <p:cNvPr id="89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1282" cy="52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CustomShape 5"/>
          <p:cNvSpPr txBox="1"/>
          <p:nvPr/>
        </p:nvSpPr>
        <p:spPr>
          <a:xfrm>
            <a:off x="639719" y="1832400"/>
            <a:ext cx="10627201" cy="1980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Sukurkite klasę “Player”: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1. Ji turi turėti atributą name, lives (su property ir setter) (reikšmę priskirti ir inicializuojant objektą)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2. Metodą hit, kurį panaudojus žaidėjo gyvybės mažėja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3. Read-only property is_alive</a:t>
            </a:r>
            <a:r>
              <a:t>,</a:t>
            </a:r>
            <a:r>
              <a:t> kuris</a:t>
            </a:r>
            <a:r>
              <a:t>,</a:t>
            </a:r>
            <a:r>
              <a:t> nebelikus gyvybių</a:t>
            </a:r>
            <a:r>
              <a:t>,</a:t>
            </a:r>
            <a:r>
              <a:t> gražintų False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8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718" y="3638115"/>
            <a:ext cx="9194802" cy="1117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718" y="5016415"/>
            <a:ext cx="5614922" cy="1652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ustomShape 1"/>
          <p:cNvSpPr txBox="1"/>
          <p:nvPr/>
        </p:nvSpPr>
        <p:spPr>
          <a:xfrm>
            <a:off x="480239" y="460801"/>
            <a:ext cx="5614923" cy="45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grpSp>
        <p:nvGrpSpPr>
          <p:cNvPr id="902" name="Group 2"/>
          <p:cNvGrpSpPr/>
          <p:nvPr/>
        </p:nvGrpSpPr>
        <p:grpSpPr>
          <a:xfrm>
            <a:off x="479880" y="898200"/>
            <a:ext cx="1834561" cy="463683"/>
            <a:chOff x="0" y="0"/>
            <a:chExt cx="1834560" cy="463682"/>
          </a:xfrm>
        </p:grpSpPr>
        <p:sp>
          <p:nvSpPr>
            <p:cNvPr id="900" name="CustomShape 3"/>
            <p:cNvSpPr/>
            <p:nvPr/>
          </p:nvSpPr>
          <p:spPr>
            <a:xfrm>
              <a:off x="0" y="-1"/>
              <a:ext cx="1834561" cy="46368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901" name="CustomShape 4"/>
            <p:cNvSpPr txBox="1"/>
            <p:nvPr/>
          </p:nvSpPr>
          <p:spPr>
            <a:xfrm>
              <a:off x="114480" y="75503"/>
              <a:ext cx="1605600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Užduotis nr. 2</a:t>
              </a:r>
            </a:p>
          </p:txBody>
        </p:sp>
      </p:grpSp>
      <p:pic>
        <p:nvPicPr>
          <p:cNvPr id="903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1282" cy="52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CustomShape 5"/>
          <p:cNvSpPr txBox="1"/>
          <p:nvPr/>
        </p:nvSpPr>
        <p:spPr>
          <a:xfrm>
            <a:off x="639719" y="1832400"/>
            <a:ext cx="10627201" cy="357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Sukurti antra_uzduotis.py failą ir jame parašyti klasę Person. Klasė Person turi būti parašyta taip, kad klasę importavus ir naudojant kitame faile ji veikt</a:t>
            </a:r>
            <a:r>
              <a:t>ų</a:t>
            </a:r>
            <a:r>
              <a:t> šitaip: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i="1" spc="-1" sz="1600">
                <a:latin typeface="+mj-lt"/>
                <a:ea typeface="+mj-ea"/>
                <a:cs typeface="+mj-cs"/>
                <a:sym typeface="Arial"/>
              </a:defRPr>
            </a:pPr>
            <a:r>
              <a:t>from antra_uzduotis import Person</a:t>
            </a: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 = Person("Mantas", "Skara")</a:t>
            </a: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p.</a:t>
            </a:r>
            <a:r>
              <a:t>n</a:t>
            </a:r>
            <a:r>
              <a:t>ame</a:t>
            </a:r>
            <a:r>
              <a:t> = "</a:t>
            </a:r>
            <a:r>
              <a:t>Tomas</a:t>
            </a:r>
            <a:r>
              <a:t>" </a:t>
            </a: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print(p.fullname) # </a:t>
            </a:r>
            <a:r>
              <a:t>Tomas</a:t>
            </a:r>
            <a:r>
              <a:t> Skara</a:t>
            </a: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print(p.email()) #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tomas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.skara@gmail.com</a:t>
            </a:r>
            <a:endParaRPr u="sng">
              <a:uFill>
                <a:solidFill>
                  <a:srgbClr val="0000FF"/>
                </a:solidFill>
              </a:uFill>
            </a:endParaRPr>
          </a:p>
          <a:p>
            <a:pPr defTabSz="457200">
              <a:defRPr i="1"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p.fullname = "Juozas" # can't set attribute 'fullname'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 txBox="1"/>
          <p:nvPr/>
        </p:nvSpPr>
        <p:spPr>
          <a:xfrm>
            <a:off x="480239" y="460801"/>
            <a:ext cx="5614923" cy="45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grpSp>
        <p:nvGrpSpPr>
          <p:cNvPr id="909" name="Group 2"/>
          <p:cNvGrpSpPr/>
          <p:nvPr/>
        </p:nvGrpSpPr>
        <p:grpSpPr>
          <a:xfrm>
            <a:off x="479880" y="898200"/>
            <a:ext cx="1834561" cy="463683"/>
            <a:chOff x="0" y="0"/>
            <a:chExt cx="1834560" cy="463682"/>
          </a:xfrm>
        </p:grpSpPr>
        <p:sp>
          <p:nvSpPr>
            <p:cNvPr id="907" name="CustomShape 3"/>
            <p:cNvSpPr/>
            <p:nvPr/>
          </p:nvSpPr>
          <p:spPr>
            <a:xfrm>
              <a:off x="0" y="-1"/>
              <a:ext cx="1834561" cy="46368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908" name="CustomShape 4"/>
            <p:cNvSpPr txBox="1"/>
            <p:nvPr/>
          </p:nvSpPr>
          <p:spPr>
            <a:xfrm>
              <a:off x="114480" y="75503"/>
              <a:ext cx="1605600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Užduotis nr. 3</a:t>
              </a:r>
            </a:p>
          </p:txBody>
        </p:sp>
      </p:grpSp>
      <p:pic>
        <p:nvPicPr>
          <p:cNvPr id="910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1282" cy="52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CustomShape 5"/>
          <p:cNvSpPr txBox="1"/>
          <p:nvPr/>
        </p:nvSpPr>
        <p:spPr>
          <a:xfrm>
            <a:off x="639719" y="1832399"/>
            <a:ext cx="10627201" cy="3552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Parašyti klasę "Student", kuri turėtų atributus “name” ir “credits”. Vardas gali būti bet koks, kreditų gali būti nuo 0 iki 30. Parašyti klasei metodą, kuris išspausdin</a:t>
            </a:r>
            <a:r>
              <a:t>a</a:t>
            </a:r>
            <a:r>
              <a:t> studento vardą ir kreditus. Metodas turėtų atlikti tik informacijos spausdinimą (jokios kitos logikos).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Vardas ir kreditai turi turėt galimybę būt priskiriami ir inicializacijos metu: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pc="-1" sz="1600">
                <a:latin typeface="+mj-lt"/>
                <a:ea typeface="+mj-ea"/>
                <a:cs typeface="+mj-cs"/>
                <a:sym typeface="Arial"/>
              </a:defRPr>
            </a:pPr>
            <a:r>
              <a:t>s = Studentas("Mantas", -5)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pc="-1" sz="1600">
                <a:latin typeface="+mj-lt"/>
                <a:ea typeface="+mj-ea"/>
                <a:cs typeface="+mj-cs"/>
                <a:sym typeface="Arial"/>
              </a:defRPr>
            </a:pPr>
            <a:br/>
            <a:br/>
            <a:r>
              <a:t>Jei kreditų priskiriama 0 ar mažiau(pvz -66), priskirti 0. </a:t>
            </a:r>
            <a:br/>
            <a:r>
              <a:t>Jei kreditų priskiriama 30 ar daugiau(pvz 66), priskirti 30.</a:t>
            </a:r>
            <a:br/>
            <a:r>
              <a:t>Panaudoti @property, @property.setter dekoratorius.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1"/>
          <p:cNvSpPr txBox="1"/>
          <p:nvPr/>
        </p:nvSpPr>
        <p:spPr>
          <a:xfrm>
            <a:off x="480239" y="460801"/>
            <a:ext cx="5614923" cy="45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grpSp>
        <p:nvGrpSpPr>
          <p:cNvPr id="916" name="Group 2"/>
          <p:cNvGrpSpPr/>
          <p:nvPr/>
        </p:nvGrpSpPr>
        <p:grpSpPr>
          <a:xfrm>
            <a:off x="479880" y="898200"/>
            <a:ext cx="1834561" cy="463683"/>
            <a:chOff x="0" y="0"/>
            <a:chExt cx="1834560" cy="463682"/>
          </a:xfrm>
        </p:grpSpPr>
        <p:sp>
          <p:nvSpPr>
            <p:cNvPr id="914" name="CustomShape 3"/>
            <p:cNvSpPr/>
            <p:nvPr/>
          </p:nvSpPr>
          <p:spPr>
            <a:xfrm>
              <a:off x="0" y="-1"/>
              <a:ext cx="1834561" cy="46368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915" name="CustomShape 4"/>
            <p:cNvSpPr txBox="1"/>
            <p:nvPr/>
          </p:nvSpPr>
          <p:spPr>
            <a:xfrm>
              <a:off x="114480" y="75503"/>
              <a:ext cx="1605600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Užduotis nr. 4</a:t>
              </a:r>
            </a:p>
          </p:txBody>
        </p:sp>
      </p:grpSp>
      <p:pic>
        <p:nvPicPr>
          <p:cNvPr id="91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1282" cy="52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CustomShape 5"/>
          <p:cNvSpPr txBox="1"/>
          <p:nvPr/>
        </p:nvSpPr>
        <p:spPr>
          <a:xfrm>
            <a:off x="639719" y="1832400"/>
            <a:ext cx="10627201" cy="418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Perrašyti kurso datų programą </a:t>
            </a:r>
            <a:r>
              <a:t>naudojant </a:t>
            </a:r>
            <a:r>
              <a:t>objektinį programavimą. </a:t>
            </a:r>
          </a:p>
          <a:p>
            <a:pPr marL="213893" indent="-213893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Leisti įvesti kurso datą, bet tik nuo 2022 metų. Jei įvesti ankstesni metai, tai i</a:t>
            </a:r>
            <a:r>
              <a:t>š</a:t>
            </a:r>
            <a:r>
              <a:t>printin</a:t>
            </a:r>
            <a:r>
              <a:t>ti</a:t>
            </a:r>
            <a:r>
              <a:t>, kad keičiami metai į 2022 ir į juos perkelti. Diena ir mėnuo lieka tie patys.</a:t>
            </a:r>
          </a:p>
          <a:p>
            <a:pPr marL="213893" indent="-213893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Kursų gali būti įvairių, su skirtingais pavadinimais, paskaitų skaičiumi ir paskaitos valandomis (pvz</a:t>
            </a:r>
            <a:r>
              <a:t>.</a:t>
            </a:r>
            <a:r>
              <a:t> 2h, o ne </a:t>
            </a:r>
            <a:r>
              <a:t>4h)</a:t>
            </a:r>
          </a:p>
          <a:p>
            <a:pPr marL="213893" indent="-213893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Galimybė pridėti atšauktų dienų list per atributą</a:t>
            </a:r>
            <a: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PAPILDOMAI: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  <a:r>
              <a:t>Padarykite, kad nebūtų galima atšaukti dienų Lapkritį (property, setter)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CustomShape 1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grpSp>
        <p:nvGrpSpPr>
          <p:cNvPr id="923" name="Group 2"/>
          <p:cNvGrpSpPr/>
          <p:nvPr/>
        </p:nvGrpSpPr>
        <p:grpSpPr>
          <a:xfrm>
            <a:off x="480240" y="914398"/>
            <a:ext cx="1834563" cy="463685"/>
            <a:chOff x="0" y="0"/>
            <a:chExt cx="1834562" cy="463684"/>
          </a:xfrm>
        </p:grpSpPr>
        <p:sp>
          <p:nvSpPr>
            <p:cNvPr id="921" name="CustomShape 3"/>
            <p:cNvSpPr/>
            <p:nvPr/>
          </p:nvSpPr>
          <p:spPr>
            <a:xfrm>
              <a:off x="0" y="-1"/>
              <a:ext cx="1834563" cy="4636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922" name="CustomShape 4"/>
            <p:cNvSpPr txBox="1"/>
            <p:nvPr/>
          </p:nvSpPr>
          <p:spPr>
            <a:xfrm>
              <a:off x="114480" y="75503"/>
              <a:ext cx="1605602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92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1282" cy="52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CustomShape 5"/>
          <p:cNvSpPr txBox="1"/>
          <p:nvPr/>
        </p:nvSpPr>
        <p:spPr>
          <a:xfrm>
            <a:off x="638999" y="1832399"/>
            <a:ext cx="10628642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https://python-course.eu/oop/properties-vs-getters-and-setters.php</a:t>
            </a:r>
          </a:p>
        </p:txBody>
      </p:sp>
      <p:sp>
        <p:nvSpPr>
          <p:cNvPr id="926" name="https://realpython.com/python-property/"/>
          <p:cNvSpPr txBox="1"/>
          <p:nvPr/>
        </p:nvSpPr>
        <p:spPr>
          <a:xfrm>
            <a:off x="656518" y="2187111"/>
            <a:ext cx="3639401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https://realpython.com/python-property/</a:t>
            </a:r>
          </a:p>
        </p:txBody>
      </p:sp>
      <p:sp>
        <p:nvSpPr>
          <p:cNvPr id="927" name="Pasibaigti likusius namų darbus :)"/>
          <p:cNvSpPr txBox="1"/>
          <p:nvPr/>
        </p:nvSpPr>
        <p:spPr>
          <a:xfrm>
            <a:off x="665073" y="2813503"/>
            <a:ext cx="3126685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Pasibaigti likusius namų darbus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 txBox="1"/>
          <p:nvPr/>
        </p:nvSpPr>
        <p:spPr>
          <a:xfrm>
            <a:off x="7584398" y="2370785"/>
            <a:ext cx="5153043" cy="13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Inkapsuliacija</a:t>
            </a:r>
          </a:p>
        </p:txBody>
      </p:sp>
      <p:sp>
        <p:nvSpPr>
          <p:cNvPr id="818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11" y="3129047"/>
            <a:ext cx="7991362" cy="2729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 txBox="1"/>
          <p:nvPr/>
        </p:nvSpPr>
        <p:spPr>
          <a:xfrm>
            <a:off x="6966429" y="1327964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Inkapsuliacija</a:t>
            </a:r>
          </a:p>
        </p:txBody>
      </p:sp>
      <p:sp>
        <p:nvSpPr>
          <p:cNvPr id="822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55" y="3040190"/>
            <a:ext cx="9397600" cy="3097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 txBox="1"/>
          <p:nvPr/>
        </p:nvSpPr>
        <p:spPr>
          <a:xfrm>
            <a:off x="6850560" y="1830062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Kada gali prireikti inkapsuliacijos</a:t>
            </a:r>
          </a:p>
        </p:txBody>
      </p:sp>
      <p:sp>
        <p:nvSpPr>
          <p:cNvPr id="826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50" y="1196313"/>
            <a:ext cx="6261102" cy="415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 txBox="1"/>
          <p:nvPr/>
        </p:nvSpPr>
        <p:spPr>
          <a:xfrm>
            <a:off x="6889184" y="3156119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defRPr b="1" spc="-100" sz="3000">
                <a:latin typeface="+mj-lt"/>
                <a:ea typeface="+mj-ea"/>
                <a:cs typeface="+mj-cs"/>
                <a:sym typeface="Arial"/>
              </a:defRPr>
            </a:pPr>
            <a:r>
              <a:t>Padarome kintam</a:t>
            </a:r>
            <a:r>
              <a:t>ąjį </a:t>
            </a:r>
            <a:r>
              <a:t>privatų</a:t>
            </a:r>
          </a:p>
        </p:txBody>
      </p:sp>
      <p:sp>
        <p:nvSpPr>
          <p:cNvPr id="830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70" y="1647150"/>
            <a:ext cx="6535285" cy="3613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 txBox="1"/>
          <p:nvPr/>
        </p:nvSpPr>
        <p:spPr>
          <a:xfrm>
            <a:off x="6889184" y="3156119"/>
            <a:ext cx="5153043" cy="136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Implementuojame GET/SET</a:t>
            </a:r>
          </a:p>
        </p:txBody>
      </p:sp>
      <p:sp>
        <p:nvSpPr>
          <p:cNvPr id="834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11 paskaita. Get Set metodai, debug</a:t>
            </a:r>
          </a:p>
        </p:txBody>
      </p:sp>
      <p:pic>
        <p:nvPicPr>
          <p:cNvPr id="8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86" y="407418"/>
            <a:ext cx="6405429" cy="3697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22" y="4083389"/>
            <a:ext cx="6405429" cy="2624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sp>
        <p:nvSpPr>
          <p:cNvPr id="839" name="Pythonic way"/>
          <p:cNvSpPr txBox="1"/>
          <p:nvPr/>
        </p:nvSpPr>
        <p:spPr>
          <a:xfrm>
            <a:off x="6457520" y="5555948"/>
            <a:ext cx="2386565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Pythonic way</a:t>
            </a:r>
          </a:p>
        </p:txBody>
      </p:sp>
      <p:pic>
        <p:nvPicPr>
          <p:cNvPr id="8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00" y="977900"/>
            <a:ext cx="5207002" cy="490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2"/>
          <p:cNvSpPr txBox="1"/>
          <p:nvPr/>
        </p:nvSpPr>
        <p:spPr>
          <a:xfrm>
            <a:off x="480238" y="460800"/>
            <a:ext cx="5614925" cy="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9 paskaita. Get Set metodai, properties</a:t>
            </a:r>
          </a:p>
        </p:txBody>
      </p:sp>
      <p:sp>
        <p:nvSpPr>
          <p:cNvPr id="843" name="Pythonic way"/>
          <p:cNvSpPr txBox="1"/>
          <p:nvPr/>
        </p:nvSpPr>
        <p:spPr>
          <a:xfrm>
            <a:off x="6457520" y="5555948"/>
            <a:ext cx="2386565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00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Pythonic way</a:t>
            </a:r>
          </a:p>
        </p:txBody>
      </p:sp>
      <p:pic>
        <p:nvPicPr>
          <p:cNvPr id="8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219" y="2495550"/>
            <a:ext cx="4165602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