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5614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80240" y="697680"/>
            <a:ext cx="5614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80240" y="69768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357720" y="69768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2378880" y="46080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4277520" y="46080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80240" y="69768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2378880" y="69768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4277520" y="69768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273996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3357720" y="460800"/>
            <a:ext cx="273996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3357720" y="460800"/>
            <a:ext cx="273996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80240" y="69768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273996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3357720" y="69768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80240" y="697680"/>
            <a:ext cx="5614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5614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80240" y="697680"/>
            <a:ext cx="5614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80240" y="69768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3357720" y="69768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2378880" y="46080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4277520" y="46080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480240" y="69768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2378880" y="69768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4277520" y="69768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273996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3357720" y="460800"/>
            <a:ext cx="273996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3357720" y="460800"/>
            <a:ext cx="273996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80240" y="69768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273996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3357720" y="69768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80240" y="697680"/>
            <a:ext cx="5614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5614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80240" y="697680"/>
            <a:ext cx="5614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480240" y="69768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3357720" y="69768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2378880" y="46080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277520" y="46080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480240" y="69768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2378880" y="69768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4277520" y="69768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273996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3357720" y="460800"/>
            <a:ext cx="273996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273996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3357720" y="460800"/>
            <a:ext cx="273996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357720" y="460800"/>
            <a:ext cx="273996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80240" y="69768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273996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3357720" y="69768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480240" y="697680"/>
            <a:ext cx="5614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5614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80240" y="697680"/>
            <a:ext cx="5614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480240" y="69768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3357720" y="69768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2378880" y="46080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4277520" y="46080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480240" y="69768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/>
          </p:nvPr>
        </p:nvSpPr>
        <p:spPr>
          <a:xfrm>
            <a:off x="2378880" y="69768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/>
          </p:nvPr>
        </p:nvSpPr>
        <p:spPr>
          <a:xfrm>
            <a:off x="4277520" y="69768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273996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3357720" y="460800"/>
            <a:ext cx="273996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357720" y="460800"/>
            <a:ext cx="273996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480240" y="69768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273996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3357720" y="69768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480240" y="697680"/>
            <a:ext cx="5614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5614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480240" y="697680"/>
            <a:ext cx="5614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480240" y="69768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/>
          </p:nvPr>
        </p:nvSpPr>
        <p:spPr>
          <a:xfrm>
            <a:off x="3357720" y="69768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2378880" y="46080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4277520" y="46080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/>
          </p:nvPr>
        </p:nvSpPr>
        <p:spPr>
          <a:xfrm>
            <a:off x="480240" y="69768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/>
          </p:nvPr>
        </p:nvSpPr>
        <p:spPr>
          <a:xfrm>
            <a:off x="2378880" y="69768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/>
          </p:nvPr>
        </p:nvSpPr>
        <p:spPr>
          <a:xfrm>
            <a:off x="4277520" y="69768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273996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3357720" y="460800"/>
            <a:ext cx="273996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3357720" y="460800"/>
            <a:ext cx="273996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480240" y="69768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273996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3357720" y="69768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80240" y="697680"/>
            <a:ext cx="5614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3357720" y="460800"/>
            <a:ext cx="273996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80240" y="69768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5614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480240" y="697680"/>
            <a:ext cx="5614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480240" y="69768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/>
          </p:nvPr>
        </p:nvSpPr>
        <p:spPr>
          <a:xfrm>
            <a:off x="3357720" y="69768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2378880" y="46080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4277520" y="46080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/>
          </p:nvPr>
        </p:nvSpPr>
        <p:spPr>
          <a:xfrm>
            <a:off x="480240" y="69768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/>
          </p:nvPr>
        </p:nvSpPr>
        <p:spPr>
          <a:xfrm>
            <a:off x="2378880" y="69768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/>
          </p:nvPr>
        </p:nvSpPr>
        <p:spPr>
          <a:xfrm>
            <a:off x="4277520" y="697680"/>
            <a:ext cx="1807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273996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3357720" y="69768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80240" y="697680"/>
            <a:ext cx="561492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" name="Graphic 7" descr=""/>
          <p:cNvPicPr/>
          <p:nvPr/>
        </p:nvPicPr>
        <p:blipFill>
          <a:blip r:embed="rId2"/>
          <a:stretch/>
        </p:blipFill>
        <p:spPr>
          <a:xfrm>
            <a:off x="475200" y="458640"/>
            <a:ext cx="2333520" cy="682200"/>
          </a:xfrm>
          <a:prstGeom prst="rect">
            <a:avLst/>
          </a:prstGeom>
          <a:ln w="1260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45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4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88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14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31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5" name="CustomShape 6"/>
          <p:cNvSpPr/>
          <p:nvPr/>
        </p:nvSpPr>
        <p:spPr>
          <a:xfrm>
            <a:off x="-159120" y="-119160"/>
            <a:ext cx="6254280" cy="738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6" name="Group 8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37" name="CustomShape 9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10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1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12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14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80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4" name="Group 7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85" name="CustomShape 8"/>
            <p:cNvSpPr/>
            <p:nvPr/>
          </p:nvSpPr>
          <p:spPr>
            <a:xfrm>
              <a:off x="11220120" y="846720"/>
              <a:ext cx="132120" cy="106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9"/>
            <p:cNvSpPr/>
            <p:nvPr/>
          </p:nvSpPr>
          <p:spPr>
            <a:xfrm>
              <a:off x="11216880" y="710280"/>
              <a:ext cx="356400" cy="122760"/>
            </a:xfrm>
            <a:custGeom>
              <a:avLst/>
              <a:gdLst/>
              <a:ah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10"/>
            <p:cNvSpPr/>
            <p:nvPr/>
          </p:nvSpPr>
          <p:spPr>
            <a:xfrm>
              <a:off x="11437560" y="846720"/>
              <a:ext cx="132120" cy="106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11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14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228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4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docs.sqlalchemy.org/en/13/core/engines.html" TargetMode="External"/><Relationship Id="rId2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/>
          <p:nvPr/>
        </p:nvSpPr>
        <p:spPr>
          <a:xfrm>
            <a:off x="3273120" y="2618280"/>
            <a:ext cx="7049520" cy="2386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4400" spc="-1" strike="noStrike">
                <a:solidFill>
                  <a:srgbClr val="000000"/>
                </a:solidFill>
                <a:latin typeface="Arial"/>
                <a:ea typeface="Arial"/>
              </a:rPr>
              <a:t>13 paskaita. Duomenų bazės 2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271" name="TextShape 2"/>
          <p:cNvSpPr/>
          <p:nvPr/>
        </p:nvSpPr>
        <p:spPr>
          <a:xfrm>
            <a:off x="3273120" y="5916960"/>
            <a:ext cx="7049520" cy="927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Python pradedančiųjų kursai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95720" y="5930280"/>
            <a:ext cx="2266920" cy="33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2021</a:t>
            </a:r>
            <a:endParaRPr b="0" lang="lt-LT" sz="1600" spc="-1" strike="noStrike">
              <a:latin typeface="Arial"/>
            </a:endParaRPr>
          </a:p>
        </p:txBody>
      </p:sp>
      <p:pic>
        <p:nvPicPr>
          <p:cNvPr id="273" name="Picture Placeholder 14" descr=""/>
          <p:cNvPicPr/>
          <p:nvPr/>
        </p:nvPicPr>
        <p:blipFill>
          <a:blip r:embed="rId1"/>
          <a:stretch/>
        </p:blipFill>
        <p:spPr>
          <a:xfrm>
            <a:off x="14449320" y="-1709640"/>
            <a:ext cx="1834560" cy="1834560"/>
          </a:xfrm>
          <a:prstGeom prst="rect">
            <a:avLst/>
          </a:prstGeom>
          <a:ln w="12600">
            <a:noFill/>
          </a:ln>
        </p:spPr>
      </p:pic>
      <p:grpSp>
        <p:nvGrpSpPr>
          <p:cNvPr id="274" name="Group 4"/>
          <p:cNvGrpSpPr/>
          <p:nvPr/>
        </p:nvGrpSpPr>
        <p:grpSpPr>
          <a:xfrm>
            <a:off x="9866160" y="2715120"/>
            <a:ext cx="1834560" cy="463680"/>
            <a:chOff x="9866160" y="2715120"/>
            <a:chExt cx="1834560" cy="463680"/>
          </a:xfrm>
        </p:grpSpPr>
        <p:sp>
          <p:nvSpPr>
            <p:cNvPr id="275" name="CustomShape 5"/>
            <p:cNvSpPr/>
            <p:nvPr/>
          </p:nvSpPr>
          <p:spPr>
            <a:xfrm>
              <a:off x="9866160" y="271512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6"/>
            <p:cNvSpPr/>
            <p:nvPr/>
          </p:nvSpPr>
          <p:spPr>
            <a:xfrm>
              <a:off x="9979920" y="2779920"/>
              <a:ext cx="160704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277" name="Picture 4" descr=""/>
          <p:cNvPicPr/>
          <p:nvPr/>
        </p:nvPicPr>
        <p:blipFill>
          <a:blip r:embed="rId2"/>
          <a:stretch/>
        </p:blipFill>
        <p:spPr>
          <a:xfrm>
            <a:off x="9920160" y="406080"/>
            <a:ext cx="1951920" cy="195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/>
          <p:nvPr/>
        </p:nvSpPr>
        <p:spPr>
          <a:xfrm>
            <a:off x="6450480" y="2908800"/>
            <a:ext cx="5430240" cy="1987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pakeisti duomenis lentelėje (crUd)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29" name="Text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 paskaita. Duomenų bazės 2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30" name="Picture 4" descr=""/>
          <p:cNvPicPr/>
          <p:nvPr/>
        </p:nvPicPr>
        <p:blipFill>
          <a:blip r:embed="rId1"/>
          <a:stretch/>
        </p:blipFill>
        <p:spPr>
          <a:xfrm>
            <a:off x="538200" y="2463480"/>
            <a:ext cx="4682160" cy="930600"/>
          </a:xfrm>
          <a:prstGeom prst="rect">
            <a:avLst/>
          </a:prstGeom>
          <a:ln w="0">
            <a:noFill/>
          </a:ln>
        </p:spPr>
      </p:pic>
      <p:pic>
        <p:nvPicPr>
          <p:cNvPr id="331" name="Picture 5" descr=""/>
          <p:cNvPicPr/>
          <p:nvPr/>
        </p:nvPicPr>
        <p:blipFill>
          <a:blip r:embed="rId2"/>
          <a:stretch/>
        </p:blipFill>
        <p:spPr>
          <a:xfrm>
            <a:off x="300960" y="3579840"/>
            <a:ext cx="5266080" cy="65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/>
          <p:nvPr/>
        </p:nvSpPr>
        <p:spPr>
          <a:xfrm>
            <a:off x="6450480" y="2908800"/>
            <a:ext cx="5430240" cy="1987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ištrinti duomenis lentelėje (cruD)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33" name="Text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 paskaita. Duomenų bazės 2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34" name="Picture 5" descr=""/>
          <p:cNvPicPr/>
          <p:nvPr/>
        </p:nvPicPr>
        <p:blipFill>
          <a:blip r:embed="rId1"/>
          <a:stretch/>
        </p:blipFill>
        <p:spPr>
          <a:xfrm>
            <a:off x="409680" y="2952720"/>
            <a:ext cx="4998960" cy="84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/>
          <p:nvPr/>
        </p:nvSpPr>
        <p:spPr>
          <a:xfrm>
            <a:off x="6450480" y="2908800"/>
            <a:ext cx="5430240" cy="1987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Programos su duomenų baze (konsolėje) pavyzdys</a:t>
            </a:r>
            <a:br>
              <a:rPr sz="1800"/>
            </a:b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(1 dalis)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36" name="Text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 paskaita. Duomenų bazės 2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37" name="Picture 4" descr=""/>
          <p:cNvPicPr/>
          <p:nvPr/>
        </p:nvPicPr>
        <p:blipFill>
          <a:blip r:embed="rId1"/>
          <a:stretch/>
        </p:blipFill>
        <p:spPr>
          <a:xfrm>
            <a:off x="617400" y="1185840"/>
            <a:ext cx="4220640" cy="530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/>
          <p:nvPr/>
        </p:nvSpPr>
        <p:spPr>
          <a:xfrm>
            <a:off x="6450480" y="2908800"/>
            <a:ext cx="5430240" cy="1987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Programos su duomenų baze (konsolėje) pavyzdys</a:t>
            </a:r>
            <a:br>
              <a:rPr sz="1800"/>
            </a:b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(2 dalis)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39" name="Text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 paskaita. Duomenų bazės 2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40" name="Picture 4" descr=""/>
          <p:cNvPicPr/>
          <p:nvPr/>
        </p:nvPicPr>
        <p:blipFill>
          <a:blip r:embed="rId1"/>
          <a:stretch/>
        </p:blipFill>
        <p:spPr>
          <a:xfrm>
            <a:off x="510480" y="1162440"/>
            <a:ext cx="4586400" cy="507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 paskaita. Duomenų bazės 2</a:t>
            </a:r>
            <a:endParaRPr b="0" lang="lt-LT" sz="1300" spc="-1" strike="noStrike">
              <a:latin typeface="Arial"/>
            </a:endParaRPr>
          </a:p>
        </p:txBody>
      </p:sp>
      <p:grpSp>
        <p:nvGrpSpPr>
          <p:cNvPr id="342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43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4"/>
            <p:cNvSpPr/>
            <p:nvPr/>
          </p:nvSpPr>
          <p:spPr>
            <a:xfrm>
              <a:off x="593640" y="9626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 1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45" name="Picture Placeholder 2" descr=""/>
          <p:cNvPicPr/>
          <p:nvPr/>
        </p:nvPicPr>
        <p:blipFill>
          <a:blip r:embed="rId1"/>
          <a:stretch/>
        </p:blipFill>
        <p:spPr>
          <a:xfrm>
            <a:off x="47988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46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Sukurti programą, kuri: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Leistų įvesti darbuotojus: vardą, pavardę, gimimo datą, pareigas, atlyginimą, nuo kada dirba (data būtų nustatoma automatiškai, pagal dabartinę datą).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Duomenys būtų saugomi duomenų bazėję, panaudojant SQLAlchemy ORM (be SQL užklausų)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Vartotojas galėtų įrašyti, peržiūrėti, ištrinti ir atnaujinti darbuotojus.</a:t>
            </a:r>
            <a:endParaRPr b="0" lang="lt-LT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 paskaita. Duomenų bazės 2</a:t>
            </a:r>
            <a:endParaRPr b="0" lang="lt-LT" sz="1300" spc="-1" strike="noStrike">
              <a:latin typeface="Arial"/>
            </a:endParaRPr>
          </a:p>
        </p:txBody>
      </p:sp>
      <p:grpSp>
        <p:nvGrpSpPr>
          <p:cNvPr id="348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49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4"/>
            <p:cNvSpPr/>
            <p:nvPr/>
          </p:nvSpPr>
          <p:spPr>
            <a:xfrm>
              <a:off x="593640" y="9626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 2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51" name="Picture Placeholder 2" descr=""/>
          <p:cNvPicPr/>
          <p:nvPr/>
        </p:nvPicPr>
        <p:blipFill>
          <a:blip r:embed="rId1"/>
          <a:stretch/>
        </p:blipFill>
        <p:spPr>
          <a:xfrm>
            <a:off x="47988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52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Perdaryti programą 1 užduotyje, kad ji: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Turėtų grafinę sąsają (su ikona ir pavadinimu). Sukurti per Tkinter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Leistų įvesti asmenis į duomenų bazę (jų vardą, pavardę, amžių, ...)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Parodytų visų į duomenų bazę įvestų asmenų sąrašą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Leistų ištrinti pasirinktą asmenį iš duomenų bazės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Leistų paredaguoti įvesto asmens duomenis ir įrašyti atnaujinimus į duomenų bazę</a:t>
            </a:r>
            <a:endParaRPr b="0" lang="lt-LT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 paskaita. Duomenų bazės 2</a:t>
            </a:r>
            <a:endParaRPr b="0" lang="lt-LT" sz="1300" spc="-1" strike="noStrike">
              <a:latin typeface="Arial"/>
            </a:endParaRPr>
          </a:p>
        </p:txBody>
      </p:sp>
      <p:grpSp>
        <p:nvGrpSpPr>
          <p:cNvPr id="354" name="Group 2"/>
          <p:cNvGrpSpPr/>
          <p:nvPr/>
        </p:nvGrpSpPr>
        <p:grpSpPr>
          <a:xfrm>
            <a:off x="480240" y="914400"/>
            <a:ext cx="1834560" cy="463680"/>
            <a:chOff x="480240" y="914400"/>
            <a:chExt cx="1834560" cy="463680"/>
          </a:xfrm>
        </p:grpSpPr>
        <p:sp>
          <p:nvSpPr>
            <p:cNvPr id="355" name="CustomShape 3"/>
            <p:cNvSpPr/>
            <p:nvPr/>
          </p:nvSpPr>
          <p:spPr>
            <a:xfrm>
              <a:off x="480240" y="9144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4"/>
            <p:cNvSpPr/>
            <p:nvPr/>
          </p:nvSpPr>
          <p:spPr>
            <a:xfrm>
              <a:off x="594000" y="9788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57" name="Picture Placeholder 2" descr=""/>
          <p:cNvPicPr/>
          <p:nvPr/>
        </p:nvPicPr>
        <p:blipFill>
          <a:blip r:embed="rId1"/>
          <a:stretch/>
        </p:blipFill>
        <p:spPr>
          <a:xfrm>
            <a:off x="47988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58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b="0" lang="lt-L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14 paskaita. Duomenų bazės 2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60" name="TextShape 2"/>
          <p:cNvSpPr/>
          <p:nvPr/>
        </p:nvSpPr>
        <p:spPr>
          <a:xfrm>
            <a:off x="3281760" y="1821960"/>
            <a:ext cx="3750120" cy="32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SQLAlchemy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361" name="TextShape 3"/>
          <p:cNvSpPr/>
          <p:nvPr/>
        </p:nvSpPr>
        <p:spPr>
          <a:xfrm>
            <a:off x="3281760" y="2171520"/>
            <a:ext cx="3750120" cy="503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SQLAlchemy aprašymas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362" name="TextShape 4"/>
          <p:cNvSpPr/>
          <p:nvPr/>
        </p:nvSpPr>
        <p:spPr>
          <a:xfrm>
            <a:off x="480240" y="5032080"/>
            <a:ext cx="2342880" cy="1364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Naudinga informacija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63" name="TextShape 5"/>
          <p:cNvSpPr/>
          <p:nvPr/>
        </p:nvSpPr>
        <p:spPr>
          <a:xfrm>
            <a:off x="7503480" y="1821960"/>
            <a:ext cx="4207320" cy="790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https://docs.sqlalchemy.org/en/13/core/engines.html</a:t>
            </a: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14 paskaita. Duomenų bazės 2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79" name="TextShape 2"/>
          <p:cNvSpPr/>
          <p:nvPr/>
        </p:nvSpPr>
        <p:spPr>
          <a:xfrm>
            <a:off x="480240" y="1371600"/>
            <a:ext cx="5153040" cy="1364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Pasikartokime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80" name="TextShape 3"/>
          <p:cNvSpPr/>
          <p:nvPr/>
        </p:nvSpPr>
        <p:spPr>
          <a:xfrm>
            <a:off x="1398600" y="3347640"/>
            <a:ext cx="4235040" cy="36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Kam reikia duomenų bazės?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81" name="TextShape 4"/>
          <p:cNvSpPr/>
          <p:nvPr/>
        </p:nvSpPr>
        <p:spPr>
          <a:xfrm>
            <a:off x="1398600" y="4606560"/>
            <a:ext cx="4235040" cy="640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SQL vs NoSQL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82" name="TextShape 5"/>
          <p:cNvSpPr/>
          <p:nvPr/>
        </p:nvSpPr>
        <p:spPr>
          <a:xfrm>
            <a:off x="1398600" y="5701320"/>
            <a:ext cx="4235040" cy="901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SQL sintaksė</a:t>
            </a:r>
            <a:endParaRPr b="0" lang="lt-LT" sz="1600" spc="-1" strike="noStrike">
              <a:latin typeface="Arial"/>
            </a:endParaRPr>
          </a:p>
        </p:txBody>
      </p:sp>
      <p:grpSp>
        <p:nvGrpSpPr>
          <p:cNvPr id="283" name="Group 6"/>
          <p:cNvGrpSpPr/>
          <p:nvPr/>
        </p:nvGrpSpPr>
        <p:grpSpPr>
          <a:xfrm>
            <a:off x="480240" y="3193560"/>
            <a:ext cx="730800" cy="730800"/>
            <a:chOff x="480240" y="3193560"/>
            <a:chExt cx="730800" cy="730800"/>
          </a:xfrm>
        </p:grpSpPr>
        <p:sp>
          <p:nvSpPr>
            <p:cNvPr id="284" name="CustomShape 7"/>
            <p:cNvSpPr/>
            <p:nvPr/>
          </p:nvSpPr>
          <p:spPr>
            <a:xfrm>
              <a:off x="480240" y="319356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8"/>
            <p:cNvSpPr/>
            <p:nvPr/>
          </p:nvSpPr>
          <p:spPr>
            <a:xfrm>
              <a:off x="633240" y="336096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286" name="Group 9"/>
          <p:cNvGrpSpPr/>
          <p:nvPr/>
        </p:nvGrpSpPr>
        <p:grpSpPr>
          <a:xfrm>
            <a:off x="480240" y="4403160"/>
            <a:ext cx="730800" cy="730800"/>
            <a:chOff x="480240" y="4403160"/>
            <a:chExt cx="730800" cy="730800"/>
          </a:xfrm>
        </p:grpSpPr>
        <p:sp>
          <p:nvSpPr>
            <p:cNvPr id="287" name="CustomShape 10"/>
            <p:cNvSpPr/>
            <p:nvPr/>
          </p:nvSpPr>
          <p:spPr>
            <a:xfrm>
              <a:off x="480240" y="440316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11"/>
            <p:cNvSpPr/>
            <p:nvPr/>
          </p:nvSpPr>
          <p:spPr>
            <a:xfrm>
              <a:off x="633240" y="457092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289" name="Group 12"/>
          <p:cNvGrpSpPr/>
          <p:nvPr/>
        </p:nvGrpSpPr>
        <p:grpSpPr>
          <a:xfrm>
            <a:off x="480240" y="5514480"/>
            <a:ext cx="730800" cy="730800"/>
            <a:chOff x="480240" y="5514480"/>
            <a:chExt cx="730800" cy="730800"/>
          </a:xfrm>
        </p:grpSpPr>
        <p:sp>
          <p:nvSpPr>
            <p:cNvPr id="290" name="CustomShape 13"/>
            <p:cNvSpPr/>
            <p:nvPr/>
          </p:nvSpPr>
          <p:spPr>
            <a:xfrm>
              <a:off x="480240" y="551448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14"/>
            <p:cNvSpPr/>
            <p:nvPr/>
          </p:nvSpPr>
          <p:spPr>
            <a:xfrm>
              <a:off x="633240" y="568224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b="0" lang="lt-LT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6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14 paskaita. Duomenų bazės 2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93" name="TextShape 7"/>
          <p:cNvSpPr/>
          <p:nvPr/>
        </p:nvSpPr>
        <p:spPr>
          <a:xfrm>
            <a:off x="480240" y="1371600"/>
            <a:ext cx="5153040" cy="1364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94" name="TextShape 8"/>
          <p:cNvSpPr/>
          <p:nvPr/>
        </p:nvSpPr>
        <p:spPr>
          <a:xfrm>
            <a:off x="1398600" y="3347640"/>
            <a:ext cx="4235040" cy="36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Susipažinsime su SQLAlchemy moduliu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95" name="TextShape 9"/>
          <p:cNvSpPr/>
          <p:nvPr/>
        </p:nvSpPr>
        <p:spPr>
          <a:xfrm>
            <a:off x="1398600" y="4606560"/>
            <a:ext cx="4235040" cy="640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Naudotis ORM įrankiais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96" name="TextShape 10"/>
          <p:cNvSpPr/>
          <p:nvPr/>
        </p:nvSpPr>
        <p:spPr>
          <a:xfrm>
            <a:off x="1398600" y="5701320"/>
            <a:ext cx="4235040" cy="901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Duomenų bazėje atlikti CRUD veiksmus</a:t>
            </a:r>
            <a:endParaRPr b="0" lang="lt-LT" sz="1600" spc="-1" strike="noStrike">
              <a:latin typeface="Arial"/>
            </a:endParaRPr>
          </a:p>
        </p:txBody>
      </p:sp>
      <p:grpSp>
        <p:nvGrpSpPr>
          <p:cNvPr id="297" name="Group 1"/>
          <p:cNvGrpSpPr/>
          <p:nvPr/>
        </p:nvGrpSpPr>
        <p:grpSpPr>
          <a:xfrm>
            <a:off x="480240" y="3193560"/>
            <a:ext cx="730800" cy="730800"/>
            <a:chOff x="480240" y="3193560"/>
            <a:chExt cx="730800" cy="730800"/>
          </a:xfrm>
        </p:grpSpPr>
        <p:sp>
          <p:nvSpPr>
            <p:cNvPr id="298" name="CustomShape 1"/>
            <p:cNvSpPr/>
            <p:nvPr/>
          </p:nvSpPr>
          <p:spPr>
            <a:xfrm>
              <a:off x="480240" y="319356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2"/>
            <p:cNvSpPr/>
            <p:nvPr/>
          </p:nvSpPr>
          <p:spPr>
            <a:xfrm>
              <a:off x="633240" y="336096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300" name="Group 3"/>
          <p:cNvGrpSpPr/>
          <p:nvPr/>
        </p:nvGrpSpPr>
        <p:grpSpPr>
          <a:xfrm>
            <a:off x="480240" y="4403160"/>
            <a:ext cx="730800" cy="730800"/>
            <a:chOff x="480240" y="4403160"/>
            <a:chExt cx="730800" cy="730800"/>
          </a:xfrm>
        </p:grpSpPr>
        <p:sp>
          <p:nvSpPr>
            <p:cNvPr id="301" name="CustomShape 9"/>
            <p:cNvSpPr/>
            <p:nvPr/>
          </p:nvSpPr>
          <p:spPr>
            <a:xfrm>
              <a:off x="480240" y="440316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12"/>
            <p:cNvSpPr/>
            <p:nvPr/>
          </p:nvSpPr>
          <p:spPr>
            <a:xfrm>
              <a:off x="633240" y="457092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303" name="Group 5"/>
          <p:cNvGrpSpPr/>
          <p:nvPr/>
        </p:nvGrpSpPr>
        <p:grpSpPr>
          <a:xfrm>
            <a:off x="480240" y="5514480"/>
            <a:ext cx="730800" cy="730800"/>
            <a:chOff x="480240" y="5514480"/>
            <a:chExt cx="730800" cy="730800"/>
          </a:xfrm>
        </p:grpSpPr>
        <p:sp>
          <p:nvSpPr>
            <p:cNvPr id="304" name="CustomShape 15"/>
            <p:cNvSpPr/>
            <p:nvPr/>
          </p:nvSpPr>
          <p:spPr>
            <a:xfrm>
              <a:off x="480240" y="551448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16"/>
            <p:cNvSpPr/>
            <p:nvPr/>
          </p:nvSpPr>
          <p:spPr>
            <a:xfrm>
              <a:off x="633240" y="568224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b="0" lang="lt-LT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/>
          <p:nvPr/>
        </p:nvSpPr>
        <p:spPr>
          <a:xfrm>
            <a:off x="480240" y="1371600"/>
            <a:ext cx="5614920" cy="410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1800" spc="-1" strike="noStrike">
                <a:solidFill>
                  <a:srgbClr val="000000"/>
                </a:solidFill>
                <a:latin typeface="Arial"/>
              </a:rPr>
              <a:t>Kas yra „ORM“?</a:t>
            </a:r>
            <a:br>
              <a:rPr sz="1800"/>
            </a:br>
            <a:br>
              <a:rPr sz="3000"/>
            </a:br>
            <a:endParaRPr b="0" lang="lt-LT" sz="1800" spc="-1" strike="noStrike">
              <a:latin typeface="Arial"/>
            </a:endParaRPr>
          </a:p>
        </p:txBody>
      </p:sp>
      <p:sp>
        <p:nvSpPr>
          <p:cNvPr id="307" name="Text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14 paskaita. Duomenų bazės 2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sp>
        <p:nvSpPr>
          <p:cNvPr id="308" name="TextShape 3"/>
          <p:cNvSpPr/>
          <p:nvPr/>
        </p:nvSpPr>
        <p:spPr>
          <a:xfrm>
            <a:off x="5940000" y="2133360"/>
            <a:ext cx="5717880" cy="5066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Object-Relational Mapping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Duombazės struktūros pavertimas manipuliuojamomis struktūromis back-end kontekste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1"/>
          <p:cNvSpPr/>
          <p:nvPr/>
        </p:nvSpPr>
        <p:spPr>
          <a:xfrm>
            <a:off x="480240" y="1371600"/>
            <a:ext cx="5614920" cy="410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Modulis SQLAlchemy</a:t>
            </a:r>
            <a:br>
              <a:rPr sz="1800"/>
            </a:br>
            <a:br>
              <a:rPr sz="3000"/>
            </a:br>
            <a:endParaRPr b="0" lang="lt-LT" sz="3000" spc="-1" strike="noStrike">
              <a:latin typeface="Arial"/>
            </a:endParaRPr>
          </a:p>
        </p:txBody>
      </p:sp>
      <p:sp>
        <p:nvSpPr>
          <p:cNvPr id="310" name="TextShape 1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14 paskaita. Duomenų bazės 2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sp>
        <p:nvSpPr>
          <p:cNvPr id="311" name="TextShape 13"/>
          <p:cNvSpPr/>
          <p:nvPr/>
        </p:nvSpPr>
        <p:spPr>
          <a:xfrm>
            <a:off x="5992560" y="1371600"/>
            <a:ext cx="5717880" cy="5066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Modulis SQLAlchemy susideda iš dviejų dalių:</a:t>
            </a:r>
            <a:endParaRPr b="0" lang="lt-LT" sz="1600" spc="-1" strike="noStrike"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SQL Alchemy Core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 – įrankis, skirtas manipuliuoti, modifikuoti ir paleisti įvairias SQL užklausas. Labai panašiai, kaip ir SQLite3, tik dirba su visomis duomenų bazėmis: </a:t>
            </a:r>
            <a:endParaRPr b="0" lang="lt-LT" sz="1600" spc="-1" strike="noStrike"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SQL Alchemy ORM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 (ORM – Object Related Mapping) – įrankis, skirtas automatiškai susieti Python objektus su lentelėmis duomenų bazėje ir vykdyti įvairius veiksmus (CRUD), nenaudojant SQL užklausų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SQLAlchemy nėra vienintelis ORM funkcionalumą siūlantis modulis. Net ir Python pagrindu yra sukurta daugiau įrankių. Panašius modulius turi JAVA (Hibernate), kitos programavimo kalbos.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/>
          <p:nvPr/>
        </p:nvSpPr>
        <p:spPr>
          <a:xfrm>
            <a:off x="6430680" y="1580760"/>
            <a:ext cx="5153040" cy="1364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 fontScale="75000"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susikurti objekto klasę, iš kurios bus sukurta lentelė</a:t>
            </a:r>
            <a:br>
              <a:rPr sz="1800"/>
            </a:br>
            <a:br>
              <a:rPr sz="3000"/>
            </a:br>
            <a:endParaRPr b="0" lang="lt-LT" sz="3000" spc="-1" strike="noStrike">
              <a:latin typeface="Arial"/>
            </a:endParaRPr>
          </a:p>
        </p:txBody>
      </p:sp>
      <p:sp>
        <p:nvSpPr>
          <p:cNvPr id="313" name="Text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 paskaita. Duomenų bazės 2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14" name="Picture 4" descr=""/>
          <p:cNvPicPr/>
          <p:nvPr/>
        </p:nvPicPr>
        <p:blipFill>
          <a:blip r:embed="rId1"/>
          <a:stretch/>
        </p:blipFill>
        <p:spPr>
          <a:xfrm>
            <a:off x="331920" y="2222640"/>
            <a:ext cx="6988680" cy="4415400"/>
          </a:xfrm>
          <a:prstGeom prst="rect">
            <a:avLst/>
          </a:prstGeom>
          <a:ln w="0">
            <a:noFill/>
          </a:ln>
        </p:spPr>
      </p:pic>
      <p:sp>
        <p:nvSpPr>
          <p:cNvPr id="315" name="TextShape 3"/>
          <p:cNvSpPr/>
          <p:nvPr/>
        </p:nvSpPr>
        <p:spPr>
          <a:xfrm>
            <a:off x="6428520" y="3398760"/>
            <a:ext cx="4987080" cy="105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Tam, kad sukurtume reikiamos struktūros duomenų bazę ir ja naudotumės, užtenka sukurti SQLAlchemy klasę ir ją paleisti.</a:t>
            </a: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/>
          <p:nvPr/>
        </p:nvSpPr>
        <p:spPr>
          <a:xfrm>
            <a:off x="6391080" y="2196360"/>
            <a:ext cx="5430240" cy="1987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 fontScale="72000"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įrašyti, nuskaityti, atnaujinti, ištrinti duomenys SQLAlchemy lentelėje</a:t>
            </a:r>
            <a:br>
              <a:rPr sz="1800"/>
            </a:b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(CRUD – create, read, update, delete)</a:t>
            </a:r>
            <a:br>
              <a:rPr sz="1800"/>
            </a:br>
            <a:br>
              <a:rPr sz="3000"/>
            </a:br>
            <a:endParaRPr b="0" lang="lt-LT" sz="3000" spc="-1" strike="noStrike">
              <a:latin typeface="Arial"/>
            </a:endParaRPr>
          </a:p>
        </p:txBody>
      </p:sp>
      <p:sp>
        <p:nvSpPr>
          <p:cNvPr id="317" name="Text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 paskaita. Duomenų bazės 2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18" name="TextShape 3"/>
          <p:cNvSpPr/>
          <p:nvPr/>
        </p:nvSpPr>
        <p:spPr>
          <a:xfrm>
            <a:off x="6455520" y="4277880"/>
            <a:ext cx="4987080" cy="15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Pavyzdys kaip sukurti ryšį su sukurta DB kitame faile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  <p:pic>
        <p:nvPicPr>
          <p:cNvPr id="319" name="Picture 5" descr=""/>
          <p:cNvPicPr/>
          <p:nvPr/>
        </p:nvPicPr>
        <p:blipFill>
          <a:blip r:embed="rId1"/>
          <a:stretch/>
        </p:blipFill>
        <p:spPr>
          <a:xfrm>
            <a:off x="419760" y="2749320"/>
            <a:ext cx="4959360" cy="189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/>
          <p:nvPr/>
        </p:nvSpPr>
        <p:spPr>
          <a:xfrm>
            <a:off x="6450480" y="2908800"/>
            <a:ext cx="5430240" cy="1987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gauti duomenis iš lentelės (cRud)</a:t>
            </a:r>
            <a:br>
              <a:rPr sz="3000"/>
            </a:br>
            <a:endParaRPr b="0" lang="lt-LT" sz="3000" spc="-1" strike="noStrike">
              <a:latin typeface="Arial"/>
            </a:endParaRPr>
          </a:p>
        </p:txBody>
      </p:sp>
      <p:sp>
        <p:nvSpPr>
          <p:cNvPr id="321" name="Text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 paskaita. Duomenų bazės 2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22" name="Picture 7" descr=""/>
          <p:cNvPicPr/>
          <p:nvPr/>
        </p:nvPicPr>
        <p:blipFill>
          <a:blip r:embed="rId1"/>
          <a:stretch/>
        </p:blipFill>
        <p:spPr>
          <a:xfrm>
            <a:off x="469080" y="1873080"/>
            <a:ext cx="3761640" cy="1042920"/>
          </a:xfrm>
          <a:prstGeom prst="rect">
            <a:avLst/>
          </a:prstGeom>
          <a:ln w="0">
            <a:noFill/>
          </a:ln>
        </p:spPr>
      </p:pic>
      <p:pic>
        <p:nvPicPr>
          <p:cNvPr id="323" name="Picture 8" descr=""/>
          <p:cNvPicPr/>
          <p:nvPr/>
        </p:nvPicPr>
        <p:blipFill>
          <a:blip r:embed="rId2"/>
          <a:stretch/>
        </p:blipFill>
        <p:spPr>
          <a:xfrm>
            <a:off x="469080" y="3221640"/>
            <a:ext cx="5068080" cy="245520"/>
          </a:xfrm>
          <a:prstGeom prst="rect">
            <a:avLst/>
          </a:prstGeom>
          <a:ln w="0">
            <a:noFill/>
          </a:ln>
        </p:spPr>
      </p:pic>
      <p:pic>
        <p:nvPicPr>
          <p:cNvPr id="324" name="Picture 9" descr=""/>
          <p:cNvPicPr/>
          <p:nvPr/>
        </p:nvPicPr>
        <p:blipFill>
          <a:blip r:embed="rId3"/>
          <a:stretch/>
        </p:blipFill>
        <p:spPr>
          <a:xfrm>
            <a:off x="469080" y="3702960"/>
            <a:ext cx="3761640" cy="142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/>
          <p:nvPr/>
        </p:nvSpPr>
        <p:spPr>
          <a:xfrm>
            <a:off x="6450480" y="2908800"/>
            <a:ext cx="5430240" cy="1987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ieškoti duomenų pagal sąlygą ar šabloną</a:t>
            </a:r>
            <a:br>
              <a:rPr sz="3000"/>
            </a:br>
            <a:endParaRPr b="0" lang="lt-LT" sz="3000" spc="-1" strike="noStrike">
              <a:latin typeface="Arial"/>
            </a:endParaRPr>
          </a:p>
        </p:txBody>
      </p:sp>
      <p:sp>
        <p:nvSpPr>
          <p:cNvPr id="326" name="Text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 paskaita. Duomenų bazės 2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27" name="Picture 2" descr=""/>
          <p:cNvPicPr/>
          <p:nvPr/>
        </p:nvPicPr>
        <p:blipFill>
          <a:blip r:embed="rId1"/>
          <a:stretch/>
        </p:blipFill>
        <p:spPr>
          <a:xfrm>
            <a:off x="258840" y="3906360"/>
            <a:ext cx="5424480" cy="176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2" ma:contentTypeDescription="Create a new document." ma:contentTypeScope="" ma:versionID="897201ceeef7d02eb2013684851bcacb">
  <xsd:schema xmlns:xsd="http://www.w3.org/2001/XMLSchema" xmlns:xs="http://www.w3.org/2001/XMLSchema" xmlns:p="http://schemas.microsoft.com/office/2006/metadata/properties" xmlns:ns2="e94fbb91-2895-466f-9cdd-164826e0ab54" targetNamespace="http://schemas.microsoft.com/office/2006/metadata/properties" ma:root="true" ma:fieldsID="5f3d40d179a78e5dd6cd552886852810" ns2:_="">
    <xsd:import namespace="e94fbb91-2895-466f-9cdd-164826e0ab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B612DF-7154-4066-933E-6036B4AFD3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4fbb91-2895-466f-9cdd-164826e0ab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B63B21-9B35-4055-AE14-92DF8245DE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2A1B0C-B009-41E1-B146-AA55E79B466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Application>LibreOffice/7.3.2.2$Linux_X86_64 LibreOffice_project/30$Build-2</Application>
  <AppVersion>15.0000</AppVersion>
  <Words>431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2022-05-21T13:34:31Z</dcterms:modified>
  <cp:revision>327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0x0101009ACC98F71C7CEB499EFDC29467EAFC60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