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7832E-4032-4EFE-261D-EA8FE0D7A179}" v="2549" dt="2022-04-25T01:04:47.410"/>
    <p1510:client id="{F60E0B22-9155-4921-9F0D-9E8C3BAB6D39}" v="887" dt="2021-12-16T03:35:10.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780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27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603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875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589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6382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635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55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199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07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618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4275103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F2AC-21D4-4FB1-B957-14C0E39BD9D9}"/>
              </a:ext>
            </a:extLst>
          </p:cNvPr>
          <p:cNvSpPr>
            <a:spLocks noGrp="1"/>
          </p:cNvSpPr>
          <p:nvPr>
            <p:ph type="title"/>
          </p:nvPr>
        </p:nvSpPr>
        <p:spPr>
          <a:xfrm>
            <a:off x="838200" y="1512948"/>
            <a:ext cx="10515600" cy="3833410"/>
          </a:xfrm>
        </p:spPr>
        <p:txBody>
          <a:bodyPr>
            <a:normAutofit fontScale="90000"/>
          </a:bodyPr>
          <a:lstStyle/>
          <a:p>
            <a:pPr algn="ctr"/>
            <a:r>
              <a:rPr lang="en-US" dirty="0">
                <a:latin typeface="Times New Roman"/>
                <a:cs typeface="Times New Roman"/>
              </a:rPr>
              <a:t>Project Presentation</a:t>
            </a:r>
            <a:br>
              <a:rPr lang="en-US" dirty="0">
                <a:latin typeface="Times New Roman"/>
                <a:cs typeface="Times New Roman"/>
              </a:rPr>
            </a:br>
            <a:br>
              <a:rPr lang="en-US" dirty="0">
                <a:latin typeface="Times New Roman"/>
                <a:cs typeface="Times New Roman"/>
              </a:rPr>
            </a:br>
            <a:r>
              <a:rPr lang="en-US" dirty="0">
                <a:latin typeface="Times New Roman"/>
                <a:cs typeface="Times New Roman"/>
              </a:rPr>
              <a:t>Collision improvement using Spatial Hashing and Quad-Trees</a:t>
            </a:r>
            <a:br>
              <a:rPr lang="en-US" dirty="0">
                <a:latin typeface="Times New Roman"/>
                <a:cs typeface="Times New Roman"/>
              </a:rPr>
            </a:br>
            <a:br>
              <a:rPr lang="en-US" dirty="0">
                <a:latin typeface="Times New Roman"/>
                <a:cs typeface="Times New Roman"/>
              </a:rPr>
            </a:br>
            <a:r>
              <a:rPr lang="en-US" dirty="0">
                <a:latin typeface="Times New Roman"/>
                <a:cs typeface="Times New Roman"/>
              </a:rPr>
              <a:t>Mantas </a:t>
            </a:r>
            <a:r>
              <a:rPr lang="en-US" dirty="0" err="1">
                <a:latin typeface="Times New Roman"/>
                <a:cs typeface="Times New Roman"/>
              </a:rPr>
              <a:t>Zalnierius</a:t>
            </a:r>
            <a:br>
              <a:rPr lang="en-US" dirty="0">
                <a:latin typeface="Times New Roman"/>
                <a:cs typeface="Times New Roman"/>
              </a:rPr>
            </a:br>
            <a:endParaRPr lang="en-US" dirty="0">
              <a:latin typeface="Times New Roman"/>
              <a:cs typeface="Times New Roman"/>
            </a:endParaRPr>
          </a:p>
        </p:txBody>
      </p:sp>
    </p:spTree>
    <p:extLst>
      <p:ext uri="{BB962C8B-B14F-4D97-AF65-F5344CB8AC3E}">
        <p14:creationId xmlns:p14="http://schemas.microsoft.com/office/powerpoint/2010/main" val="358173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877A-FDF9-49F6-98DD-581AF1F746CD}"/>
              </a:ext>
            </a:extLst>
          </p:cNvPr>
          <p:cNvSpPr>
            <a:spLocks noGrp="1"/>
          </p:cNvSpPr>
          <p:nvPr>
            <p:ph type="title"/>
          </p:nvPr>
        </p:nvSpPr>
        <p:spPr>
          <a:xfrm>
            <a:off x="838200" y="365125"/>
            <a:ext cx="10515600" cy="987969"/>
          </a:xfrm>
        </p:spPr>
        <p:txBody>
          <a:bodyPr/>
          <a:lstStyle/>
          <a:p>
            <a:pPr algn="ctr"/>
            <a:r>
              <a:rPr lang="en-US" dirty="0">
                <a:latin typeface="Times New Roman"/>
                <a:cs typeface="Calibri Light"/>
              </a:rPr>
              <a:t>Background</a:t>
            </a:r>
          </a:p>
        </p:txBody>
      </p:sp>
      <p:sp>
        <p:nvSpPr>
          <p:cNvPr id="3" name="TextBox 2">
            <a:extLst>
              <a:ext uri="{FF2B5EF4-FFF2-40B4-BE49-F238E27FC236}">
                <a16:creationId xmlns:a16="http://schemas.microsoft.com/office/drawing/2014/main" id="{B6582918-18EA-4575-925D-528BF3602CA8}"/>
              </a:ext>
            </a:extLst>
          </p:cNvPr>
          <p:cNvSpPr txBox="1"/>
          <p:nvPr/>
        </p:nvSpPr>
        <p:spPr>
          <a:xfrm>
            <a:off x="914399" y="1454550"/>
            <a:ext cx="1015099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Calibri"/>
              </a:rPr>
              <a:t>Collisions In games:</a:t>
            </a:r>
          </a:p>
          <a:p>
            <a:endParaRPr lang="en-US" dirty="0">
              <a:latin typeface="Times New Roman"/>
              <a:cs typeface="Calibri"/>
            </a:endParaRPr>
          </a:p>
          <a:p>
            <a:r>
              <a:rPr lang="en-US" dirty="0">
                <a:latin typeface="Times New Roman"/>
                <a:cs typeface="Calibri"/>
              </a:rPr>
              <a:t>One of the most important parts of a video game is performance. So, if you can imagine how, if a game had 1000 game objects in the game. The game will need a way of handling all of these collision's checks. A naïve </a:t>
            </a:r>
            <a:r>
              <a:rPr lang="en-US" dirty="0">
                <a:ea typeface="+mn-lt"/>
                <a:cs typeface="+mn-lt"/>
              </a:rPr>
              <a:t>approach </a:t>
            </a:r>
            <a:r>
              <a:rPr lang="en-US" dirty="0">
                <a:latin typeface="Times New Roman"/>
                <a:cs typeface="Calibri"/>
              </a:rPr>
              <a:t>would be to just check if every object is colliding with each other. This will lead to a N^2 </a:t>
            </a:r>
            <a:r>
              <a:rPr lang="en-US" dirty="0">
                <a:latin typeface="Calibri"/>
                <a:cs typeface="Calibri"/>
              </a:rPr>
              <a:t>solution</a:t>
            </a:r>
            <a:r>
              <a:rPr lang="en-US" dirty="0">
                <a:latin typeface="Times New Roman"/>
                <a:cs typeface="Calibri"/>
              </a:rPr>
              <a:t>. This is very bad, has it's </a:t>
            </a:r>
            <a:r>
              <a:rPr lang="en-US" dirty="0">
                <a:ea typeface="+mn-lt"/>
                <a:cs typeface="+mn-lt"/>
              </a:rPr>
              <a:t>exponential</a:t>
            </a:r>
            <a:r>
              <a:rPr lang="en-US" dirty="0">
                <a:latin typeface="Times New Roman"/>
                <a:cs typeface="Calibri"/>
              </a:rPr>
              <a:t>. </a:t>
            </a:r>
          </a:p>
        </p:txBody>
      </p:sp>
      <p:sp>
        <p:nvSpPr>
          <p:cNvPr id="4" name="TextBox 3">
            <a:extLst>
              <a:ext uri="{FF2B5EF4-FFF2-40B4-BE49-F238E27FC236}">
                <a16:creationId xmlns:a16="http://schemas.microsoft.com/office/drawing/2014/main" id="{359BCB31-B813-47C4-B82B-C3305FABAE4B}"/>
              </a:ext>
            </a:extLst>
          </p:cNvPr>
          <p:cNvSpPr txBox="1"/>
          <p:nvPr/>
        </p:nvSpPr>
        <p:spPr>
          <a:xfrm>
            <a:off x="871105" y="4484247"/>
            <a:ext cx="82411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cs typeface="Segoe UI"/>
            </a:endParaRPr>
          </a:p>
        </p:txBody>
      </p:sp>
      <p:sp>
        <p:nvSpPr>
          <p:cNvPr id="5" name="TextBox 4">
            <a:extLst>
              <a:ext uri="{FF2B5EF4-FFF2-40B4-BE49-F238E27FC236}">
                <a16:creationId xmlns:a16="http://schemas.microsoft.com/office/drawing/2014/main" id="{FFA292AB-990C-4887-B8A5-3FAC7E3F0966}"/>
              </a:ext>
            </a:extLst>
          </p:cNvPr>
          <p:cNvSpPr txBox="1"/>
          <p:nvPr/>
        </p:nvSpPr>
        <p:spPr>
          <a:xfrm>
            <a:off x="914401" y="3858601"/>
            <a:ext cx="8839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Segoe UI"/>
              </a:rPr>
              <a:t>My </a:t>
            </a:r>
            <a:r>
              <a:rPr lang="en-US" dirty="0">
                <a:ea typeface="+mn-lt"/>
                <a:cs typeface="+mn-lt"/>
              </a:rPr>
              <a:t>solution </a:t>
            </a:r>
            <a:r>
              <a:rPr lang="en-US" dirty="0">
                <a:latin typeface="Times New Roman"/>
                <a:cs typeface="Segoe UI"/>
              </a:rPr>
              <a:t>to this problem:</a:t>
            </a:r>
            <a:endParaRPr lang="en-US" dirty="0"/>
          </a:p>
          <a:p>
            <a:endParaRPr lang="en-US" dirty="0">
              <a:latin typeface="Times New Roman"/>
              <a:cs typeface="Segoe UI"/>
            </a:endParaRPr>
          </a:p>
          <a:p>
            <a:r>
              <a:rPr lang="en-US" dirty="0">
                <a:latin typeface="Times New Roman"/>
                <a:cs typeface="Segoe UI"/>
              </a:rPr>
              <a:t>The </a:t>
            </a:r>
            <a:r>
              <a:rPr lang="en-US" dirty="0">
                <a:ea typeface="+mn-lt"/>
                <a:cs typeface="+mn-lt"/>
              </a:rPr>
              <a:t>solution </a:t>
            </a:r>
            <a:r>
              <a:rPr lang="en-US" dirty="0">
                <a:latin typeface="Times New Roman"/>
                <a:cs typeface="Segoe UI"/>
              </a:rPr>
              <a:t>I suggest is using different spatial </a:t>
            </a:r>
            <a:r>
              <a:rPr lang="en-US" dirty="0">
                <a:ea typeface="+mn-lt"/>
                <a:cs typeface="+mn-lt"/>
              </a:rPr>
              <a:t>partitioning algorithms </a:t>
            </a:r>
            <a:r>
              <a:rPr lang="en-US" dirty="0">
                <a:latin typeface="Times New Roman"/>
                <a:cs typeface="Segoe UI"/>
              </a:rPr>
              <a:t>to improve this problem. I will go into detail what </a:t>
            </a:r>
            <a:r>
              <a:rPr lang="en-US" dirty="0">
                <a:ea typeface="+mn-lt"/>
                <a:cs typeface="+mn-lt"/>
              </a:rPr>
              <a:t>algorithms </a:t>
            </a:r>
            <a:r>
              <a:rPr lang="en-US" dirty="0">
                <a:latin typeface="Times New Roman"/>
                <a:cs typeface="Segoe UI"/>
              </a:rPr>
              <a:t>I used to fix this issue in later slides.</a:t>
            </a:r>
          </a:p>
        </p:txBody>
      </p:sp>
    </p:spTree>
    <p:extLst>
      <p:ext uri="{BB962C8B-B14F-4D97-AF65-F5344CB8AC3E}">
        <p14:creationId xmlns:p14="http://schemas.microsoft.com/office/powerpoint/2010/main" val="4108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35B8-CC29-437B-87C8-DFAEB761CE2C}"/>
              </a:ext>
            </a:extLst>
          </p:cNvPr>
          <p:cNvSpPr>
            <a:spLocks noGrp="1"/>
          </p:cNvSpPr>
          <p:nvPr>
            <p:ph type="title"/>
          </p:nvPr>
        </p:nvSpPr>
        <p:spPr/>
        <p:txBody>
          <a:bodyPr/>
          <a:lstStyle/>
          <a:p>
            <a:pPr algn="ctr"/>
            <a:r>
              <a:rPr lang="en-US" dirty="0">
                <a:latin typeface="Times New Roman"/>
                <a:cs typeface="Calibri Light"/>
              </a:rPr>
              <a:t>Motivation For Project</a:t>
            </a:r>
          </a:p>
        </p:txBody>
      </p:sp>
      <p:sp>
        <p:nvSpPr>
          <p:cNvPr id="3" name="TextBox 2">
            <a:extLst>
              <a:ext uri="{FF2B5EF4-FFF2-40B4-BE49-F238E27FC236}">
                <a16:creationId xmlns:a16="http://schemas.microsoft.com/office/drawing/2014/main" id="{F9D51093-EED1-4D1E-B627-77867D9542FD}"/>
              </a:ext>
            </a:extLst>
          </p:cNvPr>
          <p:cNvSpPr txBox="1"/>
          <p:nvPr/>
        </p:nvSpPr>
        <p:spPr>
          <a:xfrm>
            <a:off x="835482" y="2551735"/>
            <a:ext cx="1070517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My Main Motivation:</a:t>
            </a:r>
          </a:p>
          <a:p>
            <a:endParaRPr lang="en-US" dirty="0">
              <a:latin typeface="Times New Roman"/>
              <a:cs typeface="Times New Roman"/>
            </a:endParaRPr>
          </a:p>
          <a:p>
            <a:r>
              <a:rPr lang="en-US" dirty="0">
                <a:latin typeface="Times New Roman"/>
                <a:cs typeface="Times New Roman"/>
              </a:rPr>
              <a:t>While I created many projects in my course, none of the projects had to deal with scenarios where there are hundreds if not </a:t>
            </a:r>
            <a:r>
              <a:rPr lang="en-US" dirty="0">
                <a:ea typeface="+mn-lt"/>
                <a:cs typeface="+mn-lt"/>
              </a:rPr>
              <a:t>thousands </a:t>
            </a:r>
            <a:r>
              <a:rPr lang="en-US" dirty="0">
                <a:latin typeface="Times New Roman"/>
                <a:cs typeface="Times New Roman"/>
              </a:rPr>
              <a:t>of in-game objects. I was always attracted on how other games have done this. I hope my project will showcase different </a:t>
            </a:r>
            <a:r>
              <a:rPr lang="en-US" dirty="0">
                <a:ea typeface="+mn-lt"/>
                <a:cs typeface="+mn-lt"/>
              </a:rPr>
              <a:t>solutions </a:t>
            </a:r>
            <a:r>
              <a:rPr lang="en-US" dirty="0">
                <a:latin typeface="Times New Roman"/>
                <a:cs typeface="Times New Roman"/>
              </a:rPr>
              <a:t>to this problem.</a:t>
            </a:r>
          </a:p>
        </p:txBody>
      </p:sp>
    </p:spTree>
    <p:extLst>
      <p:ext uri="{BB962C8B-B14F-4D97-AF65-F5344CB8AC3E}">
        <p14:creationId xmlns:p14="http://schemas.microsoft.com/office/powerpoint/2010/main" val="3953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D512-4527-4318-9089-574F386C67BA}"/>
              </a:ext>
            </a:extLst>
          </p:cNvPr>
          <p:cNvSpPr>
            <a:spLocks noGrp="1"/>
          </p:cNvSpPr>
          <p:nvPr>
            <p:ph type="title"/>
          </p:nvPr>
        </p:nvSpPr>
        <p:spPr>
          <a:xfrm>
            <a:off x="838200" y="365125"/>
            <a:ext cx="10515600" cy="1221654"/>
          </a:xfrm>
        </p:spPr>
        <p:txBody>
          <a:bodyPr/>
          <a:lstStyle/>
          <a:p>
            <a:pPr algn="ctr"/>
            <a:r>
              <a:rPr lang="en-US" dirty="0">
                <a:latin typeface="Times New Roman"/>
                <a:cs typeface="Calibri Light"/>
              </a:rPr>
              <a:t>Objectives For Project</a:t>
            </a:r>
            <a:endParaRPr lang="en-US" dirty="0">
              <a:latin typeface="Times New Roman"/>
              <a:cs typeface="Times New Roman"/>
            </a:endParaRPr>
          </a:p>
        </p:txBody>
      </p:sp>
      <p:sp>
        <p:nvSpPr>
          <p:cNvPr id="4" name="TextBox 3">
            <a:extLst>
              <a:ext uri="{FF2B5EF4-FFF2-40B4-BE49-F238E27FC236}">
                <a16:creationId xmlns:a16="http://schemas.microsoft.com/office/drawing/2014/main" id="{F2FF0820-2169-44BC-BF36-A3751384D3F2}"/>
              </a:ext>
            </a:extLst>
          </p:cNvPr>
          <p:cNvSpPr txBox="1"/>
          <p:nvPr/>
        </p:nvSpPr>
        <p:spPr>
          <a:xfrm>
            <a:off x="837235" y="2688308"/>
            <a:ext cx="776854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My Main Objectives With This Project:</a:t>
            </a:r>
          </a:p>
          <a:p>
            <a:endParaRPr lang="en-US" dirty="0">
              <a:latin typeface="Times New Roman"/>
              <a:cs typeface="Times New Roman"/>
            </a:endParaRPr>
          </a:p>
          <a:p>
            <a:pPr marL="285750" indent="-285750">
              <a:buFont typeface="Courier New"/>
              <a:buChar char="o"/>
            </a:pPr>
            <a:r>
              <a:rPr lang="en-US" dirty="0">
                <a:latin typeface="Times New Roman"/>
                <a:cs typeface="Times New Roman"/>
              </a:rPr>
              <a:t>Increase in performance  (</a:t>
            </a:r>
            <a:r>
              <a:rPr lang="en-US" dirty="0" err="1">
                <a:latin typeface="Times New Roman"/>
                <a:cs typeface="Times New Roman"/>
              </a:rPr>
              <a:t>I.e</a:t>
            </a:r>
            <a:r>
              <a:rPr lang="en-US" dirty="0">
                <a:latin typeface="Times New Roman"/>
                <a:cs typeface="Times New Roman"/>
              </a:rPr>
              <a:t> no reduction fps and less collisions checks).</a:t>
            </a:r>
          </a:p>
          <a:p>
            <a:pPr marL="285750" indent="-285750">
              <a:buFont typeface="Courier New"/>
              <a:buChar char="o"/>
            </a:pPr>
            <a:r>
              <a:rPr lang="en-US" dirty="0">
                <a:latin typeface="Times New Roman"/>
                <a:cs typeface="Times New Roman"/>
              </a:rPr>
              <a:t>Improvement in </a:t>
            </a:r>
            <a:r>
              <a:rPr lang="en-US" dirty="0">
                <a:ea typeface="+mn-lt"/>
                <a:cs typeface="+mn-lt"/>
              </a:rPr>
              <a:t>logarithmic (</a:t>
            </a:r>
            <a:r>
              <a:rPr lang="en-US" dirty="0" err="1">
                <a:latin typeface="Times New Roman"/>
                <a:ea typeface="+mn-lt"/>
                <a:cs typeface="Times New Roman"/>
              </a:rPr>
              <a:t>I</a:t>
            </a:r>
            <a:r>
              <a:rPr lang="en-US" dirty="0" err="1">
                <a:ea typeface="+mn-lt"/>
                <a:cs typeface="+mn-lt"/>
              </a:rPr>
              <a:t>.e</a:t>
            </a:r>
            <a:r>
              <a:rPr lang="en-US" dirty="0">
                <a:ea typeface="+mn-lt"/>
                <a:cs typeface="+mn-lt"/>
              </a:rPr>
              <a:t> improve N^2 to N or better).</a:t>
            </a:r>
          </a:p>
          <a:p>
            <a:pPr marL="285750" indent="-285750">
              <a:buFont typeface="Courier New"/>
              <a:buChar char="o"/>
            </a:pPr>
            <a:r>
              <a:rPr lang="en-US" dirty="0">
                <a:latin typeface="Calibri"/>
                <a:cs typeface="Calibri"/>
              </a:rPr>
              <a:t>Make Quries for collision detection has fast as possible.</a:t>
            </a:r>
          </a:p>
        </p:txBody>
      </p:sp>
    </p:spTree>
    <p:extLst>
      <p:ext uri="{BB962C8B-B14F-4D97-AF65-F5344CB8AC3E}">
        <p14:creationId xmlns:p14="http://schemas.microsoft.com/office/powerpoint/2010/main" val="417841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FA1F-54EA-4DBD-9BD8-07597BC707EB}"/>
              </a:ext>
            </a:extLst>
          </p:cNvPr>
          <p:cNvSpPr>
            <a:spLocks noGrp="1"/>
          </p:cNvSpPr>
          <p:nvPr>
            <p:ph type="title"/>
          </p:nvPr>
        </p:nvSpPr>
        <p:spPr/>
        <p:txBody>
          <a:bodyPr/>
          <a:lstStyle/>
          <a:p>
            <a:pPr algn="ctr"/>
            <a:r>
              <a:rPr lang="en-US" dirty="0">
                <a:ea typeface="+mj-lt"/>
                <a:cs typeface="+mj-lt"/>
              </a:rPr>
              <a:t>Methodology</a:t>
            </a:r>
            <a:endParaRPr lang="en-US" dirty="0" err="1">
              <a:cs typeface="Calibri Light" panose="020F0302020204030204"/>
            </a:endParaRPr>
          </a:p>
        </p:txBody>
      </p:sp>
      <p:sp>
        <p:nvSpPr>
          <p:cNvPr id="3" name="TextBox 2">
            <a:extLst>
              <a:ext uri="{FF2B5EF4-FFF2-40B4-BE49-F238E27FC236}">
                <a16:creationId xmlns:a16="http://schemas.microsoft.com/office/drawing/2014/main" id="{9EECE272-9A23-595E-7166-223AC21FEED8}"/>
              </a:ext>
            </a:extLst>
          </p:cNvPr>
          <p:cNvSpPr txBox="1"/>
          <p:nvPr/>
        </p:nvSpPr>
        <p:spPr>
          <a:xfrm>
            <a:off x="836469" y="1589809"/>
            <a:ext cx="104757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Methods Used For This Project:</a:t>
            </a:r>
          </a:p>
          <a:p>
            <a:r>
              <a:rPr lang="en-US" dirty="0">
                <a:cs typeface="Calibri"/>
              </a:rPr>
              <a:t>1) Spatial Hashing:</a:t>
            </a:r>
          </a:p>
          <a:p>
            <a:endParaRPr lang="en-US" dirty="0">
              <a:cs typeface="Calibri"/>
            </a:endParaRPr>
          </a:p>
          <a:p>
            <a:r>
              <a:rPr lang="en-US" dirty="0">
                <a:cs typeface="Calibri"/>
              </a:rPr>
              <a:t>The reason why I used this methodology was because of the fast query's you can using hashing. The basic idea of this method is to take an object in the game such as a simple square. Pass that through a hashing function that will return a hash key, that you will pass into containers. This will make it easy to get data as fast possible.</a:t>
            </a:r>
          </a:p>
          <a:p>
            <a:endParaRPr lang="en-US" dirty="0">
              <a:cs typeface="Calibri"/>
            </a:endParaRPr>
          </a:p>
          <a:p>
            <a:r>
              <a:rPr lang="en-US" dirty="0">
                <a:cs typeface="Calibri"/>
              </a:rPr>
              <a:t>2) Quad-Trees:</a:t>
            </a:r>
          </a:p>
          <a:p>
            <a:endParaRPr lang="en-US" dirty="0">
              <a:cs typeface="Calibri"/>
            </a:endParaRPr>
          </a:p>
          <a:p>
            <a:r>
              <a:rPr lang="en-US" dirty="0">
                <a:cs typeface="Calibri"/>
              </a:rPr>
              <a:t>The reason why I choose this method was because quad-trees are dynamic. By this I mean, that a quad-tree will </a:t>
            </a:r>
            <a:r>
              <a:rPr lang="en-US" dirty="0">
                <a:ea typeface="+mn-lt"/>
                <a:cs typeface="+mn-lt"/>
              </a:rPr>
              <a:t>continuously </a:t>
            </a:r>
            <a:r>
              <a:rPr lang="en-US" dirty="0">
                <a:cs typeface="Calibri"/>
              </a:rPr>
              <a:t>subdivide in respect to the number of objects in the game. In the case if there are only 2 objects in the game, there will be only one node, containing the 2 objects. The more objects the more subdivisions there is. </a:t>
            </a:r>
          </a:p>
        </p:txBody>
      </p:sp>
    </p:spTree>
    <p:extLst>
      <p:ext uri="{BB962C8B-B14F-4D97-AF65-F5344CB8AC3E}">
        <p14:creationId xmlns:p14="http://schemas.microsoft.com/office/powerpoint/2010/main" val="74578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C07E-3334-443E-94DA-60D46C9A51EC}"/>
              </a:ext>
            </a:extLst>
          </p:cNvPr>
          <p:cNvSpPr>
            <a:spLocks noGrp="1"/>
          </p:cNvSpPr>
          <p:nvPr>
            <p:ph type="title"/>
          </p:nvPr>
        </p:nvSpPr>
        <p:spPr>
          <a:xfrm>
            <a:off x="838858" y="28626"/>
            <a:ext cx="10515600" cy="1460381"/>
          </a:xfrm>
        </p:spPr>
        <p:txBody>
          <a:bodyPr/>
          <a:lstStyle/>
          <a:p>
            <a:pPr algn="ctr"/>
            <a:r>
              <a:rPr lang="en-US" dirty="0">
                <a:cs typeface="Calibri Light"/>
              </a:rPr>
              <a:t>Experiments:</a:t>
            </a:r>
          </a:p>
        </p:txBody>
      </p:sp>
      <p:sp>
        <p:nvSpPr>
          <p:cNvPr id="3" name="TextBox 2">
            <a:extLst>
              <a:ext uri="{FF2B5EF4-FFF2-40B4-BE49-F238E27FC236}">
                <a16:creationId xmlns:a16="http://schemas.microsoft.com/office/drawing/2014/main" id="{68B4CE32-D6A9-7C37-B4A7-6EE9D25EE1EF}"/>
              </a:ext>
            </a:extLst>
          </p:cNvPr>
          <p:cNvSpPr txBox="1"/>
          <p:nvPr/>
        </p:nvSpPr>
        <p:spPr>
          <a:xfrm>
            <a:off x="836468" y="1494559"/>
            <a:ext cx="1079615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Experiments Performed For My Project:</a:t>
            </a:r>
            <a:endParaRPr lang="en-US" dirty="0">
              <a:cs typeface="Calibri"/>
            </a:endParaRPr>
          </a:p>
          <a:p>
            <a:endParaRPr lang="en-US" dirty="0">
              <a:cs typeface="Calibri"/>
            </a:endParaRPr>
          </a:p>
          <a:p>
            <a:pPr marL="285750" indent="-285750">
              <a:buFont typeface="Arial"/>
              <a:buChar char="•"/>
            </a:pPr>
            <a:r>
              <a:rPr lang="en-US" dirty="0">
                <a:cs typeface="Calibri"/>
              </a:rPr>
              <a:t>The first experiment I performed was how many objects it will take to impact performance in a game using no partitioning. While I tested many values. When had an object count of 27, the performance dropped dramatically from 60 to 30-40 frames per second. This is because of the amount of collision checks that happen. Since there 27 objects and I used an N^2 approach. The number of collisions needed to be check would be </a:t>
            </a:r>
            <a:r>
              <a:rPr lang="en-US" dirty="0">
                <a:ea typeface="+mn-lt"/>
                <a:cs typeface="+mn-lt"/>
              </a:rPr>
              <a:t>18954</a:t>
            </a:r>
            <a:r>
              <a:rPr lang="en-US" dirty="0">
                <a:cs typeface="Calibri"/>
              </a:rPr>
              <a:t>. (27 * 26 * 27). This is only for one frame. For 60 frames there would be </a:t>
            </a:r>
            <a:r>
              <a:rPr lang="en-US" dirty="0">
                <a:ea typeface="+mn-lt"/>
                <a:cs typeface="+mn-lt"/>
              </a:rPr>
              <a:t>1137240</a:t>
            </a:r>
            <a:r>
              <a:rPr lang="en-US" dirty="0">
                <a:cs typeface="Calibri"/>
              </a:rPr>
              <a:t> checks. </a:t>
            </a:r>
          </a:p>
          <a:p>
            <a:endParaRPr lang="en-US" dirty="0">
              <a:cs typeface="Calibri"/>
            </a:endParaRPr>
          </a:p>
          <a:p>
            <a:pPr marL="285750" indent="-285750">
              <a:buFont typeface="Arial"/>
              <a:buChar char="•"/>
            </a:pPr>
            <a:r>
              <a:rPr lang="en-US" dirty="0">
                <a:cs typeface="Calibri"/>
              </a:rPr>
              <a:t>The second experiment I did was using the same number of objects but using a Quad-Tree </a:t>
            </a:r>
            <a:r>
              <a:rPr lang="en-US" dirty="0">
                <a:ea typeface="+mn-lt"/>
                <a:cs typeface="+mn-lt"/>
              </a:rPr>
              <a:t>hierarchy. Using this method, I the collisions checks to drop to 20-200. The reason for this range of values, is because my objects move, therefore increasing and reducing the number of collisions checks needed. The frames stayed steady at 60 frames with this value, which is a big improvement. </a:t>
            </a:r>
          </a:p>
          <a:p>
            <a:endParaRPr lang="en-US" dirty="0">
              <a:ea typeface="+mn-lt"/>
              <a:cs typeface="+mn-lt"/>
            </a:endParaRPr>
          </a:p>
          <a:p>
            <a:pPr marL="285750" indent="-285750">
              <a:buFont typeface="Arial"/>
              <a:buChar char="•"/>
            </a:pPr>
            <a:r>
              <a:rPr lang="en-US" dirty="0">
                <a:ea typeface="+mn-lt"/>
                <a:cs typeface="+mn-lt"/>
              </a:rPr>
              <a:t>My last experiment I did was using the spatial hashing method using the same values as before. With this method, I got the collision checks to stay steady at 55 to 60, and the frames per second stayed steady at 60. This is a bigger improvement on the quad-tree method.  </a:t>
            </a:r>
          </a:p>
        </p:txBody>
      </p:sp>
    </p:spTree>
    <p:extLst>
      <p:ext uri="{BB962C8B-B14F-4D97-AF65-F5344CB8AC3E}">
        <p14:creationId xmlns:p14="http://schemas.microsoft.com/office/powerpoint/2010/main" val="120218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C07E-3334-443E-94DA-60D46C9A51EC}"/>
              </a:ext>
            </a:extLst>
          </p:cNvPr>
          <p:cNvSpPr>
            <a:spLocks noGrp="1"/>
          </p:cNvSpPr>
          <p:nvPr>
            <p:ph type="title"/>
          </p:nvPr>
        </p:nvSpPr>
        <p:spPr>
          <a:xfrm>
            <a:off x="838858" y="28626"/>
            <a:ext cx="10515600" cy="1460381"/>
          </a:xfrm>
        </p:spPr>
        <p:txBody>
          <a:bodyPr/>
          <a:lstStyle/>
          <a:p>
            <a:pPr algn="ctr"/>
            <a:r>
              <a:rPr lang="en-US" dirty="0">
                <a:cs typeface="Calibri Light"/>
              </a:rPr>
              <a:t>Conclusion</a:t>
            </a:r>
          </a:p>
        </p:txBody>
      </p:sp>
      <p:sp>
        <p:nvSpPr>
          <p:cNvPr id="3" name="TextBox 2">
            <a:extLst>
              <a:ext uri="{FF2B5EF4-FFF2-40B4-BE49-F238E27FC236}">
                <a16:creationId xmlns:a16="http://schemas.microsoft.com/office/drawing/2014/main" id="{68B4CE32-D6A9-7C37-B4A7-6EE9D25EE1EF}"/>
              </a:ext>
            </a:extLst>
          </p:cNvPr>
          <p:cNvSpPr txBox="1"/>
          <p:nvPr/>
        </p:nvSpPr>
        <p:spPr>
          <a:xfrm>
            <a:off x="836468" y="2040082"/>
            <a:ext cx="107961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Conclusion:</a:t>
            </a:r>
          </a:p>
          <a:p>
            <a:endParaRPr lang="en-US" dirty="0">
              <a:cs typeface="Calibri"/>
            </a:endParaRPr>
          </a:p>
          <a:p>
            <a:r>
              <a:rPr lang="en-US" dirty="0">
                <a:cs typeface="Calibri"/>
              </a:rPr>
              <a:t>After finishing my project, I have seen that using spatial partitioning will approve performance in your games greatly, when there is a lot of objects in the game. </a:t>
            </a:r>
          </a:p>
          <a:p>
            <a:endParaRPr lang="en-US" dirty="0">
              <a:cs typeface="Calibri"/>
            </a:endParaRPr>
          </a:p>
          <a:p>
            <a:r>
              <a:rPr lang="en-US" dirty="0">
                <a:cs typeface="Calibri"/>
              </a:rPr>
              <a:t>After implementing and </a:t>
            </a:r>
            <a:r>
              <a:rPr lang="en-US" dirty="0">
                <a:ea typeface="+mn-lt"/>
                <a:cs typeface="+mn-lt"/>
              </a:rPr>
              <a:t>researching</a:t>
            </a:r>
            <a:r>
              <a:rPr lang="en-US" dirty="0">
                <a:cs typeface="Calibri"/>
              </a:rPr>
              <a:t>, I can </a:t>
            </a:r>
            <a:r>
              <a:rPr lang="en-US" dirty="0">
                <a:ea typeface="+mn-lt"/>
                <a:cs typeface="+mn-lt"/>
              </a:rPr>
              <a:t>confidently </a:t>
            </a:r>
            <a:r>
              <a:rPr lang="en-US" dirty="0">
                <a:cs typeface="Calibri"/>
              </a:rPr>
              <a:t>say that you would use Spatial Hashing when you want very fast queries between different objects within the hash table.  I would also </a:t>
            </a:r>
            <a:r>
              <a:rPr lang="en-US" dirty="0">
                <a:ea typeface="+mn-lt"/>
                <a:cs typeface="+mn-lt"/>
              </a:rPr>
              <a:t>recommend </a:t>
            </a:r>
            <a:r>
              <a:rPr lang="en-US" dirty="0">
                <a:cs typeface="Calibri"/>
              </a:rPr>
              <a:t>using a Quad-Trees when you want </a:t>
            </a:r>
            <a:r>
              <a:rPr lang="en-US" dirty="0">
                <a:ea typeface="+mn-lt"/>
                <a:cs typeface="+mn-lt"/>
              </a:rPr>
              <a:t>dynamically </a:t>
            </a:r>
            <a:r>
              <a:rPr lang="en-US" dirty="0">
                <a:cs typeface="Calibri"/>
              </a:rPr>
              <a:t>change the grid for your game.</a:t>
            </a:r>
          </a:p>
          <a:p>
            <a:endParaRPr lang="en-US" dirty="0">
              <a:cs typeface="Calibri"/>
            </a:endParaRPr>
          </a:p>
          <a:p>
            <a:r>
              <a:rPr lang="en-US" dirty="0">
                <a:cs typeface="Calibri"/>
              </a:rPr>
              <a:t>Thank you for taking your time looking into my project!</a:t>
            </a:r>
          </a:p>
        </p:txBody>
      </p:sp>
    </p:spTree>
    <p:extLst>
      <p:ext uri="{BB962C8B-B14F-4D97-AF65-F5344CB8AC3E}">
        <p14:creationId xmlns:p14="http://schemas.microsoft.com/office/powerpoint/2010/main" val="28126475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Project Presentation  Collision improvement using Spatial Hashing and Quad-Trees  Mantas Zalnierius </vt:lpstr>
      <vt:lpstr>Background</vt:lpstr>
      <vt:lpstr>Motivation For Project</vt:lpstr>
      <vt:lpstr>Objectives For Project</vt:lpstr>
      <vt:lpstr>Methodology</vt:lpstr>
      <vt:lpstr>Experiments: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472</cp:revision>
  <dcterms:created xsi:type="dcterms:W3CDTF">2021-12-16T02:56:15Z</dcterms:created>
  <dcterms:modified xsi:type="dcterms:W3CDTF">2022-04-28T19:18:43Z</dcterms:modified>
</cp:coreProperties>
</file>