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c3d0aff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c3d0af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Cricket and Guitar as discovering different sides of 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Perhaps one of the biggest reasons I came here, and everything about what I do is for tangible, real impact on people’s lives. Favourite Quote and idea of impacting other people’s lives drove me to here. But a slightly evolved idea after talking to people and going through experience - impact isn’t the tangible “wow” we see, that’s to make a </a:t>
            </a:r>
            <a:r>
              <a:rPr lang="en-GB"/>
              <a:t>difference</a:t>
            </a:r>
            <a:r>
              <a:rPr lang="en-GB"/>
              <a:t>, but true impact is that </a:t>
            </a:r>
            <a:r>
              <a:rPr lang="en-GB"/>
              <a:t>fulfilled</a:t>
            </a:r>
            <a:r>
              <a:rPr lang="en-GB"/>
              <a:t> feeling, after constant </a:t>
            </a:r>
            <a:r>
              <a:rPr lang="en-GB"/>
              <a:t>persistence</a:t>
            </a:r>
            <a:r>
              <a:rPr lang="en-GB"/>
              <a:t> and touch people’s lives, that is true impact.And this place touches so many people’s lives without them even </a:t>
            </a:r>
            <a:r>
              <a:rPr lang="en-GB"/>
              <a:t>knowing</a:t>
            </a:r>
            <a:r>
              <a:rPr lang="en-GB"/>
              <a:t> it. That impact, that true value of </a:t>
            </a:r>
            <a:r>
              <a:rPr lang="en-GB"/>
              <a:t>persistence, whether it be through 5 hours of troubleshooting, that value of persistence</a:t>
            </a:r>
            <a:r>
              <a:rPr lang="en-GB"/>
              <a:t> is perhaps my biggest takeaway from the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57c3d0aff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7c3d0aff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7c3d0aff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57c3d0aff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7c3d0aff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7c3d0aff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57c3d0aff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203200" y="2557461"/>
            <a:ext cx="9144000" cy="113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203200" y="4610100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203200" y="4930325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2" type="body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3"/>
          <p:cNvSpPr txBox="1"/>
          <p:nvPr>
            <p:ph idx="2" type="body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3" type="body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3"/>
          <p:cNvSpPr txBox="1"/>
          <p:nvPr>
            <p:ph idx="4" type="body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>
            <p:ph idx="2" type="pic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, image">
  <p:cSld name="Heading, text, imag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266700" y="365125"/>
            <a:ext cx="58293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6388100" y="1304922"/>
            <a:ext cx="4025900" cy="4351339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, three images">
  <p:cSld name="Heading, text, three image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6700" y="365125"/>
            <a:ext cx="58293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/>
          <p:nvPr>
            <p:ph idx="2" type="pic"/>
          </p:nvPr>
        </p:nvSpPr>
        <p:spPr>
          <a:xfrm>
            <a:off x="728980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1"/>
          <p:cNvSpPr/>
          <p:nvPr>
            <p:ph idx="3" type="pic"/>
          </p:nvPr>
        </p:nvSpPr>
        <p:spPr>
          <a:xfrm>
            <a:off x="26670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1"/>
          <p:cNvSpPr/>
          <p:nvPr>
            <p:ph idx="4" type="pic"/>
          </p:nvPr>
        </p:nvSpPr>
        <p:spPr>
          <a:xfrm>
            <a:off x="377825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66700" y="1117600"/>
            <a:ext cx="10223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">
  <p:cSld name="Heading,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66700" y="365125"/>
            <a:ext cx="6324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ctrTitle"/>
          </p:nvPr>
        </p:nvSpPr>
        <p:spPr>
          <a:xfrm>
            <a:off x="203200" y="2557461"/>
            <a:ext cx="9144000" cy="113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203200" y="4610100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3" type="body"/>
          </p:nvPr>
        </p:nvSpPr>
        <p:spPr>
          <a:xfrm>
            <a:off x="203200" y="4930325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3" type="body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7"/>
          <p:cNvSpPr txBox="1"/>
          <p:nvPr>
            <p:ph idx="4" type="body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/>
          <p:nvPr>
            <p:ph idx="2" type="pic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, image">
  <p:cSld name="Heading, text,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266700" y="365125"/>
            <a:ext cx="58293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>
            <p:ph idx="2" type="pic"/>
          </p:nvPr>
        </p:nvSpPr>
        <p:spPr>
          <a:xfrm>
            <a:off x="6388100" y="1304922"/>
            <a:ext cx="4025900" cy="4351339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, three images">
  <p:cSld name="Heading, text, three imag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266700" y="365125"/>
            <a:ext cx="58293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2" type="pic"/>
          </p:nvPr>
        </p:nvSpPr>
        <p:spPr>
          <a:xfrm>
            <a:off x="728980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"/>
          <p:cNvSpPr/>
          <p:nvPr>
            <p:ph idx="3" type="pic"/>
          </p:nvPr>
        </p:nvSpPr>
        <p:spPr>
          <a:xfrm>
            <a:off x="26670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/>
          <p:nvPr>
            <p:ph idx="4" type="pic"/>
          </p:nvPr>
        </p:nvSpPr>
        <p:spPr>
          <a:xfrm>
            <a:off x="3778251" y="2286000"/>
            <a:ext cx="3201066" cy="3213102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66700" y="1117600"/>
            <a:ext cx="10223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ing, text">
  <p:cSld name="Heading,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66700" y="365125"/>
            <a:ext cx="6324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ctrTitle"/>
          </p:nvPr>
        </p:nvSpPr>
        <p:spPr>
          <a:xfrm>
            <a:off x="203200" y="2557461"/>
            <a:ext cx="9144000" cy="113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3600"/>
              <a:buFont typeface="Arial"/>
              <a:buNone/>
              <a:defRPr b="0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203200" y="4610100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3" type="body"/>
          </p:nvPr>
        </p:nvSpPr>
        <p:spPr>
          <a:xfrm>
            <a:off x="203200" y="4930325"/>
            <a:ext cx="8648700" cy="2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4" y="0"/>
            <a:ext cx="12190811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3" y="0"/>
            <a:ext cx="1219081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0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30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76767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93" y="0"/>
            <a:ext cx="1219081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3">
            <a:alphaModFix/>
          </a:blip>
          <a:srcRect b="9872" l="19938" r="19805" t="10319"/>
          <a:stretch/>
        </p:blipFill>
        <p:spPr>
          <a:xfrm>
            <a:off x="8614875" y="3178925"/>
            <a:ext cx="2451750" cy="32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400" y="252025"/>
            <a:ext cx="4095301" cy="2731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-490400" y="328225"/>
            <a:ext cx="64476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chemeClr val="accent3"/>
                </a:solidFill>
              </a:rPr>
              <a:t>Pranav’s Introduction</a:t>
            </a:r>
            <a:endParaRPr sz="2600" u="sng">
              <a:solidFill>
                <a:schemeClr val="accent3"/>
              </a:solidFill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1348100" y="1203550"/>
            <a:ext cx="1797600" cy="23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Debating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Cricket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/>
              <a:t>Guitar</a:t>
            </a:r>
            <a:endParaRPr b="1" sz="2000"/>
          </a:p>
        </p:txBody>
      </p:sp>
      <p:sp>
        <p:nvSpPr>
          <p:cNvPr id="182" name="Google Shape;182;p31"/>
          <p:cNvSpPr txBox="1"/>
          <p:nvPr/>
        </p:nvSpPr>
        <p:spPr>
          <a:xfrm>
            <a:off x="586150" y="3704500"/>
            <a:ext cx="71901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/>
              <a:t>Biggest learning:</a:t>
            </a:r>
            <a:r>
              <a:rPr lang="en-GB" sz="1900"/>
              <a:t>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The true nature of Impact and the value of </a:t>
            </a:r>
            <a:r>
              <a:rPr lang="en-GB" sz="1900"/>
              <a:t>persistence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/>
              <a:t>Favourite Quote:</a:t>
            </a:r>
            <a:r>
              <a:rPr lang="en-GB" sz="1900"/>
              <a:t> 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If your presence doesn’t make an impact, your absence won’t make a difference.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1038475" y="267675"/>
            <a:ext cx="9682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chemeClr val="accent3"/>
                </a:solidFill>
              </a:rPr>
              <a:t>Stage 1 Project - Energy </a:t>
            </a:r>
            <a:r>
              <a:rPr lang="en-GB" sz="2600" u="sng">
                <a:solidFill>
                  <a:schemeClr val="accent3"/>
                </a:solidFill>
              </a:rPr>
              <a:t>Calibration</a:t>
            </a:r>
            <a:r>
              <a:rPr lang="en-GB" sz="2600" u="sng">
                <a:solidFill>
                  <a:schemeClr val="accent3"/>
                </a:solidFill>
              </a:rPr>
              <a:t> - Integration and Interpolation of Data using Python</a:t>
            </a:r>
            <a:endParaRPr sz="2600" u="sng">
              <a:solidFill>
                <a:schemeClr val="accent3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00" y="3006975"/>
            <a:ext cx="3324225" cy="224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463" y="3593125"/>
            <a:ext cx="2884725" cy="216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3124" y="1335227"/>
            <a:ext cx="3055900" cy="1523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 rotWithShape="1">
          <a:blip r:embed="rId6">
            <a:alphaModFix/>
          </a:blip>
          <a:srcRect b="0" l="0" r="13859" t="0"/>
          <a:stretch/>
        </p:blipFill>
        <p:spPr>
          <a:xfrm>
            <a:off x="6492631" y="2905124"/>
            <a:ext cx="5318369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2494" y="4608800"/>
            <a:ext cx="3055906" cy="2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8">
            <a:alphaModFix/>
          </a:blip>
          <a:srcRect b="14324" l="0" r="17614" t="0"/>
          <a:stretch/>
        </p:blipFill>
        <p:spPr>
          <a:xfrm>
            <a:off x="281350" y="1271600"/>
            <a:ext cx="5775574" cy="13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/>
        </p:nvSpPr>
        <p:spPr>
          <a:xfrm>
            <a:off x="1038475" y="267675"/>
            <a:ext cx="9682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u="sng">
                <a:solidFill>
                  <a:schemeClr val="accent3"/>
                </a:solidFill>
              </a:rPr>
              <a:t>Stage 2 Project - Loss Monitoring</a:t>
            </a:r>
            <a:endParaRPr sz="2600" u="sng">
              <a:solidFill>
                <a:schemeClr val="accent3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00" y="1414250"/>
            <a:ext cx="2895600" cy="36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/>
          <p:nvPr/>
        </p:nvSpPr>
        <p:spPr>
          <a:xfrm>
            <a:off x="312625" y="992550"/>
            <a:ext cx="2891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Root, Mean Square Function</a:t>
            </a:r>
            <a:endParaRPr b="1"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575" y="1638950"/>
            <a:ext cx="3715525" cy="4149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400" y="1924225"/>
            <a:ext cx="4982075" cy="196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>
            <a:off x="8751688" y="1133550"/>
            <a:ext cx="2891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 and Mean of BLMs</a:t>
            </a:r>
            <a:endParaRPr b="1"/>
          </a:p>
        </p:txBody>
      </p:sp>
      <p:sp>
        <p:nvSpPr>
          <p:cNvPr id="206" name="Google Shape;206;p33"/>
          <p:cNvSpPr txBox="1"/>
          <p:nvPr/>
        </p:nvSpPr>
        <p:spPr>
          <a:xfrm>
            <a:off x="4010038" y="1185650"/>
            <a:ext cx="34107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Warning dropbox - timestamps and energy loss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266700" y="365125"/>
            <a:ext cx="58293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</a:pPr>
            <a:r>
              <a:rPr lang="en-GB"/>
              <a:t>Acknowledgments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266700" y="1132909"/>
            <a:ext cx="10217214" cy="5086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</a:rPr>
              <a:t>We are </a:t>
            </a:r>
            <a:r>
              <a:rPr lang="en-GB" sz="2500">
                <a:solidFill>
                  <a:srgbClr val="000000"/>
                </a:solidFill>
              </a:rPr>
              <a:t>privileged</a:t>
            </a:r>
            <a:r>
              <a:rPr lang="en-GB" sz="2500">
                <a:solidFill>
                  <a:srgbClr val="000000"/>
                </a:solidFill>
              </a:rPr>
              <a:t> and grateful to be here and would like to thank those who have put in so much time, effort and energy into </a:t>
            </a:r>
            <a:r>
              <a:rPr lang="en-GB" sz="2500">
                <a:solidFill>
                  <a:srgbClr val="000000"/>
                </a:solidFill>
              </a:rPr>
              <a:t>facilitating</a:t>
            </a:r>
            <a:r>
              <a:rPr lang="en-GB" sz="2500">
                <a:solidFill>
                  <a:srgbClr val="000000"/>
                </a:solidFill>
              </a:rPr>
              <a:t> such a fantastic experience:</a:t>
            </a:r>
            <a:endParaRPr sz="2500">
              <a:solidFill>
                <a:srgbClr val="000000"/>
              </a:solidFill>
            </a:endParaRPr>
          </a:p>
          <a:p>
            <a:pPr indent="-171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GB" sz="2500">
                <a:solidFill>
                  <a:srgbClr val="000000"/>
                </a:solidFill>
              </a:rPr>
              <a:t> Haroon Rafique </a:t>
            </a:r>
            <a:endParaRPr sz="2500">
              <a:solidFill>
                <a:srgbClr val="000000"/>
              </a:solidFill>
            </a:endParaRPr>
          </a:p>
          <a:p>
            <a:pPr indent="-171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GB" sz="2500">
                <a:solidFill>
                  <a:srgbClr val="000000"/>
                </a:solidFill>
              </a:rPr>
              <a:t> Esher Bansal</a:t>
            </a:r>
            <a:endParaRPr sz="2500">
              <a:solidFill>
                <a:srgbClr val="000000"/>
              </a:solidFill>
            </a:endParaRPr>
          </a:p>
          <a:p>
            <a:pPr indent="-171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GB" sz="2500">
                <a:solidFill>
                  <a:srgbClr val="000000"/>
                </a:solidFill>
              </a:rPr>
              <a:t> Bill</a:t>
            </a:r>
            <a:endParaRPr sz="2500">
              <a:solidFill>
                <a:srgbClr val="000000"/>
              </a:solidFill>
            </a:endParaRPr>
          </a:p>
          <a:p>
            <a:pPr indent="-171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Char char="•"/>
            </a:pPr>
            <a:r>
              <a:rPr lang="en-GB" sz="2500">
                <a:solidFill>
                  <a:srgbClr val="000000"/>
                </a:solidFill>
              </a:rPr>
              <a:t> Public Engagement Team</a:t>
            </a:r>
            <a:endParaRPr sz="2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</a:rPr>
              <a:t>Thank you!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riangles">
  <a:themeElements>
    <a:clrScheme name="STFC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Blank Layouts">
  <a:themeElements>
    <a:clrScheme name="STFC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Title slide">
  <a:themeElements>
    <a:clrScheme name="STFC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