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61" r:id="rId7"/>
    <p:sldId id="258" r:id="rId8"/>
    <p:sldId id="259" r:id="rId9"/>
    <p:sldId id="260" r:id="rId10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701" autoAdjust="0"/>
  </p:normalViewPr>
  <p:slideViewPr>
    <p:cSldViewPr snapToGrid="0" showGuides="1">
      <p:cViewPr varScale="1">
        <p:scale>
          <a:sx n="75" d="100"/>
          <a:sy n="75" d="100"/>
        </p:scale>
        <p:origin x="9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0" d="100"/>
          <a:sy n="90" d="100"/>
        </p:scale>
        <p:origin x="377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F097377B-7A80-4695-9311-7480A96BA5C2}" type="datetime1">
              <a:rPr lang="ru-RU" smtClean="0"/>
              <a:pPr algn="r" rtl="0"/>
              <a:t>10.04.2022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ru-RU" smtClean="0"/>
              <a:pPr algn="r"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FAA1E4E1-DF6A-45D0-AB14-6A9A0B144578}" type="datetime1">
              <a:rPr lang="ru-RU" smtClean="0"/>
              <a:pPr/>
              <a:t>10.04.2022</a:t>
            </a:fld>
            <a:endParaRPr lang="ru-RU" dirty="0"/>
          </a:p>
        </p:txBody>
      </p:sp>
      <p:sp>
        <p:nvSpPr>
          <p:cNvPr id="4" name="Образ слайда 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полнитель заме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dirty="0"/>
              <a:t>Образец текста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6" name="Заполнитель нижне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0A3C37BE-C303-496D-B5CD-85F2937540F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C522B8D-815E-429C-9EC2-505CEC215084}" type="datetime1">
              <a:rPr lang="ru-RU" smtClean="0"/>
              <a:pPr/>
              <a:t>10.04.2022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u-RU" smtClean="0"/>
              <a:t>‹#›</a:t>
            </a:fld>
            <a:endParaRPr lang="ru-RU" dirty="0"/>
          </a:p>
        </p:txBody>
      </p:sp>
      <p:pic>
        <p:nvPicPr>
          <p:cNvPr id="11" name="Рисунок 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80E4BC3-C763-48AA-8280-ACE59646066A}" type="datetime1">
              <a:rPr lang="ru-RU" smtClean="0"/>
              <a:pPr/>
              <a:t>10.04.2022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6D72474-459C-42C4-A0ED-A9AD89867D22}" type="datetime1">
              <a:rPr lang="ru-RU" smtClean="0"/>
              <a:pPr/>
              <a:t>10.04.2022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dirty="0"/>
              <a:t>09.10.2016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Прямая соединительная линия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 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08D2BC5-0E5D-4645-A815-DFCA1A04B5A6}" type="datetime1">
              <a:rPr lang="ru-RU" smtClean="0"/>
              <a:pPr/>
              <a:t>10.04.2022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 слайд с рисун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Прямая соединительная линия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Группа 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Прямоугольник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ru-RU" smtClean="0"/>
              <a:t>Образец подзаголовка</a:t>
            </a:r>
            <a:endParaRPr lang="ru-RU" dirty="0"/>
          </a:p>
        </p:txBody>
      </p:sp>
      <p:pic>
        <p:nvPicPr>
          <p:cNvPr id="10" name="Рисунок 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Рисунок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19" name="Пояснительный текст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ru-RU" sz="1100" b="1" i="1" dirty="0">
                <a:latin typeface="Arial" pitchFamily="34" charset="0"/>
                <a:cs typeface="Arial" pitchFamily="34" charset="0"/>
              </a:rPr>
              <a:t>ПРИМЕЧАНИЕ</a:t>
            </a:r>
            <a:endParaRPr lang="ru-RU" sz="1200" b="1" i="1" dirty="0">
              <a:latin typeface="Arial" pitchFamily="34" charset="0"/>
              <a:cs typeface="Arial" pitchFamily="34" charset="0"/>
            </a:endParaRPr>
          </a:p>
          <a:p>
            <a:pPr rtl="0"/>
            <a:r>
              <a:rPr lang="ru-RU" sz="1200" i="1" dirty="0">
                <a:latin typeface="Arial" pitchFamily="34" charset="0"/>
                <a:cs typeface="Arial" pitchFamily="34" charset="0"/>
              </a:rPr>
              <a:t>Чтобы изменить изображение на этом слайде, выберите рисунок и удалите его. Затем нажмите значок "Рисунки" в заполнителе, чтобы вставить изображение.</a:t>
            </a: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 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Группа 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Прямая соединительная линия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Прямая соединительная линия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Прямоугольник 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grpSp>
          <p:nvGrpSpPr>
            <p:cNvPr id="11" name="Группа 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Прямая соединительная линия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Прямая соединительная линия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F3049B1-F681-4AF5-B948-A3B940E9215A}" type="datetime1">
              <a:rPr lang="ru-RU" smtClean="0"/>
              <a:pPr/>
              <a:t>10.04.2022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u-RU" smtClean="0"/>
              <a:t>‹#›</a:t>
            </a:fld>
            <a:endParaRPr lang="ru-RU" dirty="0"/>
          </a:p>
        </p:txBody>
      </p:sp>
      <p:pic>
        <p:nvPicPr>
          <p:cNvPr id="7" name="Рисунок 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9071334-89C1-48F8-8089-E3D6AA3BB79C}" type="datetime1">
              <a:rPr lang="ru-RU" smtClean="0"/>
              <a:pPr/>
              <a:t>10.04.2022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FDCDF3F-3D72-4F56-93A1-9DDD55AB6452}" type="datetime1">
              <a:rPr lang="ru-RU" smtClean="0"/>
              <a:pPr/>
              <a:t>10.04.2022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5C11A32-C44A-4E32-8FFB-D057369B4F61}" type="datetime1">
              <a:rPr lang="ru-RU" smtClean="0"/>
              <a:pPr/>
              <a:t>10.04.2022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E5ECC2E-6DAB-4717-9C53-38589639C202}" type="datetime1">
              <a:rPr lang="ru-RU" smtClean="0"/>
              <a:pPr/>
              <a:t>10.04.2022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6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DC0002A-E6EF-4378-B5A3-22E20EA855B1}" type="datetime1">
              <a:rPr lang="ru-RU" smtClean="0"/>
              <a:pPr/>
              <a:t>10.04.2022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заголовка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ru-RU" dirty="0"/>
              <a:t>Образец текста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  <a:p>
            <a:pPr lvl="5" rtl="0"/>
            <a:r>
              <a:rPr lang="ru-RU" dirty="0"/>
              <a:t>Шестой уровень</a:t>
            </a:r>
          </a:p>
          <a:p>
            <a:pPr lvl="6" rtl="0"/>
            <a:r>
              <a:rPr lang="ru-RU" dirty="0"/>
              <a:t>Седьмой уровень</a:t>
            </a:r>
          </a:p>
          <a:p>
            <a:pPr lvl="7" rtl="0"/>
            <a:r>
              <a:rPr lang="ru-RU" dirty="0"/>
              <a:t>Восьмой уровень</a:t>
            </a:r>
          </a:p>
          <a:p>
            <a:pPr lvl="8" rtl="0"/>
            <a:r>
              <a:rPr lang="ru-RU" dirty="0"/>
              <a:t>Девятый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A42E0B6C-3F58-4527-A133-F91FB65EBC2F}" type="datetime1">
              <a:rPr lang="ru-RU" smtClean="0"/>
              <a:pPr/>
              <a:t>10.04.2022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0FF54DE5-C571-48E8-A5BC-B369434E2F4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15" name="Группа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Прямая соединительная линия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>
          <a:xfrm>
            <a:off x="1104900" y="2812795"/>
            <a:ext cx="5427705" cy="2219690"/>
          </a:xfrm>
        </p:spPr>
        <p:txBody>
          <a:bodyPr rtlCol="0" anchor="ctr">
            <a:normAutofit fontScale="90000"/>
          </a:bodyPr>
          <a:lstStyle/>
          <a:p>
            <a:r>
              <a:rPr lang="ru-RU" dirty="0" smtClean="0"/>
              <a:t>УСТАВ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ГАРНИЗОННОЙ И КАРАУЛЬНОЙ СЛУЖБ ВООРУЖЕННЫХ </a:t>
            </a:r>
            <a:r>
              <a:rPr lang="ru-RU" dirty="0" smtClean="0"/>
              <a:t>СИЛ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РОССИЙСКОЙ ФЕДЕРАЦИИ</a:t>
            </a:r>
            <a:endParaRPr lang="ru-RU" dirty="0"/>
          </a:p>
        </p:txBody>
      </p:sp>
      <p:pic>
        <p:nvPicPr>
          <p:cNvPr id="4" name="Рисунок 3" descr="Открытая книга на столе, размытые полки с книгами на заднем плане" title="Образец рисунка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Объект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>
              <a:buNone/>
            </a:pPr>
            <a:r>
              <a:rPr lang="ru-RU" dirty="0"/>
              <a:t>Настоящий Устав определяет предназначение, порядок организации и несения гарнизонной и караульной служб, права и обязанности должностных лиц гарнизона и военнослужащих, несущих эти службы, а также регламентирует проведение гарнизонных мероприятий с участием войск.</a:t>
            </a:r>
            <a:endParaRPr lang="ru-RU" dirty="0"/>
          </a:p>
          <a:p>
            <a:r>
              <a:rPr lang="ru-RU" dirty="0"/>
              <a:t>Настоящим Уставом руководствуются военнослужащие органов военного управления, воинских частей, органов и подразделений военной полиции, кораблей, предприятий, организаций Вооруженных Сил Российской Федерации, в том числе военных профессиональных образовательных организаций, военных образовательных организаций высшего образования Министерства обороны Российской Федерации (далее - воинские части), и лица гражданского персонала Вооруженных Сил Российской Федерации, замещающие воинские должности.</a:t>
            </a:r>
            <a:endParaRPr lang="ru-RU" dirty="0"/>
          </a:p>
          <a:p>
            <a:pPr marL="0" indent="0" rtl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Действие настоящего Устава распространяется на военнослужащих других войск, воинских формирований, органов и воинских подразделений федеральной противопожарной службы, а также граждан, призванных на военные сборы (далее - военнослужащие).</a:t>
            </a:r>
          </a:p>
          <a:p>
            <a:endParaRPr lang="ru-RU" dirty="0"/>
          </a:p>
          <a:p>
            <a:r>
              <a:rPr lang="ru-RU" dirty="0"/>
              <a:t>Положения настоящего Устава, касающиеся военно-политической работы, распространяются только на военнослужащих Вооруженных Сил Российской Федерации и других войск. Вопросы воспитания, поддержания на высоком уровне морально-политического и психологического состояния военнослужащих воинских формирований и органов регламентируются соответствующими положениями, наставлениями, инструкциями и руководствами.</a:t>
            </a:r>
          </a:p>
        </p:txBody>
      </p:sp>
    </p:spTree>
    <p:extLst>
      <p:ext uri="{BB962C8B-B14F-4D97-AF65-F5344CB8AC3E}">
        <p14:creationId xmlns:p14="http://schemas.microsoft.com/office/powerpoint/2010/main" val="27314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ru-RU" dirty="0"/>
              <a:t>Общие положения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371600"/>
            <a:ext cx="8966200" cy="4495800"/>
          </a:xfrm>
        </p:spPr>
        <p:txBody>
          <a:bodyPr/>
          <a:lstStyle/>
          <a:p>
            <a:r>
              <a:rPr lang="ru-RU" dirty="0"/>
              <a:t>Часть первая. Организация и несение гарнизонной службы</a:t>
            </a:r>
          </a:p>
          <a:p>
            <a:r>
              <a:rPr lang="ru-RU" dirty="0"/>
              <a:t>Часть вторая. Организация и несение караульной службы</a:t>
            </a:r>
          </a:p>
          <a:p>
            <a:r>
              <a:rPr lang="ru-RU" dirty="0"/>
              <a:t>Часть третья. Проведение гарнизонных мероприятий с участием войск</a:t>
            </a:r>
          </a:p>
          <a:p>
            <a:r>
              <a:rPr lang="ru-RU" dirty="0"/>
              <a:t>Приложение N 1. Расписание караулов гарнизона (военной комендатуры, воинской части)</a:t>
            </a:r>
          </a:p>
          <a:p>
            <a:r>
              <a:rPr lang="ru-RU" dirty="0"/>
              <a:t>Приложение N 2. Ведомость наряда</a:t>
            </a:r>
          </a:p>
          <a:p>
            <a:r>
              <a:rPr lang="ru-RU" dirty="0"/>
              <a:t>Приложение N 3. Табель постам караула</a:t>
            </a:r>
          </a:p>
          <a:p>
            <a:r>
              <a:rPr lang="ru-RU" dirty="0"/>
              <a:t>Приложение N 4. Постовая ведомость караула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0" y="3214953"/>
            <a:ext cx="6223000" cy="364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7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Объект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800" y="2349500"/>
            <a:ext cx="5437909" cy="3987800"/>
          </a:xfrm>
          <a:prstGeom prst="rect">
            <a:avLst/>
          </a:prstGeom>
        </p:spPr>
      </p:pic>
      <p:sp>
        <p:nvSpPr>
          <p:cNvPr id="8" name="Объект 7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Приложение N 5. Ограждение объектов и оборудование постов</a:t>
            </a:r>
          </a:p>
          <a:p>
            <a:r>
              <a:rPr lang="ru-RU" dirty="0"/>
              <a:t>Приложение N 6. Оборудование караульного помещения</a:t>
            </a:r>
          </a:p>
          <a:p>
            <a:r>
              <a:rPr lang="ru-RU" dirty="0"/>
              <a:t>Приложение N 7. Книга учета запаса боевых патронов караула</a:t>
            </a:r>
          </a:p>
          <a:p>
            <a:r>
              <a:rPr lang="ru-RU" dirty="0"/>
              <a:t>Приложение N 8. Караульная форма одежды</a:t>
            </a:r>
          </a:p>
          <a:p>
            <a:r>
              <a:rPr lang="ru-RU" dirty="0"/>
              <a:t>Приложение N 9. Положение оружия у часового на посту</a:t>
            </a:r>
          </a:p>
          <a:p>
            <a:r>
              <a:rPr lang="ru-RU" dirty="0"/>
              <a:t>Приложение N 10. Оборудование караульного городка для подготовки личного состава к несению службы</a:t>
            </a:r>
          </a:p>
          <a:p>
            <a:r>
              <a:rPr lang="ru-RU" dirty="0"/>
              <a:t>Приложение N 11. Охрана объектов с использованием караульных собак</a:t>
            </a:r>
          </a:p>
        </p:txBody>
      </p:sp>
    </p:spTree>
    <p:extLst>
      <p:ext uri="{BB962C8B-B14F-4D97-AF65-F5344CB8AC3E}">
        <p14:creationId xmlns:p14="http://schemas.microsoft.com/office/powerpoint/2010/main" val="28537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900" y="1600200"/>
            <a:ext cx="5245100" cy="4572000"/>
          </a:xfrm>
        </p:spPr>
        <p:txBody>
          <a:bodyPr/>
          <a:lstStyle/>
          <a:p>
            <a:r>
              <a:rPr lang="ru-RU" dirty="0"/>
              <a:t>Приложение N 12. Размещение и оборудование военной комендатуры гарнизона. - Утратило силу</a:t>
            </a:r>
          </a:p>
          <a:p>
            <a:r>
              <a:rPr lang="ru-RU" dirty="0"/>
              <a:t>Приложение N 12.1. Помещение для дежурного по гарнизону и его помощника</a:t>
            </a:r>
          </a:p>
          <a:p>
            <a:r>
              <a:rPr lang="ru-RU" dirty="0"/>
              <a:t>Приложение N 13. Порядок учета военнослужащих, находящихся в командировке и отпуске, и воинских частей гарнизона</a:t>
            </a:r>
          </a:p>
          <a:p>
            <a:r>
              <a:rPr lang="ru-RU" dirty="0"/>
              <a:t>Приложение N 14. О гауптвахте. - Утратило силу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383" y="2006600"/>
            <a:ext cx="5829618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5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Научная литература 16 х 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62_TF03431380" id="{C5372053-071F-4A30-B713-CAC0FBBF8602}" vid="{47BF81C2-3D26-44B6-92D3-BB3940A76306}"/>
    </a:ext>
  </a:extLst>
</a:theme>
</file>

<file path=ppt/theme/theme2.xml><?xml version="1.0" encoding="utf-8"?>
<a:theme xmlns:a="http://schemas.openxmlformats.org/drawingml/2006/main" name="Тема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purl.org/dc/dcmitype/"/>
    <ds:schemaRef ds:uri="http://purl.org/dc/terms/"/>
    <ds:schemaRef ds:uri="http://schemas.openxmlformats.org/package/2006/metadata/core-properties"/>
    <ds:schemaRef ds:uri="4873beb7-5857-4685-be1f-d57550cc96cc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Учебная презентация, макет с лентами и полосками (широкоэкранный формат)</Template>
  <TotalTime>0</TotalTime>
  <Words>362</Words>
  <Application>Microsoft Office PowerPoint</Application>
  <PresentationFormat>Широкоэкранный</PresentationFormat>
  <Paragraphs>25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Euphemia</vt:lpstr>
      <vt:lpstr>Plantagenet Cherokee</vt:lpstr>
      <vt:lpstr>Wingdings</vt:lpstr>
      <vt:lpstr>Научная литература 16 х 9</vt:lpstr>
      <vt:lpstr>УСТАВ ГАРНИЗОННОЙ И КАРАУЛЬНОЙ СЛУЖБ ВООРУЖЕННЫХ СИЛ РОССИЙСКОЙ ФЕДЕРАЦИИ</vt:lpstr>
      <vt:lpstr>Презентация PowerPoint</vt:lpstr>
      <vt:lpstr>Презентация PowerPoint</vt:lpstr>
      <vt:lpstr>Общие положения</vt:lpstr>
      <vt:lpstr>Презентация PowerPoint</vt:lpstr>
      <vt:lpstr>Презентация PowerPoint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2022-04-10T18:06:01Z</dcterms:created>
  <dcterms:modified xsi:type="dcterms:W3CDTF">2022-04-10T18:12:28Z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