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D70BA0C-4EDE-492B-AF2B-A7F15FE5193C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81E5EB7-9212-4797-9423-A65BB7F630C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CSN 102: Data Structures</a:t>
            </a:r>
            <a:endParaRPr lang="en-IN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r>
              <a:rPr lang="en-IN" dirty="0" smtClean="0"/>
              <a:t>Indexing and Hashing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8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Multilevel Indexing</a:t>
            </a:r>
            <a:r>
              <a:rPr lang="en-IN" sz="2800" dirty="0" smtClean="0"/>
              <a:t>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6844218"/>
              </p:ext>
            </p:extLst>
          </p:nvPr>
        </p:nvGraphicFramePr>
        <p:xfrm>
          <a:off x="4572000" y="2489304"/>
          <a:ext cx="38586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2744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Row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7009047379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7347555334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7889541349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8284841852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8284942755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9766749590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943135"/>
              </p:ext>
            </p:extLst>
          </p:nvPr>
        </p:nvGraphicFramePr>
        <p:xfrm>
          <a:off x="539553" y="3212976"/>
          <a:ext cx="30243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3"/>
                <a:gridCol w="136815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Row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7009047379</a:t>
                      </a:r>
                      <a:endParaRPr lang="en-IN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7889541349</a:t>
                      </a:r>
                      <a:endParaRPr lang="en-IN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8284942755</a:t>
                      </a:r>
                      <a:endParaRPr lang="en-IN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92080" y="537321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1</a:t>
            </a:r>
            <a:r>
              <a:rPr lang="en-IN" sz="2400" b="1" baseline="30000" dirty="0" smtClean="0"/>
              <a:t>st</a:t>
            </a:r>
            <a:r>
              <a:rPr lang="en-IN" sz="2400" b="1" dirty="0" smtClean="0"/>
              <a:t> level Index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3603" y="509299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2</a:t>
            </a:r>
            <a:r>
              <a:rPr lang="en-IN" sz="2400" b="1" baseline="30000" dirty="0" smtClean="0"/>
              <a:t>nd</a:t>
            </a:r>
            <a:r>
              <a:rPr lang="en-IN" sz="2400" b="1" dirty="0" smtClean="0"/>
              <a:t> level Index</a:t>
            </a:r>
            <a:endParaRPr lang="en-IN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63888" y="3023419"/>
            <a:ext cx="978615" cy="693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 flipV="1">
            <a:off x="3563888" y="3787244"/>
            <a:ext cx="1008112" cy="289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63888" y="450912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Hash function is a function which maps data of arbitrary size to fixed size</a:t>
            </a:r>
          </a:p>
          <a:p>
            <a:r>
              <a:rPr lang="en-IN" dirty="0" smtClean="0"/>
              <a:t>Hash function maps key to hash codes/hash values/hashes.</a:t>
            </a:r>
          </a:p>
          <a:p>
            <a:r>
              <a:rPr lang="en-IN" dirty="0" smtClean="0"/>
              <a:t>Hash function has many application like generating hash tables, encrypting </a:t>
            </a:r>
            <a:r>
              <a:rPr lang="en-IN" dirty="0" err="1" smtClean="0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6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Key in the data set is mapped to a hash code(index of hash table) using hash function</a:t>
            </a:r>
          </a:p>
          <a:p>
            <a:r>
              <a:rPr lang="en-IN" dirty="0" smtClean="0"/>
              <a:t>Hash table therefore stores key and a pointer to the record in actual data set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43608" y="4077072"/>
            <a:ext cx="1296144" cy="66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Key</a:t>
            </a:r>
            <a:endParaRPr lang="en-IN" b="1" dirty="0"/>
          </a:p>
        </p:txBody>
      </p:sp>
      <p:sp>
        <p:nvSpPr>
          <p:cNvPr id="7" name="Oval 6"/>
          <p:cNvSpPr/>
          <p:nvPr/>
        </p:nvSpPr>
        <p:spPr>
          <a:xfrm>
            <a:off x="3275856" y="4077072"/>
            <a:ext cx="972108" cy="666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364088" y="4059009"/>
            <a:ext cx="2160240" cy="66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Hash Code</a:t>
            </a:r>
            <a:endParaRPr lang="en-IN" b="1" dirty="0"/>
          </a:p>
        </p:txBody>
      </p:sp>
      <p:sp>
        <p:nvSpPr>
          <p:cNvPr id="9" name="Right Arrow 8"/>
          <p:cNvSpPr/>
          <p:nvPr/>
        </p:nvSpPr>
        <p:spPr>
          <a:xfrm>
            <a:off x="2483768" y="4392076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4355976" y="4367867"/>
            <a:ext cx="936104" cy="47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843808" y="494116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Hash Function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7387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 Table: Example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63217"/>
              </p:ext>
            </p:extLst>
          </p:nvPr>
        </p:nvGraphicFramePr>
        <p:xfrm>
          <a:off x="632593" y="2492895"/>
          <a:ext cx="3925888" cy="25922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77900"/>
                <a:gridCol w="1744663"/>
                <a:gridCol w="1203325"/>
              </a:tblGrid>
              <a:tr h="370327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SID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/>
                        <a:t>Name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Phone</a:t>
                      </a:r>
                      <a:endParaRPr lang="en-IN" sz="1800" dirty="0"/>
                    </a:p>
                  </a:txBody>
                  <a:tcPr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17103001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err="1">
                          <a:effectLst/>
                          <a:latin typeface="Arial"/>
                        </a:rPr>
                        <a:t>Paras</a:t>
                      </a:r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Gupta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7889541349</a:t>
                      </a: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17103002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err="1" smtClean="0">
                          <a:effectLst/>
                          <a:latin typeface="Arial"/>
                        </a:rPr>
                        <a:t>Sanamdeep</a:t>
                      </a:r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 Singh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8284942755</a:t>
                      </a: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17103003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err="1">
                          <a:effectLst/>
                          <a:latin typeface="Arial"/>
                        </a:rPr>
                        <a:t>Shreya</a:t>
                      </a:r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 Gupta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7347555334</a:t>
                      </a: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17103004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Ashutosh sah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9766749590</a:t>
                      </a: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17103005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Barleen Dhaliwal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7009047378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17103006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err="1">
                          <a:effectLst/>
                          <a:latin typeface="Arial"/>
                        </a:rPr>
                        <a:t>Pranav</a:t>
                      </a:r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IN" sz="1600" b="0" i="0" u="none" strike="noStrike" dirty="0" err="1">
                          <a:effectLst/>
                          <a:latin typeface="Arial"/>
                        </a:rPr>
                        <a:t>Dhingra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8284841852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01428"/>
              </p:ext>
            </p:extLst>
          </p:nvPr>
        </p:nvGraphicFramePr>
        <p:xfrm>
          <a:off x="5292080" y="1700808"/>
          <a:ext cx="2991485" cy="407359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43280"/>
                <a:gridCol w="1203325"/>
                <a:gridCol w="944880"/>
              </a:tblGrid>
              <a:tr h="370327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Index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/>
                        <a:t>Phone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Row</a:t>
                      </a:r>
                      <a:endParaRPr lang="en-IN" sz="1800" dirty="0"/>
                    </a:p>
                  </a:txBody>
                  <a:tcPr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0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9766749590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3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2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8284841852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5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3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4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7347555334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2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5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8284942755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6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7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8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7009047378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4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9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7889541349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0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96136" y="5965249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Hash Table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0564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 Function: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Key%M</a:t>
            </a:r>
            <a:r>
              <a:rPr lang="en-IN" dirty="0" smtClean="0"/>
              <a:t>, where M is size of hash table</a:t>
            </a:r>
          </a:p>
          <a:p>
            <a:r>
              <a:rPr lang="en-IN" dirty="0" smtClean="0"/>
              <a:t>Key </a:t>
            </a:r>
            <a:r>
              <a:rPr lang="en-IN" dirty="0" err="1" smtClean="0"/>
              <a:t>folding%M</a:t>
            </a:r>
            <a:r>
              <a:rPr lang="en-IN" dirty="0" smtClean="0"/>
              <a:t>: </a:t>
            </a:r>
            <a:r>
              <a:rPr lang="en-IN" dirty="0" err="1" smtClean="0"/>
              <a:t>eg</a:t>
            </a:r>
            <a:r>
              <a:rPr lang="en-IN" dirty="0" smtClean="0"/>
              <a:t>- if keys have 3n length, than make pair of 3 keys and sum it. Further, take mode M.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Let key= 123456789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fold keys= 123+456+789 = 1368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%M = 1368%1000 = 368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Let key=789456123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fold keys= 789+456+123=1368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%M = 1368%1000 = 368</a:t>
            </a:r>
          </a:p>
        </p:txBody>
      </p:sp>
    </p:spTree>
    <p:extLst>
      <p:ext uri="{BB962C8B-B14F-4D97-AF65-F5344CB8AC3E}">
        <p14:creationId xmlns:p14="http://schemas.microsoft.com/office/powerpoint/2010/main" val="90913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Collision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Collision is when two keys are mapped to same hash index</a:t>
            </a:r>
          </a:p>
          <a:p>
            <a:r>
              <a:rPr lang="en-IN" dirty="0" smtClean="0"/>
              <a:t>We need to Collision Resolving Techniques.</a:t>
            </a:r>
          </a:p>
          <a:p>
            <a:r>
              <a:rPr lang="en-IN" dirty="0" smtClean="0"/>
              <a:t>Some techniques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Chaining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Open Addressing: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 smtClean="0"/>
              <a:t>Linear probing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 smtClean="0"/>
              <a:t>Quadratic probing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IN" dirty="0" smtClean="0"/>
              <a:t>Double Hashing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44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two or more keys maps to the same hash index, create a linked list and store keys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Let M=10 and </a:t>
            </a:r>
          </a:p>
          <a:p>
            <a:pPr marL="0" indent="0">
              <a:buNone/>
            </a:pPr>
            <a:r>
              <a:rPr lang="en-IN" dirty="0" smtClean="0"/>
              <a:t>  keys={10,20,30,40,50}</a:t>
            </a:r>
          </a:p>
          <a:p>
            <a:r>
              <a:rPr lang="en-IN" dirty="0" smtClean="0"/>
              <a:t>Any number of keys can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be accommodated</a:t>
            </a:r>
          </a:p>
          <a:p>
            <a:r>
              <a:rPr lang="en-IN" dirty="0" smtClean="0"/>
              <a:t>Search time is more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15798"/>
              </p:ext>
            </p:extLst>
          </p:nvPr>
        </p:nvGraphicFramePr>
        <p:xfrm>
          <a:off x="4139952" y="2492896"/>
          <a:ext cx="1508760" cy="407359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43280"/>
                <a:gridCol w="665480"/>
              </a:tblGrid>
              <a:tr h="370327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Index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dirty="0" smtClean="0"/>
                        <a:t>Key</a:t>
                      </a:r>
                      <a:endParaRPr lang="en-IN" sz="1800" dirty="0"/>
                    </a:p>
                  </a:txBody>
                  <a:tcPr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0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u="none" strike="noStrike" dirty="0" smtClean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1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2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u="none" strike="noStrike" dirty="0" smtClean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3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4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u="none" strike="noStrike" dirty="0" smtClean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5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u="none" strike="noStrike" dirty="0" smtClean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6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7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8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u="none" strike="noStrike" dirty="0" smtClean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32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9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u="none" strike="noStrike" dirty="0" smtClean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68144" y="2852936"/>
            <a:ext cx="576064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1410" y="2852936"/>
            <a:ext cx="576064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7158" y="4095074"/>
            <a:ext cx="576064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7158" y="3501008"/>
            <a:ext cx="576064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07158" y="2848223"/>
            <a:ext cx="576064" cy="396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  <a:r>
              <a:rPr lang="en-IN" dirty="0" smtClean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44208" y="3046245"/>
            <a:ext cx="407202" cy="4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5652120" y="3046245"/>
            <a:ext cx="216024" cy="4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7427474" y="3050958"/>
            <a:ext cx="3796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8" idx="0"/>
          </p:cNvCxnSpPr>
          <p:nvPr/>
        </p:nvCxnSpPr>
        <p:spPr>
          <a:xfrm>
            <a:off x="8095190" y="3244267"/>
            <a:ext cx="0" cy="256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7" idx="0"/>
          </p:cNvCxnSpPr>
          <p:nvPr/>
        </p:nvCxnSpPr>
        <p:spPr>
          <a:xfrm>
            <a:off x="8095190" y="3897052"/>
            <a:ext cx="0" cy="1980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22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Probing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hash index is not available, store at the next available index</a:t>
            </a:r>
          </a:p>
          <a:p>
            <a:r>
              <a:rPr lang="en-IN" dirty="0" smtClean="0"/>
              <a:t>Add i to hash code and take %M. i =1,2,3,4…</a:t>
            </a:r>
          </a:p>
        </p:txBody>
      </p:sp>
    </p:spTree>
    <p:extLst>
      <p:ext uri="{BB962C8B-B14F-4D97-AF65-F5344CB8AC3E}">
        <p14:creationId xmlns:p14="http://schemas.microsoft.com/office/powerpoint/2010/main" val="369888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Quadratic probing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 hash index is not available, </a:t>
            </a:r>
            <a:r>
              <a:rPr lang="en-IN" dirty="0" smtClean="0"/>
              <a:t>increase the hash code by i+i</a:t>
            </a:r>
            <a:r>
              <a:rPr lang="en-IN" baseline="30000" dirty="0" smtClean="0"/>
              <a:t>2 </a:t>
            </a:r>
            <a:r>
              <a:rPr lang="en-IN" dirty="0" smtClean="0"/>
              <a:t>, where i=1,2,3,4…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60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Double Hashing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two hash functions to generate hash code for any key</a:t>
            </a:r>
          </a:p>
          <a:p>
            <a:r>
              <a:rPr lang="en-IN" dirty="0" smtClean="0"/>
              <a:t>(H1+H2)%M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1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large number of records, with multiple fields in one record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6490"/>
              </p:ext>
            </p:extLst>
          </p:nvPr>
        </p:nvGraphicFramePr>
        <p:xfrm>
          <a:off x="683568" y="2924944"/>
          <a:ext cx="7848872" cy="25958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3748"/>
                <a:gridCol w="1944354"/>
                <a:gridCol w="3359715"/>
                <a:gridCol w="134105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17103001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Paras Gupta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paras.gupta986745@gmail.com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7889541349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17103002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Sanamdeep Singh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sanamdeepsingh1@gmail.com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8284942755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17103003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err="1">
                          <a:effectLst/>
                          <a:latin typeface="Arial"/>
                        </a:rPr>
                        <a:t>Shreya</a:t>
                      </a:r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 Gupta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smartsweetcherry@gmail.com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7347555334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17103004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Ashutosh sah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ashutoshsah2000@gmail.com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9766749590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17103005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Barleen Dhaliwal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barleen.dhaliwal@gmail.com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7009047379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effectLst/>
                          <a:latin typeface="Arial"/>
                        </a:rPr>
                        <a:t>17103006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err="1">
                          <a:effectLst/>
                          <a:latin typeface="Arial"/>
                        </a:rPr>
                        <a:t>Pranav</a:t>
                      </a:r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 </a:t>
                      </a:r>
                      <a:r>
                        <a:rPr lang="en-IN" sz="1600" b="0" i="0" u="none" strike="noStrike" dirty="0" err="1">
                          <a:effectLst/>
                          <a:latin typeface="Arial"/>
                        </a:rPr>
                        <a:t>Dhingra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prnvdhngr323@gmail.com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8284841852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8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 in Hash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order to search a key, generate the hash index for the key and search at that location in hash table</a:t>
            </a:r>
          </a:p>
          <a:p>
            <a:r>
              <a:rPr lang="en-IN" dirty="0" smtClean="0"/>
              <a:t>If not found, continue probing based on the Collision Resolving Technique used.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0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Perfect Hash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each key is mapped to a unique hash code for a given data set, that function is called perfect hash function</a:t>
            </a:r>
          </a:p>
          <a:p>
            <a:r>
              <a:rPr lang="en-IN" dirty="0" smtClean="0"/>
              <a:t>Practically hard to achieve</a:t>
            </a:r>
          </a:p>
          <a:p>
            <a:r>
              <a:rPr lang="en-IN" dirty="0" smtClean="0"/>
              <a:t>Search time using perfect hash function is </a:t>
            </a:r>
            <a:r>
              <a:rPr lang="en-IN" smtClean="0"/>
              <a:t>always constant.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2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 for 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Search(SID=</a:t>
            </a:r>
            <a:r>
              <a:rPr lang="en-IN" dirty="0" smtClean="0">
                <a:solidFill>
                  <a:srgbClr val="000000"/>
                </a:solidFill>
                <a:latin typeface="Calibri"/>
              </a:rPr>
              <a:t>17103004</a:t>
            </a:r>
            <a:r>
              <a:rPr lang="en-IN" dirty="0" smtClean="0"/>
              <a:t>): Apply binary search on SID column</a:t>
            </a:r>
          </a:p>
          <a:p>
            <a:r>
              <a:rPr lang="en-IN" dirty="0" smtClean="0"/>
              <a:t>Search(Phone=7347555334): ??</a:t>
            </a:r>
            <a:r>
              <a:rPr lang="en-IN" dirty="0">
                <a:solidFill>
                  <a:srgbClr val="000000"/>
                </a:solidFill>
                <a:latin typeface="Calibri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25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 for 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Search(SID=</a:t>
            </a:r>
            <a:r>
              <a:rPr lang="en-IN" dirty="0">
                <a:solidFill>
                  <a:srgbClr val="000000"/>
                </a:solidFill>
                <a:latin typeface="Calibri"/>
              </a:rPr>
              <a:t>17103004</a:t>
            </a:r>
            <a:r>
              <a:rPr lang="en-IN" dirty="0"/>
              <a:t>): Apply binary search on SID column</a:t>
            </a:r>
          </a:p>
          <a:p>
            <a:r>
              <a:rPr lang="en-IN" dirty="0"/>
              <a:t>Search(Phone=7347555334): </a:t>
            </a:r>
            <a:r>
              <a:rPr lang="en-IN" dirty="0" smtClean="0"/>
              <a:t>Linear search over phone column. Time complexity O(n)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OR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Sort complete data over phone columns, and then binary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search. Time complexity = O(n log n) + O(log n)</a:t>
            </a:r>
          </a:p>
          <a:p>
            <a:pPr marL="0" indent="0">
              <a:buNone/>
            </a:pPr>
            <a:r>
              <a:rPr lang="en-IN" dirty="0" smtClean="0"/>
              <a:t>			         = O(n log n)</a:t>
            </a:r>
          </a:p>
          <a:p>
            <a:endParaRPr lang="en-IN" dirty="0"/>
          </a:p>
          <a:p>
            <a:r>
              <a:rPr lang="en-IN" dirty="0" smtClean="0"/>
              <a:t>Sorting and then searching is therefore not efficient.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77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 table having two entries(key, pointer to record) for the column. Sort this table. </a:t>
            </a:r>
            <a:r>
              <a:rPr lang="en-IN" dirty="0" smtClean="0">
                <a:solidFill>
                  <a:srgbClr val="00B0F0"/>
                </a:solidFill>
              </a:rPr>
              <a:t>[its one time thing]</a:t>
            </a:r>
          </a:p>
          <a:p>
            <a:r>
              <a:rPr lang="en-IN" dirty="0" smtClean="0"/>
              <a:t>Next time searching a non-sorted column in data set, search this index table to get address of the desired record in O(log 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7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 Table: 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Search(Phone=7347555334): </a:t>
            </a:r>
            <a:r>
              <a:rPr lang="en-IN" dirty="0" smtClean="0"/>
              <a:t>O(log n) using index table</a:t>
            </a:r>
            <a:endParaRPr lang="en-I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908655"/>
              </p:ext>
            </p:extLst>
          </p:nvPr>
        </p:nvGraphicFramePr>
        <p:xfrm>
          <a:off x="1115616" y="1600200"/>
          <a:ext cx="38586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27442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Row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7009047379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7347555334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7889541349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8284841852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8284942755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9766749590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28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Dense indexing: Index table has entry for </a:t>
            </a:r>
            <a:r>
              <a:rPr lang="en-IN" b="1" dirty="0" smtClean="0"/>
              <a:t>each record</a:t>
            </a:r>
            <a:r>
              <a:rPr lang="en-IN" dirty="0" smtClean="0"/>
              <a:t> and a pointer to corresponding record</a:t>
            </a:r>
          </a:p>
          <a:p>
            <a:r>
              <a:rPr lang="en-IN" dirty="0" smtClean="0"/>
              <a:t>Searching using dense index is locating record in index table and accessing the record using pointer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298270"/>
              </p:ext>
            </p:extLst>
          </p:nvPr>
        </p:nvGraphicFramePr>
        <p:xfrm>
          <a:off x="2585603" y="3641432"/>
          <a:ext cx="38586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2744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Row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7009047379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7347555334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effectLst/>
                          <a:latin typeface="Arial"/>
                        </a:rPr>
                        <a:t>7889541349</a:t>
                      </a:r>
                      <a:endParaRPr lang="en-IN" sz="16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8284841852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8284942755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Arial"/>
                        </a:rPr>
                        <a:t>9766749590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2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Indexing</a:t>
            </a:r>
            <a:r>
              <a:rPr lang="en-IN" sz="2800" dirty="0" smtClean="0"/>
              <a:t>(cont’d)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Sparse indexing: index table has only some entries</a:t>
            </a:r>
          </a:p>
          <a:p>
            <a:r>
              <a:rPr lang="en-IN" dirty="0" smtClean="0"/>
              <a:t>Possible only when records are sorted on key</a:t>
            </a:r>
          </a:p>
          <a:p>
            <a:r>
              <a:rPr lang="en-IN" dirty="0" smtClean="0"/>
              <a:t>To search some key, find range of records with in which desired record exists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39374"/>
              </p:ext>
            </p:extLst>
          </p:nvPr>
        </p:nvGraphicFramePr>
        <p:xfrm>
          <a:off x="2195736" y="4005064"/>
          <a:ext cx="38586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22744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/>
                        <a:t>SID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Row</a:t>
                      </a:r>
                      <a:r>
                        <a:rPr lang="en-IN" baseline="0" dirty="0" smtClean="0"/>
                        <a:t> No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17103001</a:t>
                      </a:r>
                      <a:endParaRPr lang="en-IN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17103003</a:t>
                      </a:r>
                      <a:endParaRPr lang="en-IN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effectLst/>
                          <a:latin typeface="+mn-lt"/>
                        </a:rPr>
                        <a:t>17103005</a:t>
                      </a:r>
                      <a:endParaRPr lang="en-IN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17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Multilevel Indexing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purpose of indexing is also to reduce the number of disk accesses</a:t>
            </a:r>
          </a:p>
          <a:p>
            <a:r>
              <a:rPr lang="en-IN" dirty="0" smtClean="0"/>
              <a:t>If size of index table is too large, create an index on index table. This index has to be sparse as to reduce the size of index table</a:t>
            </a:r>
          </a:p>
          <a:p>
            <a:r>
              <a:rPr lang="en-IN" dirty="0" smtClean="0"/>
              <a:t>Repeat above strategy until size of index table is sufficiently small</a:t>
            </a:r>
          </a:p>
          <a:p>
            <a:r>
              <a:rPr lang="en-IN" dirty="0" smtClean="0"/>
              <a:t>Searching happens at the highest level and subsequently goes to smaller levels </a:t>
            </a:r>
            <a:r>
              <a:rPr lang="en-IN" dirty="0" err="1" smtClean="0"/>
              <a:t>upto</a:t>
            </a:r>
            <a:r>
              <a:rPr lang="en-IN" dirty="0" smtClean="0"/>
              <a:t> 1</a:t>
            </a:r>
            <a:r>
              <a:rPr lang="en-IN" baseline="30000" dirty="0" smtClean="0"/>
              <a:t>st</a:t>
            </a:r>
            <a:r>
              <a:rPr lang="en-IN" dirty="0" smtClean="0"/>
              <a:t> level</a:t>
            </a: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08050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1426</TotalTime>
  <Words>821</Words>
  <Application>Microsoft Office PowerPoint</Application>
  <PresentationFormat>On-screen Show (4:3)</PresentationFormat>
  <Paragraphs>248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Clarity</vt:lpstr>
      <vt:lpstr>CSN 102: Data Structures</vt:lpstr>
      <vt:lpstr>Example</vt:lpstr>
      <vt:lpstr>Motivation for Indexing</vt:lpstr>
      <vt:lpstr>Motivation for Indexing</vt:lpstr>
      <vt:lpstr>Indexing</vt:lpstr>
      <vt:lpstr>Index Table: Example</vt:lpstr>
      <vt:lpstr>Types of Indexing</vt:lpstr>
      <vt:lpstr>Types of Indexing(cont’d)</vt:lpstr>
      <vt:lpstr>Multilevel Indexing</vt:lpstr>
      <vt:lpstr>Multilevel Indexing(cont’d)</vt:lpstr>
      <vt:lpstr>Hash Function</vt:lpstr>
      <vt:lpstr>Hashing</vt:lpstr>
      <vt:lpstr>Hash Table: Example</vt:lpstr>
      <vt:lpstr>Hash Function: Example</vt:lpstr>
      <vt:lpstr>Collision</vt:lpstr>
      <vt:lpstr>Chaining</vt:lpstr>
      <vt:lpstr>Linear Probing</vt:lpstr>
      <vt:lpstr>Quadratic probing</vt:lpstr>
      <vt:lpstr>Double Hashing</vt:lpstr>
      <vt:lpstr>Search in Hash Table</vt:lpstr>
      <vt:lpstr>Perfect Hash Function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 202: Introduction to Data Structures</dc:title>
  <dc:creator>Mayank 2</dc:creator>
  <cp:lastModifiedBy>Mayank 2</cp:lastModifiedBy>
  <cp:revision>58</cp:revision>
  <dcterms:created xsi:type="dcterms:W3CDTF">2018-01-02T16:10:06Z</dcterms:created>
  <dcterms:modified xsi:type="dcterms:W3CDTF">2018-04-24T04:33:00Z</dcterms:modified>
</cp:coreProperties>
</file>