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geCS2g1pPGQrqfVGAm0wLGq6Q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EC5502-6CA5-4BCC-B70A-71749854E6F6}">
  <a:tblStyle styleId="{4CEC5502-6CA5-4BCC-B70A-71749854E6F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customschemas.google.com/relationships/presentationmetadata" Target="metadata"/><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6" name="Google Shape;1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Presentation slide for courses, classes, lectures et al. </a:t>
            </a:r>
            <a:endParaRPr/>
          </a:p>
        </p:txBody>
      </p:sp>
      <p:sp>
        <p:nvSpPr>
          <p:cNvPr id="187" name="Google Shape;1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200"/>
              <a:buFont typeface="Calibri"/>
              <a:buChar char="●"/>
            </a:pPr>
            <a:r>
              <a:rPr lang="en-US">
                <a:solidFill>
                  <a:srgbClr val="000000"/>
                </a:solidFill>
              </a:rPr>
              <a:t>This slide will capture the d</a:t>
            </a:r>
            <a:endParaRPr/>
          </a:p>
        </p:txBody>
      </p:sp>
      <p:sp>
        <p:nvSpPr>
          <p:cNvPr id="198" name="Google Shape;19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https://www.slideshare.net/meslab/design-thinking-1-42292597/17</a:t>
            </a:r>
            <a:endParaRPr/>
          </a:p>
        </p:txBody>
      </p:sp>
      <p:sp>
        <p:nvSpPr>
          <p:cNvPr id="225" name="Google Shape;22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8"/>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8"/>
          <p:cNvSpPr/>
          <p:nvPr/>
        </p:nvSpPr>
        <p:spPr>
          <a:xfrm>
            <a:off x="-9525" y="6053139"/>
            <a:ext cx="2249091"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8"/>
          <p:cNvSpPr/>
          <p:nvPr/>
        </p:nvSpPr>
        <p:spPr>
          <a:xfrm>
            <a:off x="2358628" y="6043614"/>
            <a:ext cx="6785372"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18"/>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525"/>
              </a:spcBef>
              <a:spcAft>
                <a:spcPts val="0"/>
              </a:spcAft>
              <a:buSzPts val="1170"/>
              <a:buNone/>
              <a:defRPr sz="1950">
                <a:solidFill>
                  <a:srgbClr val="FFFFFF"/>
                </a:solidFill>
              </a:defRPr>
            </a:lvl1pPr>
            <a:lvl2pPr lvl="1" algn="ctr">
              <a:spcBef>
                <a:spcPts val="413"/>
              </a:spcBef>
              <a:spcAft>
                <a:spcPts val="0"/>
              </a:spcAft>
              <a:buSzPts val="1260"/>
              <a:buNone/>
              <a:defRPr/>
            </a:lvl2pPr>
            <a:lvl3pPr lvl="2" algn="ctr">
              <a:spcBef>
                <a:spcPts val="375"/>
              </a:spcBef>
              <a:spcAft>
                <a:spcPts val="0"/>
              </a:spcAft>
              <a:buSzPts val="1350"/>
              <a:buNone/>
              <a:defRPr/>
            </a:lvl3pPr>
            <a:lvl4pPr lvl="3" algn="ctr">
              <a:spcBef>
                <a:spcPts val="300"/>
              </a:spcBef>
              <a:spcAft>
                <a:spcPts val="0"/>
              </a:spcAft>
              <a:buSzPts val="1350"/>
              <a:buNone/>
              <a:defRPr/>
            </a:lvl4pPr>
            <a:lvl5pPr lvl="4" algn="ctr">
              <a:spcBef>
                <a:spcPts val="3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18"/>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5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2085975" y="236539"/>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1pPr>
            <a:lvl2pPr indent="0" lvl="1"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2pPr>
            <a:lvl3pPr indent="0" lvl="2"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3pPr>
            <a:lvl4pPr indent="0" lvl="3"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4pPr>
            <a:lvl5pPr indent="0" lvl="4"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5pPr>
            <a:lvl6pPr indent="0" lvl="5"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6pPr>
            <a:lvl7pPr indent="0" lvl="6"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7pPr>
            <a:lvl8pPr indent="0" lvl="7"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8pPr>
            <a:lvl9pPr indent="0" lvl="8" marL="0" marR="0" algn="ctr">
              <a:spcBef>
                <a:spcPts val="0"/>
              </a:spcBef>
              <a:spcAft>
                <a:spcPts val="0"/>
              </a:spcAft>
              <a:buNone/>
              <a:defRPr b="1" i="0" sz="105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 type="body"/>
          </p:nvPr>
        </p:nvSpPr>
        <p:spPr>
          <a:xfrm rot="5400000">
            <a:off x="2426891"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30"/>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0"/>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1pPr>
            <a:lvl2pPr indent="0" lvl="1"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2pPr>
            <a:lvl3pPr indent="0" lvl="2"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3pPr>
            <a:lvl4pPr indent="0" lvl="3"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4pPr>
            <a:lvl5pPr indent="0" lvl="4"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5pPr>
            <a:lvl6pPr indent="0" lvl="5"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6pPr>
            <a:lvl7pPr indent="0" lvl="6"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7pPr>
            <a:lvl8pPr indent="0" lvl="7"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8pPr>
            <a:lvl9pPr indent="0" lvl="8"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sz="105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31"/>
          <p:cNvSpPr/>
          <p:nvPr/>
        </p:nvSpPr>
        <p:spPr>
          <a:xfrm>
            <a:off x="6096000" y="0"/>
            <a:ext cx="320279"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31"/>
          <p:cNvSpPr/>
          <p:nvPr/>
        </p:nvSpPr>
        <p:spPr>
          <a:xfrm>
            <a:off x="6142435"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31"/>
          <p:cNvSpPr/>
          <p:nvPr/>
        </p:nvSpPr>
        <p:spPr>
          <a:xfrm>
            <a:off x="6142435"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31"/>
          <p:cNvSpPr txBox="1"/>
          <p:nvPr>
            <p:ph type="title"/>
          </p:nvPr>
        </p:nvSpPr>
        <p:spPr>
          <a:xfrm rot="5400000">
            <a:off x="4823619" y="2339184"/>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31"/>
          <p:cNvSpPr txBox="1"/>
          <p:nvPr>
            <p:ph idx="10" type="dt"/>
          </p:nvPr>
        </p:nvSpPr>
        <p:spPr>
          <a:xfrm>
            <a:off x="6553200" y="6248401"/>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1" type="ftr"/>
          </p:nvPr>
        </p:nvSpPr>
        <p:spPr>
          <a:xfrm>
            <a:off x="457200" y="6248401"/>
            <a:ext cx="55733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2" type="sldNum"/>
          </p:nvPr>
        </p:nvSpPr>
        <p:spPr>
          <a:xfrm rot="5400000">
            <a:off x="5989439" y="144661"/>
            <a:ext cx="533400" cy="244079"/>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1pPr>
            <a:lvl2pPr indent="0" lvl="1"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2pPr>
            <a:lvl3pPr indent="0" lvl="2"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3pPr>
            <a:lvl4pPr indent="0" lvl="3"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4pPr>
            <a:lvl5pPr indent="0" lvl="4"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5pPr>
            <a:lvl6pPr indent="0" lvl="5"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6pPr>
            <a:lvl7pPr indent="0" lvl="6"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7pPr>
            <a:lvl8pPr indent="0" lvl="7"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8pPr>
            <a:lvl9pPr indent="0" lvl="8"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sz="105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0" name="Shape 100"/>
        <p:cNvGrpSpPr/>
        <p:nvPr/>
      </p:nvGrpSpPr>
      <p:grpSpPr>
        <a:xfrm>
          <a:off x="0" y="0"/>
          <a:ext cx="0" cy="0"/>
          <a:chOff x="0" y="0"/>
          <a:chExt cx="0" cy="0"/>
        </a:xfrm>
      </p:grpSpPr>
      <p:sp>
        <p:nvSpPr>
          <p:cNvPr id="101" name="Google Shape;101;p32"/>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 type="body"/>
          </p:nvPr>
        </p:nvSpPr>
        <p:spPr>
          <a:xfrm>
            <a:off x="457200" y="1600202"/>
            <a:ext cx="4038600" cy="4530725"/>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32"/>
          <p:cNvSpPr txBox="1"/>
          <p:nvPr>
            <p:ph idx="2" type="body"/>
          </p:nvPr>
        </p:nvSpPr>
        <p:spPr>
          <a:xfrm>
            <a:off x="4648200" y="1600202"/>
            <a:ext cx="4038600" cy="4530725"/>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4" name="Google Shape;104;p32"/>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2"/>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1pPr>
            <a:lvl2pPr indent="0" lvl="1"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2pPr>
            <a:lvl3pPr indent="0" lvl="2"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3pPr>
            <a:lvl4pPr indent="0" lvl="3"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4pPr>
            <a:lvl5pPr indent="0" lvl="4"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5pPr>
            <a:lvl6pPr indent="0" lvl="5"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6pPr>
            <a:lvl7pPr indent="0" lvl="6"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7pPr>
            <a:lvl8pPr indent="0" lvl="7"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8pPr>
            <a:lvl9pPr indent="0" lvl="8" marL="0" marR="0" algn="ctr">
              <a:spcBef>
                <a:spcPts val="0"/>
              </a:spcBef>
              <a:spcAft>
                <a:spcPts val="0"/>
              </a:spcAft>
              <a:buNone/>
              <a:defRPr b="1" sz="9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07" name="Shape 107"/>
        <p:cNvGrpSpPr/>
        <p:nvPr/>
      </p:nvGrpSpPr>
      <p:grpSpPr>
        <a:xfrm>
          <a:off x="0" y="0"/>
          <a:ext cx="0" cy="0"/>
          <a:chOff x="0" y="0"/>
          <a:chExt cx="0" cy="0"/>
        </a:xfrm>
      </p:grpSpPr>
      <p:sp>
        <p:nvSpPr>
          <p:cNvPr id="108" name="Google Shape;108;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5" name="Shape 115"/>
        <p:cNvGrpSpPr/>
        <p:nvPr/>
      </p:nvGrpSpPr>
      <p:grpSpPr>
        <a:xfrm>
          <a:off x="0" y="0"/>
          <a:ext cx="0" cy="0"/>
          <a:chOff x="0" y="0"/>
          <a:chExt cx="0" cy="0"/>
        </a:xfrm>
      </p:grpSpPr>
      <p:sp>
        <p:nvSpPr>
          <p:cNvPr id="116" name="Google Shape;116;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3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1" name="Google Shape;131;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3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7" name="Google Shape;137;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 name="Shape 140"/>
        <p:cNvGrpSpPr/>
        <p:nvPr/>
      </p:nvGrpSpPr>
      <p:grpSpPr>
        <a:xfrm>
          <a:off x="0" y="0"/>
          <a:ext cx="0" cy="0"/>
          <a:chOff x="0" y="0"/>
          <a:chExt cx="0" cy="0"/>
        </a:xfrm>
      </p:grpSpPr>
      <p:sp>
        <p:nvSpPr>
          <p:cNvPr id="141" name="Google Shape;141;p3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3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3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5" name="Google Shape;145;p3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27" name="Shape 27"/>
        <p:cNvGrpSpPr/>
        <p:nvPr/>
      </p:nvGrpSpPr>
      <p:grpSpPr>
        <a:xfrm>
          <a:off x="0" y="0"/>
          <a:ext cx="0" cy="0"/>
          <a:chOff x="0" y="0"/>
          <a:chExt cx="0" cy="0"/>
        </a:xfrm>
      </p:grpSpPr>
      <p:sp>
        <p:nvSpPr>
          <p:cNvPr id="28" name="Google Shape;28;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22"/>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8" name="Shape 158"/>
        <p:cNvGrpSpPr/>
        <p:nvPr/>
      </p:nvGrpSpPr>
      <p:grpSpPr>
        <a:xfrm>
          <a:off x="0" y="0"/>
          <a:ext cx="0" cy="0"/>
          <a:chOff x="0" y="0"/>
          <a:chExt cx="0" cy="0"/>
        </a:xfrm>
      </p:grpSpPr>
      <p:sp>
        <p:nvSpPr>
          <p:cNvPr id="159" name="Google Shape;159;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3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1" name="Google Shape;161;p3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2" name="Google Shape;162;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5" name="Shape 165"/>
        <p:cNvGrpSpPr/>
        <p:nvPr/>
      </p:nvGrpSpPr>
      <p:grpSpPr>
        <a:xfrm>
          <a:off x="0" y="0"/>
          <a:ext cx="0" cy="0"/>
          <a:chOff x="0" y="0"/>
          <a:chExt cx="0" cy="0"/>
        </a:xfrm>
      </p:grpSpPr>
      <p:sp>
        <p:nvSpPr>
          <p:cNvPr id="166" name="Google Shape;166;p4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40"/>
          <p:cNvSpPr/>
          <p:nvPr>
            <p:ph idx="2" type="pic"/>
          </p:nvPr>
        </p:nvSpPr>
        <p:spPr>
          <a:xfrm>
            <a:off x="3887391" y="987426"/>
            <a:ext cx="4629150" cy="4873625"/>
          </a:xfrm>
          <a:prstGeom prst="rect">
            <a:avLst/>
          </a:prstGeom>
          <a:noFill/>
          <a:ln>
            <a:noFill/>
          </a:ln>
        </p:spPr>
      </p:sp>
      <p:sp>
        <p:nvSpPr>
          <p:cNvPr id="168" name="Google Shape;168;p4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9" name="Google Shape;169;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4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4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4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3" name="Shape 33"/>
        <p:cNvGrpSpPr/>
        <p:nvPr/>
      </p:nvGrpSpPr>
      <p:grpSpPr>
        <a:xfrm>
          <a:off x="0" y="0"/>
          <a:ext cx="0" cy="0"/>
          <a:chOff x="0" y="0"/>
          <a:chExt cx="0" cy="0"/>
        </a:xfrm>
      </p:grpSpPr>
      <p:sp>
        <p:nvSpPr>
          <p:cNvPr id="34" name="Google Shape;34;p23"/>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23"/>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23"/>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23"/>
          <p:cNvSpPr txBox="1"/>
          <p:nvPr>
            <p:ph idx="1" type="body"/>
          </p:nvPr>
        </p:nvSpPr>
        <p:spPr>
          <a:xfrm>
            <a:off x="1371601"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525"/>
              </a:spcBef>
              <a:spcAft>
                <a:spcPts val="0"/>
              </a:spcAft>
              <a:buSzPts val="1260"/>
              <a:buNone/>
              <a:defRPr sz="2100">
                <a:solidFill>
                  <a:schemeClr val="dk2"/>
                </a:solidFill>
              </a:defRPr>
            </a:lvl1pPr>
            <a:lvl2pPr indent="-228600" lvl="1" marL="914400" algn="l">
              <a:spcBef>
                <a:spcPts val="413"/>
              </a:spcBef>
              <a:spcAft>
                <a:spcPts val="0"/>
              </a:spcAft>
              <a:buSzPts val="945"/>
              <a:buNone/>
              <a:defRPr sz="1350">
                <a:solidFill>
                  <a:srgbClr val="888888"/>
                </a:solidFill>
              </a:defRPr>
            </a:lvl2pPr>
            <a:lvl3pPr indent="-228600" lvl="2" marL="1371600" algn="l">
              <a:spcBef>
                <a:spcPts val="375"/>
              </a:spcBef>
              <a:spcAft>
                <a:spcPts val="0"/>
              </a:spcAft>
              <a:buSzPts val="900"/>
              <a:buNone/>
              <a:defRPr sz="1200">
                <a:solidFill>
                  <a:srgbClr val="888888"/>
                </a:solidFill>
              </a:defRPr>
            </a:lvl3pPr>
            <a:lvl4pPr indent="-228600" lvl="3" marL="1828800" algn="l">
              <a:spcBef>
                <a:spcPts val="300"/>
              </a:spcBef>
              <a:spcAft>
                <a:spcPts val="0"/>
              </a:spcAft>
              <a:buSzPts val="788"/>
              <a:buNone/>
              <a:defRPr sz="1050">
                <a:solidFill>
                  <a:srgbClr val="888888"/>
                </a:solidFill>
              </a:defRPr>
            </a:lvl4pPr>
            <a:lvl5pPr indent="-228600" lvl="4" marL="2286000" algn="l">
              <a:spcBef>
                <a:spcPts val="300"/>
              </a:spcBef>
              <a:spcAft>
                <a:spcPts val="0"/>
              </a:spcAft>
              <a:buSzPts val="683"/>
              <a:buNone/>
              <a:defRPr sz="105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23"/>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3300"/>
              <a:buFont typeface="Twentieth Century"/>
              <a:buNone/>
              <a:defRPr b="0" sz="33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0" y="1752601"/>
            <a:ext cx="1295400" cy="70167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23"/>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2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24"/>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24"/>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5"/>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25"/>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25"/>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525"/>
              </a:spcBef>
              <a:spcAft>
                <a:spcPts val="0"/>
              </a:spcAft>
              <a:buSzPts val="900"/>
              <a:buFont typeface="Twentieth Century"/>
              <a:buNone/>
              <a:defRPr b="1" sz="1500">
                <a:solidFill>
                  <a:srgbClr val="FFFFFF"/>
                </a:solidFill>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25"/>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525"/>
              </a:spcBef>
              <a:spcAft>
                <a:spcPts val="0"/>
              </a:spcAft>
              <a:buSzPts val="900"/>
              <a:buFont typeface="Twentieth Century"/>
              <a:buNone/>
              <a:defRPr b="1" sz="1500">
                <a:solidFill>
                  <a:srgbClr val="FFFFFF"/>
                </a:solidFill>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25"/>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25"/>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27"/>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1pPr>
            <a:lvl2pPr indent="0" lvl="1"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2pPr>
            <a:lvl3pPr indent="0" lvl="2"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3pPr>
            <a:lvl4pPr indent="0" lvl="3"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4pPr>
            <a:lvl5pPr indent="0" lvl="4"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5pPr>
            <a:lvl6pPr indent="0" lvl="5"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6pPr>
            <a:lvl7pPr indent="0" lvl="6"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7pPr>
            <a:lvl8pPr indent="0" lvl="7"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8pPr>
            <a:lvl9pPr indent="0" lvl="8" marL="0" marR="0" algn="ctr">
              <a:spcBef>
                <a:spcPts val="0"/>
              </a:spcBef>
              <a:spcAft>
                <a:spcPts val="0"/>
              </a:spcAft>
              <a:buNone/>
              <a:defRPr b="1" sz="105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pic>
        <p:nvPicPr>
          <p:cNvPr descr="sm_globe.png" id="68" name="Google Shape;68;p28"/>
          <p:cNvPicPr preferRelativeResize="0"/>
          <p:nvPr/>
        </p:nvPicPr>
        <p:blipFill rotWithShape="1">
          <a:blip r:embed="rId2">
            <a:alphaModFix/>
          </a:blip>
          <a:srcRect b="0" l="0" r="0" t="0"/>
          <a:stretch/>
        </p:blipFill>
        <p:spPr>
          <a:xfrm>
            <a:off x="613172" y="1755775"/>
            <a:ext cx="1614488" cy="1689100"/>
          </a:xfrm>
          <a:prstGeom prst="rect">
            <a:avLst/>
          </a:prstGeom>
          <a:noFill/>
          <a:ln cap="sq" cmpd="dbl" w="50800">
            <a:solidFill>
              <a:schemeClr val="accent2"/>
            </a:solidFill>
            <a:prstDash val="solid"/>
            <a:miter lim="800000"/>
            <a:headEnd len="sm" w="sm" type="none"/>
            <a:tailEnd len="sm" w="sm" type="none"/>
          </a:ln>
        </p:spPr>
      </p:pic>
      <p:sp>
        <p:nvSpPr>
          <p:cNvPr id="69" name="Google Shape;69;p28"/>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3300"/>
              <a:buFont typeface="Twentieth Century"/>
              <a:buNone/>
              <a:defRPr b="0" sz="33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525"/>
              </a:spcBef>
              <a:spcAft>
                <a:spcPts val="0"/>
              </a:spcAft>
              <a:buSzPts val="1080"/>
              <a:buChar char="◻"/>
              <a:defRPr/>
            </a:lvl1pPr>
            <a:lvl2pPr indent="-308610" lvl="1" marL="914400" algn="l">
              <a:spcBef>
                <a:spcPts val="413"/>
              </a:spcBef>
              <a:spcAft>
                <a:spcPts val="0"/>
              </a:spcAft>
              <a:buSzPts val="1260"/>
              <a:buChar char="🞑"/>
              <a:defRPr/>
            </a:lvl2pPr>
            <a:lvl3pPr indent="-314325" lvl="2" marL="1371600" algn="l">
              <a:spcBef>
                <a:spcPts val="375"/>
              </a:spcBef>
              <a:spcAft>
                <a:spcPts val="0"/>
              </a:spcAft>
              <a:buSzPts val="1350"/>
              <a:buChar char="■"/>
              <a:defRPr/>
            </a:lvl3pPr>
            <a:lvl4pPr indent="-314325" lvl="3" marL="1828800" algn="l">
              <a:spcBef>
                <a:spcPts val="300"/>
              </a:spcBef>
              <a:spcAft>
                <a:spcPts val="0"/>
              </a:spcAft>
              <a:buSzPts val="1350"/>
              <a:buChar char="■"/>
              <a:defRPr/>
            </a:lvl4pPr>
            <a:lvl5pPr indent="-302895" lvl="4" marL="2286000" algn="l">
              <a:spcBef>
                <a:spcPts val="3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28"/>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105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9"/>
          <p:cNvSpPr/>
          <p:nvPr/>
        </p:nvSpPr>
        <p:spPr>
          <a:xfrm>
            <a:off x="-9525" y="4572001"/>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29"/>
          <p:cNvSpPr/>
          <p:nvPr/>
        </p:nvSpPr>
        <p:spPr>
          <a:xfrm>
            <a:off x="-9525" y="4664075"/>
            <a:ext cx="1463279"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29"/>
          <p:cNvSpPr/>
          <p:nvPr/>
        </p:nvSpPr>
        <p:spPr>
          <a:xfrm>
            <a:off x="1544241" y="4654550"/>
            <a:ext cx="7599759"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29"/>
          <p:cNvSpPr/>
          <p:nvPr/>
        </p:nvSpPr>
        <p:spPr>
          <a:xfrm>
            <a:off x="1447800" y="1"/>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29"/>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25"/>
              </a:spcBef>
              <a:spcAft>
                <a:spcPts val="0"/>
              </a:spcAft>
              <a:buSzPts val="765"/>
              <a:buFont typeface="Twentieth Century"/>
              <a:buNone/>
              <a:defRPr sz="1275"/>
            </a:lvl1pPr>
            <a:lvl2pPr indent="-228600" lvl="1" marL="914400" algn="l">
              <a:spcBef>
                <a:spcPts val="413"/>
              </a:spcBef>
              <a:spcAft>
                <a:spcPts val="0"/>
              </a:spcAft>
              <a:buSzPts val="630"/>
              <a:buFont typeface="Twentieth Century"/>
              <a:buNone/>
              <a:defRPr sz="900"/>
            </a:lvl2pPr>
            <a:lvl3pPr indent="-228600" lvl="2" marL="1371600" algn="l">
              <a:spcBef>
                <a:spcPts val="375"/>
              </a:spcBef>
              <a:spcAft>
                <a:spcPts val="0"/>
              </a:spcAft>
              <a:buSzPts val="563"/>
              <a:buFont typeface="Twentieth Century"/>
              <a:buNone/>
              <a:defRPr sz="750"/>
            </a:lvl3pPr>
            <a:lvl4pPr indent="-228600" lvl="3" marL="1828800" algn="l">
              <a:spcBef>
                <a:spcPts val="300"/>
              </a:spcBef>
              <a:spcAft>
                <a:spcPts val="0"/>
              </a:spcAft>
              <a:buSzPts val="506"/>
              <a:buFont typeface="Twentieth Century"/>
              <a:buNone/>
              <a:defRPr sz="675"/>
            </a:lvl4pPr>
            <a:lvl5pPr indent="-228600" lvl="4" marL="2286000" algn="l">
              <a:spcBef>
                <a:spcPts val="300"/>
              </a:spcBef>
              <a:spcAft>
                <a:spcPts val="0"/>
              </a:spcAft>
              <a:buSzPts val="439"/>
              <a:buFont typeface="Twentieth Century"/>
              <a:buNone/>
              <a:defRPr sz="675"/>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9"/>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100"/>
              <a:buFont typeface="Twentieth Century"/>
              <a:buNone/>
              <a:defRPr b="0" sz="21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p:nvPr>
            <p:ph idx="2" type="pic"/>
          </p:nvPr>
        </p:nvSpPr>
        <p:spPr>
          <a:xfrm>
            <a:off x="1560576" y="0"/>
            <a:ext cx="7583424" cy="4568952"/>
          </a:xfrm>
          <a:prstGeom prst="rect">
            <a:avLst/>
          </a:prstGeom>
          <a:solidFill>
            <a:srgbClr val="CFCFD9"/>
          </a:solidFill>
          <a:ln>
            <a:noFill/>
          </a:ln>
        </p:spPr>
      </p:sp>
      <p:sp>
        <p:nvSpPr>
          <p:cNvPr id="82" name="Google Shape;82;p29"/>
          <p:cNvSpPr txBox="1"/>
          <p:nvPr>
            <p:ph idx="10" type="dt"/>
          </p:nvPr>
        </p:nvSpPr>
        <p:spPr>
          <a:xfrm>
            <a:off x="6248400" y="6248401"/>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0" y="4667251"/>
            <a:ext cx="1447800" cy="663575"/>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1pPr>
            <a:lvl2pPr indent="0" lvl="1"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2pPr>
            <a:lvl3pPr indent="0" lvl="2"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3pPr>
            <a:lvl4pPr indent="0" lvl="3"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4pPr>
            <a:lvl5pPr indent="0" lvl="4"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5pPr>
            <a:lvl6pPr indent="0" lvl="5"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6pPr>
            <a:lvl7pPr indent="0" lvl="6"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7pPr>
            <a:lvl8pPr indent="0" lvl="7"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8pPr>
            <a:lvl9pPr indent="0" lvl="8" marL="0" marR="0" algn="ctr">
              <a:spcBef>
                <a:spcPts val="0"/>
              </a:spcBef>
              <a:spcAft>
                <a:spcPts val="0"/>
              </a:spcAft>
              <a:buNone/>
              <a:defRPr b="1" sz="21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4" name="Google Shape;84;p29"/>
          <p:cNvSpPr txBox="1"/>
          <p:nvPr>
            <p:ph idx="11" type="ftr"/>
          </p:nvPr>
        </p:nvSpPr>
        <p:spPr>
          <a:xfrm>
            <a:off x="1600200" y="6248401"/>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3300" u="none" cap="none" strike="noStrike">
                <a:solidFill>
                  <a:schemeClr val="dk2"/>
                </a:solidFill>
                <a:latin typeface="Twentieth Century"/>
                <a:ea typeface="Twentieth Century"/>
                <a:cs typeface="Twentieth Century"/>
                <a:sym typeface="Twentieth Century"/>
              </a:defRPr>
            </a:lvl9pPr>
          </a:lstStyle>
          <a:p/>
        </p:txBody>
      </p:sp>
      <p:sp>
        <p:nvSpPr>
          <p:cNvPr id="11" name="Google Shape;11;p17"/>
          <p:cNvSpPr txBox="1"/>
          <p:nvPr>
            <p:ph idx="1" type="body"/>
          </p:nvPr>
        </p:nvSpPr>
        <p:spPr>
          <a:xfrm>
            <a:off x="613172" y="1600201"/>
            <a:ext cx="8153400" cy="4525963"/>
          </a:xfrm>
          <a:prstGeom prst="rect">
            <a:avLst/>
          </a:prstGeom>
          <a:noFill/>
          <a:ln>
            <a:noFill/>
          </a:ln>
        </p:spPr>
        <p:txBody>
          <a:bodyPr anchorCtr="0" anchor="t" bIns="45700" lIns="91425" spcFirstLastPara="1" rIns="91425" wrap="square" tIns="45700">
            <a:noAutofit/>
          </a:bodyPr>
          <a:lstStyle>
            <a:lvl1pPr indent="-311467" lvl="0" marL="457200" marR="0" rtl="0" algn="l">
              <a:spcBef>
                <a:spcPts val="525"/>
              </a:spcBef>
              <a:spcAft>
                <a:spcPts val="0"/>
              </a:spcAft>
              <a:buClr>
                <a:schemeClr val="accent2"/>
              </a:buClr>
              <a:buSzPts val="1305"/>
              <a:buFont typeface="Noto Sans Symbols"/>
              <a:buChar char="◻"/>
              <a:defRPr b="0" i="0" sz="2175" u="none" cap="none" strike="noStrike">
                <a:solidFill>
                  <a:schemeClr val="dk1"/>
                </a:solidFill>
                <a:latin typeface="Twentieth Century"/>
                <a:ea typeface="Twentieth Century"/>
                <a:cs typeface="Twentieth Century"/>
                <a:sym typeface="Twentieth Century"/>
              </a:defRPr>
            </a:lvl1pPr>
            <a:lvl2pPr indent="-315277" lvl="1" marL="914400" marR="0" rtl="0" algn="l">
              <a:spcBef>
                <a:spcPts val="413"/>
              </a:spcBef>
              <a:spcAft>
                <a:spcPts val="0"/>
              </a:spcAft>
              <a:buClr>
                <a:schemeClr val="accent1"/>
              </a:buClr>
              <a:buSzPts val="1365"/>
              <a:buFont typeface="Noto Sans Symbols"/>
              <a:buChar char="🞑"/>
              <a:defRPr b="0" i="0" sz="1950" u="none" cap="none" strike="noStrike">
                <a:solidFill>
                  <a:schemeClr val="dk1"/>
                </a:solidFill>
                <a:latin typeface="Twentieth Century"/>
                <a:ea typeface="Twentieth Century"/>
                <a:cs typeface="Twentieth Century"/>
                <a:sym typeface="Twentieth Century"/>
              </a:defRPr>
            </a:lvl2pPr>
            <a:lvl3pPr indent="-310753" lvl="2" marL="1371600" marR="0" rtl="0" algn="l">
              <a:spcBef>
                <a:spcPts val="375"/>
              </a:spcBef>
              <a:spcAft>
                <a:spcPts val="0"/>
              </a:spcAft>
              <a:buClr>
                <a:schemeClr val="accent2"/>
              </a:buClr>
              <a:buSzPts val="1294"/>
              <a:buFont typeface="Noto Sans Symbols"/>
              <a:buChar char="■"/>
              <a:defRPr b="0" i="0" sz="1725" u="none" cap="none" strike="noStrike">
                <a:solidFill>
                  <a:schemeClr val="dk1"/>
                </a:solidFill>
                <a:latin typeface="Twentieth Century"/>
                <a:ea typeface="Twentieth Century"/>
                <a:cs typeface="Twentieth Century"/>
                <a:sym typeface="Twentieth Century"/>
              </a:defRPr>
            </a:lvl3pPr>
            <a:lvl4pPr indent="-300037" lvl="3" marL="1828800" marR="0" rtl="0" algn="l">
              <a:spcBef>
                <a:spcPts val="300"/>
              </a:spcBef>
              <a:spcAft>
                <a:spcPts val="0"/>
              </a:spcAft>
              <a:buClr>
                <a:srgbClr val="A04DA3"/>
              </a:buClr>
              <a:buSzPts val="1125"/>
              <a:buFont typeface="Noto Sans Symbols"/>
              <a:buChar char="■"/>
              <a:defRPr b="0" i="0" sz="1500" u="none" cap="none" strike="noStrike">
                <a:solidFill>
                  <a:schemeClr val="dk1"/>
                </a:solidFill>
                <a:latin typeface="Twentieth Century"/>
                <a:ea typeface="Twentieth Century"/>
                <a:cs typeface="Twentieth Century"/>
                <a:sym typeface="Twentieth Century"/>
              </a:defRPr>
            </a:lvl4pPr>
            <a:lvl5pPr indent="-290512" lvl="4" marL="2286000" marR="0" rtl="0" algn="l">
              <a:spcBef>
                <a:spcPts val="300"/>
              </a:spcBef>
              <a:spcAft>
                <a:spcPts val="0"/>
              </a:spcAft>
              <a:buClr>
                <a:srgbClr val="C4652D"/>
              </a:buClr>
              <a:buSzPts val="975"/>
              <a:buFont typeface="Noto Sans Symbols"/>
              <a:buChar char="■"/>
              <a:defRPr b="0" i="0" sz="1500" u="none" cap="none" strike="noStrike">
                <a:solidFill>
                  <a:schemeClr val="dk1"/>
                </a:solidFill>
                <a:latin typeface="Twentieth Century"/>
                <a:ea typeface="Twentieth Century"/>
                <a:cs typeface="Twentieth Century"/>
                <a:sym typeface="Twentieth Century"/>
              </a:defRPr>
            </a:lvl5pPr>
            <a:lvl6pPr indent="-314325" lvl="5" marL="2743200" marR="0" rtl="0" algn="l">
              <a:spcBef>
                <a:spcPts val="270"/>
              </a:spcBef>
              <a:spcAft>
                <a:spcPts val="0"/>
              </a:spcAft>
              <a:buClr>
                <a:schemeClr val="accent1"/>
              </a:buClr>
              <a:buSzPts val="1350"/>
              <a:buFont typeface="Noto Sans Symbols"/>
              <a:buChar char="▪"/>
              <a:defRPr b="0" i="0" sz="1350" u="none" cap="none" strike="noStrike">
                <a:solidFill>
                  <a:schemeClr val="dk1"/>
                </a:solidFill>
                <a:latin typeface="Twentieth Century"/>
                <a:ea typeface="Twentieth Century"/>
                <a:cs typeface="Twentieth Century"/>
                <a:sym typeface="Twentieth Century"/>
              </a:defRPr>
            </a:lvl6pPr>
            <a:lvl7pPr indent="-314325" lvl="6" marL="3200400" marR="0" rtl="0" algn="l">
              <a:spcBef>
                <a:spcPts val="270"/>
              </a:spcBef>
              <a:spcAft>
                <a:spcPts val="0"/>
              </a:spcAft>
              <a:buClr>
                <a:schemeClr val="accent2"/>
              </a:buClr>
              <a:buSzPts val="1350"/>
              <a:buFont typeface="Noto Sans Symbols"/>
              <a:buChar char="▪"/>
              <a:defRPr b="0" i="0" sz="1350" u="none" cap="none" strike="noStrike">
                <a:solidFill>
                  <a:schemeClr val="dk1"/>
                </a:solidFill>
                <a:latin typeface="Twentieth Century"/>
                <a:ea typeface="Twentieth Century"/>
                <a:cs typeface="Twentieth Century"/>
                <a:sym typeface="Twentieth Century"/>
              </a:defRPr>
            </a:lvl7pPr>
            <a:lvl8pPr indent="-314325" lvl="7" marL="3657600" marR="0" rtl="0" algn="l">
              <a:spcBef>
                <a:spcPts val="270"/>
              </a:spcBef>
              <a:spcAft>
                <a:spcPts val="0"/>
              </a:spcAft>
              <a:buClr>
                <a:schemeClr val="accent3"/>
              </a:buClr>
              <a:buSzPts val="1350"/>
              <a:buFont typeface="Noto Sans Symbols"/>
              <a:buChar char="▪"/>
              <a:defRPr b="0" i="0" sz="1350" u="none" cap="none" strike="noStrike">
                <a:solidFill>
                  <a:schemeClr val="dk1"/>
                </a:solidFill>
                <a:latin typeface="Twentieth Century"/>
                <a:ea typeface="Twentieth Century"/>
                <a:cs typeface="Twentieth Century"/>
                <a:sym typeface="Twentieth Century"/>
              </a:defRPr>
            </a:lvl8pPr>
            <a:lvl9pPr indent="-314325" lvl="8" marL="4114800" marR="0" rtl="0" algn="l">
              <a:spcBef>
                <a:spcPts val="270"/>
              </a:spcBef>
              <a:spcAft>
                <a:spcPts val="0"/>
              </a:spcAft>
              <a:buClr>
                <a:schemeClr val="accent4"/>
              </a:buClr>
              <a:buSzPts val="1350"/>
              <a:buFont typeface="Noto Sans Symbols"/>
              <a:buChar char="▪"/>
              <a:defRPr b="0" i="0" sz="135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7"/>
          <p:cNvSpPr txBox="1"/>
          <p:nvPr>
            <p:ph idx="10" type="dt"/>
          </p:nvPr>
        </p:nvSpPr>
        <p:spPr>
          <a:xfrm>
            <a:off x="6096000" y="6248401"/>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609600" y="6248401"/>
            <a:ext cx="5420916"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7"/>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7"/>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7"/>
          <p:cNvSpPr txBox="1"/>
          <p:nvPr>
            <p:ph idx="12" type="sldNum"/>
          </p:nvPr>
        </p:nvSpPr>
        <p:spPr>
          <a:xfrm>
            <a:off x="0" y="1271589"/>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1pPr>
            <a:lvl2pPr indent="0" lvl="1"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2pPr>
            <a:lvl3pPr indent="0" lvl="2"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3pPr>
            <a:lvl4pPr indent="0" lvl="3"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4pPr>
            <a:lvl5pPr indent="0" lvl="4"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5pPr>
            <a:lvl6pPr indent="0" lvl="5"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6pPr>
            <a:lvl7pPr indent="0" lvl="6"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7pPr>
            <a:lvl8pPr indent="0" lvl="7"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8pPr>
            <a:lvl9pPr indent="0" lvl="8" marL="0" marR="0" rtl="0" algn="ctr">
              <a:spcBef>
                <a:spcPts val="0"/>
              </a:spcBef>
              <a:spcAft>
                <a:spcPts val="0"/>
              </a:spcAft>
              <a:buNone/>
              <a:defRPr b="1" i="0" sz="9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Google Shape;111;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Arial"/>
                <a:ea typeface="Arial"/>
                <a:cs typeface="Arial"/>
                <a:sym typeface="Arial"/>
              </a:defRPr>
            </a:lvl1pPr>
            <a:lvl2pPr indent="0" lvl="1" marL="0" marR="0" rtl="0" algn="r">
              <a:spcBef>
                <a:spcPts val="0"/>
              </a:spcBef>
              <a:spcAft>
                <a:spcPts val="0"/>
              </a:spcAft>
              <a:buNone/>
              <a:defRPr sz="1200">
                <a:solidFill>
                  <a:srgbClr val="888888"/>
                </a:solidFill>
                <a:latin typeface="Arial"/>
                <a:ea typeface="Arial"/>
                <a:cs typeface="Arial"/>
                <a:sym typeface="Arial"/>
              </a:defRPr>
            </a:lvl2pPr>
            <a:lvl3pPr indent="0" lvl="2" marL="0" marR="0" rtl="0" algn="r">
              <a:spcBef>
                <a:spcPts val="0"/>
              </a:spcBef>
              <a:spcAft>
                <a:spcPts val="0"/>
              </a:spcAft>
              <a:buNone/>
              <a:defRPr sz="1200">
                <a:solidFill>
                  <a:srgbClr val="888888"/>
                </a:solidFill>
                <a:latin typeface="Arial"/>
                <a:ea typeface="Arial"/>
                <a:cs typeface="Arial"/>
                <a:sym typeface="Arial"/>
              </a:defRPr>
            </a:lvl3pPr>
            <a:lvl4pPr indent="0" lvl="3" marL="0" marR="0" rtl="0" algn="r">
              <a:spcBef>
                <a:spcPts val="0"/>
              </a:spcBef>
              <a:spcAft>
                <a:spcPts val="0"/>
              </a:spcAft>
              <a:buNone/>
              <a:defRPr sz="1200">
                <a:solidFill>
                  <a:srgbClr val="888888"/>
                </a:solidFill>
                <a:latin typeface="Arial"/>
                <a:ea typeface="Arial"/>
                <a:cs typeface="Arial"/>
                <a:sym typeface="Arial"/>
              </a:defRPr>
            </a:lvl4pPr>
            <a:lvl5pPr indent="0" lvl="4" marL="0" marR="0" rtl="0" algn="r">
              <a:spcBef>
                <a:spcPts val="0"/>
              </a:spcBef>
              <a:spcAft>
                <a:spcPts val="0"/>
              </a:spcAft>
              <a:buNone/>
              <a:defRPr sz="1200">
                <a:solidFill>
                  <a:srgbClr val="888888"/>
                </a:solidFill>
                <a:latin typeface="Arial"/>
                <a:ea typeface="Arial"/>
                <a:cs typeface="Arial"/>
                <a:sym typeface="Arial"/>
              </a:defRPr>
            </a:lvl5pPr>
            <a:lvl6pPr indent="0" lvl="5" marL="0" marR="0" rtl="0" algn="r">
              <a:spcBef>
                <a:spcPts val="0"/>
              </a:spcBef>
              <a:spcAft>
                <a:spcPts val="0"/>
              </a:spcAft>
              <a:buNone/>
              <a:defRPr sz="1200">
                <a:solidFill>
                  <a:srgbClr val="888888"/>
                </a:solidFill>
                <a:latin typeface="Arial"/>
                <a:ea typeface="Arial"/>
                <a:cs typeface="Arial"/>
                <a:sym typeface="Arial"/>
              </a:defRPr>
            </a:lvl6pPr>
            <a:lvl7pPr indent="0" lvl="6" marL="0" marR="0" rtl="0" algn="r">
              <a:spcBef>
                <a:spcPts val="0"/>
              </a:spcBef>
              <a:spcAft>
                <a:spcPts val="0"/>
              </a:spcAft>
              <a:buNone/>
              <a:defRPr sz="1200">
                <a:solidFill>
                  <a:srgbClr val="888888"/>
                </a:solidFill>
                <a:latin typeface="Arial"/>
                <a:ea typeface="Arial"/>
                <a:cs typeface="Arial"/>
                <a:sym typeface="Arial"/>
              </a:defRPr>
            </a:lvl7pPr>
            <a:lvl8pPr indent="0" lvl="7" marL="0" marR="0" rtl="0" algn="r">
              <a:spcBef>
                <a:spcPts val="0"/>
              </a:spcBef>
              <a:spcAft>
                <a:spcPts val="0"/>
              </a:spcAft>
              <a:buNone/>
              <a:defRPr sz="1200">
                <a:solidFill>
                  <a:srgbClr val="888888"/>
                </a:solidFill>
                <a:latin typeface="Arial"/>
                <a:ea typeface="Arial"/>
                <a:cs typeface="Arial"/>
                <a:sym typeface="Arial"/>
              </a:defRPr>
            </a:lvl8pPr>
            <a:lvl9pPr indent="0" lvl="8" marL="0" marR="0" rt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5.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1"/>
          <p:cNvSpPr txBox="1"/>
          <p:nvPr>
            <p:ph idx="1" type="subTitle"/>
          </p:nvPr>
        </p:nvSpPr>
        <p:spPr>
          <a:xfrm>
            <a:off x="2914650" y="6150610"/>
            <a:ext cx="5761990" cy="51435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SzPts val="1440"/>
              <a:buNone/>
            </a:pPr>
            <a:r>
              <a:rPr lang="en-US" sz="2400">
                <a:solidFill>
                  <a:schemeClr val="dk1"/>
                </a:solidFill>
              </a:rPr>
              <a:t>Model Institute of Engineering &amp; Technology</a:t>
            </a:r>
            <a:endParaRPr/>
          </a:p>
        </p:txBody>
      </p:sp>
      <p:pic>
        <p:nvPicPr>
          <p:cNvPr descr="MIET_icon.png" id="190" name="Google Shape;190;p1"/>
          <p:cNvPicPr preferRelativeResize="0"/>
          <p:nvPr/>
        </p:nvPicPr>
        <p:blipFill rotWithShape="1">
          <a:blip r:embed="rId4">
            <a:alphaModFix/>
          </a:blip>
          <a:srcRect b="0" l="0" r="0" t="0"/>
          <a:stretch/>
        </p:blipFill>
        <p:spPr>
          <a:xfrm>
            <a:off x="6846842" y="433807"/>
            <a:ext cx="1743710" cy="2736656"/>
          </a:xfrm>
          <a:prstGeom prst="rect">
            <a:avLst/>
          </a:prstGeom>
          <a:noFill/>
          <a:ln>
            <a:noFill/>
          </a:ln>
        </p:spPr>
      </p:pic>
      <p:pic>
        <p:nvPicPr>
          <p:cNvPr descr="shrast.png" id="191" name="Google Shape;191;p1"/>
          <p:cNvPicPr preferRelativeResize="0"/>
          <p:nvPr/>
        </p:nvPicPr>
        <p:blipFill rotWithShape="1">
          <a:blip r:embed="rId5">
            <a:alphaModFix/>
          </a:blip>
          <a:srcRect b="0" l="0" r="0" t="0"/>
          <a:stretch/>
        </p:blipFill>
        <p:spPr>
          <a:xfrm>
            <a:off x="825898" y="6165454"/>
            <a:ext cx="653653" cy="400050"/>
          </a:xfrm>
          <a:prstGeom prst="rect">
            <a:avLst/>
          </a:prstGeom>
          <a:noFill/>
          <a:ln>
            <a:noFill/>
          </a:ln>
        </p:spPr>
      </p:pic>
      <p:sp>
        <p:nvSpPr>
          <p:cNvPr id="192" name="Google Shape;192;p1"/>
          <p:cNvSpPr txBox="1"/>
          <p:nvPr/>
        </p:nvSpPr>
        <p:spPr>
          <a:xfrm>
            <a:off x="1688306" y="1828800"/>
            <a:ext cx="3771900" cy="1371600"/>
          </a:xfrm>
          <a:prstGeom prst="rect">
            <a:avLst/>
          </a:prstGeom>
          <a:noFill/>
          <a:ln>
            <a:noFill/>
          </a:ln>
        </p:spPr>
        <p:txBody>
          <a:bodyPr anchorCtr="0" anchor="b" bIns="45700" lIns="91425" spcFirstLastPara="1" rIns="91425" wrap="square" tIns="45700">
            <a:normAutofit fontScale="97500"/>
          </a:bodyPr>
          <a:lstStyle/>
          <a:p>
            <a:pPr indent="0" lvl="0" marL="0" marR="0" rtl="0" algn="l">
              <a:spcBef>
                <a:spcPts val="0"/>
              </a:spcBef>
              <a:spcAft>
                <a:spcPts val="0"/>
              </a:spcAft>
              <a:buNone/>
            </a:pPr>
            <a:r>
              <a:t/>
            </a:r>
            <a:endParaRPr b="0" i="0" sz="2250" u="none" cap="none" strike="noStrike">
              <a:solidFill>
                <a:srgbClr val="424456"/>
              </a:solidFill>
              <a:latin typeface="Times New Roman"/>
              <a:ea typeface="Times New Roman"/>
              <a:cs typeface="Times New Roman"/>
              <a:sym typeface="Times New Roman"/>
            </a:endParaRPr>
          </a:p>
        </p:txBody>
      </p:sp>
      <p:sp>
        <p:nvSpPr>
          <p:cNvPr id="193" name="Google Shape;193;p1"/>
          <p:cNvSpPr txBox="1"/>
          <p:nvPr/>
        </p:nvSpPr>
        <p:spPr>
          <a:xfrm>
            <a:off x="1428750" y="857251"/>
            <a:ext cx="4655344"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3300" u="none" cap="none" strike="noStrike">
              <a:solidFill>
                <a:srgbClr val="0070C0"/>
              </a:solidFill>
              <a:latin typeface="Twentieth Century"/>
              <a:ea typeface="Twentieth Century"/>
              <a:cs typeface="Twentieth Century"/>
              <a:sym typeface="Twentieth Century"/>
            </a:endParaRPr>
          </a:p>
          <a:p>
            <a:pPr indent="0" lvl="0" marL="0" marR="0" rtl="0" algn="ctr">
              <a:spcBef>
                <a:spcPts val="0"/>
              </a:spcBef>
              <a:spcAft>
                <a:spcPts val="0"/>
              </a:spcAft>
              <a:buNone/>
            </a:pPr>
            <a:r>
              <a:t/>
            </a:r>
            <a:endParaRPr b="1" i="0" sz="2700" u="none" cap="none" strike="noStrike">
              <a:solidFill>
                <a:srgbClr val="0070C0"/>
              </a:solidFill>
              <a:latin typeface="Twentieth Century"/>
              <a:ea typeface="Twentieth Century"/>
              <a:cs typeface="Twentieth Century"/>
              <a:sym typeface="Twentieth Century"/>
            </a:endParaRPr>
          </a:p>
          <a:p>
            <a:pPr indent="0" lvl="0" marL="0" marR="0" rtl="0" algn="ctr">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94" name="Google Shape;194;p1"/>
          <p:cNvSpPr txBox="1"/>
          <p:nvPr/>
        </p:nvSpPr>
        <p:spPr>
          <a:xfrm>
            <a:off x="406400" y="3338286"/>
            <a:ext cx="55734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Course Name: Design Thinking</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Course Code: HSMC-101</a:t>
            </a:r>
            <a:endParaRPr/>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Lecture No: 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Topic: Introduction to Design Thinking</a:t>
            </a:r>
            <a:endParaRPr b="1"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Faculty:  Mr.Sunil Kumar </a:t>
            </a:r>
            <a:r>
              <a:rPr b="1" i="0" lang="en-US"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Why design thinking is important?</a:t>
            </a:r>
            <a:endParaRPr/>
          </a:p>
        </p:txBody>
      </p:sp>
      <p:pic>
        <p:nvPicPr>
          <p:cNvPr id="253" name="Google Shape;253;p10"/>
          <p:cNvPicPr preferRelativeResize="0"/>
          <p:nvPr>
            <p:ph idx="1" type="body"/>
          </p:nvPr>
        </p:nvPicPr>
        <p:blipFill rotWithShape="1">
          <a:blip r:embed="rId3">
            <a:alphaModFix/>
          </a:blip>
          <a:srcRect b="0" l="0" r="0" t="0"/>
          <a:stretch/>
        </p:blipFill>
        <p:spPr>
          <a:xfrm>
            <a:off x="54918" y="1899920"/>
            <a:ext cx="9085350" cy="42265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Difference between Traditional &amp; Design thinking</a:t>
            </a:r>
            <a:endParaRPr/>
          </a:p>
        </p:txBody>
      </p:sp>
      <p:pic>
        <p:nvPicPr>
          <p:cNvPr id="259" name="Google Shape;259;p11"/>
          <p:cNvPicPr preferRelativeResize="0"/>
          <p:nvPr>
            <p:ph idx="1" type="body"/>
          </p:nvPr>
        </p:nvPicPr>
        <p:blipFill rotWithShape="1">
          <a:blip r:embed="rId3">
            <a:alphaModFix/>
          </a:blip>
          <a:srcRect b="0" l="0" r="0" t="0"/>
          <a:stretch/>
        </p:blipFill>
        <p:spPr>
          <a:xfrm>
            <a:off x="1041272" y="1825625"/>
            <a:ext cx="7061455"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Example of design thinking</a:t>
            </a:r>
            <a:endParaRPr/>
          </a:p>
        </p:txBody>
      </p:sp>
      <p:pic>
        <p:nvPicPr>
          <p:cNvPr id="265" name="Google Shape;265;p12"/>
          <p:cNvPicPr preferRelativeResize="0"/>
          <p:nvPr>
            <p:ph idx="1" type="body"/>
          </p:nvPr>
        </p:nvPicPr>
        <p:blipFill rotWithShape="1">
          <a:blip r:embed="rId3">
            <a:alphaModFix/>
          </a:blip>
          <a:srcRect b="0" l="0" r="0" t="0"/>
          <a:stretch/>
        </p:blipFill>
        <p:spPr>
          <a:xfrm>
            <a:off x="628650" y="1946555"/>
            <a:ext cx="7886700" cy="41094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Elements of Design thinking</a:t>
            </a:r>
            <a:endParaRPr/>
          </a:p>
        </p:txBody>
      </p:sp>
      <p:pic>
        <p:nvPicPr>
          <p:cNvPr id="271" name="Google Shape;271;p13"/>
          <p:cNvPicPr preferRelativeResize="0"/>
          <p:nvPr>
            <p:ph idx="1" type="body"/>
          </p:nvPr>
        </p:nvPicPr>
        <p:blipFill rotWithShape="1">
          <a:blip r:embed="rId3">
            <a:alphaModFix/>
          </a:blip>
          <a:srcRect b="0" l="0" r="0" t="0"/>
          <a:stretch/>
        </p:blipFill>
        <p:spPr>
          <a:xfrm>
            <a:off x="628650" y="1959979"/>
            <a:ext cx="7886700" cy="40826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4"/>
          <p:cNvPicPr preferRelativeResize="0"/>
          <p:nvPr>
            <p:ph idx="1" type="body"/>
          </p:nvPr>
        </p:nvPicPr>
        <p:blipFill rotWithShape="1">
          <a:blip r:embed="rId3">
            <a:alphaModFix/>
          </a:blip>
          <a:srcRect b="0" l="0" r="0" t="0"/>
          <a:stretch/>
        </p:blipFill>
        <p:spPr>
          <a:xfrm>
            <a:off x="628650" y="1897891"/>
            <a:ext cx="7886700" cy="4206806"/>
          </a:xfrm>
          <a:prstGeom prst="rect">
            <a:avLst/>
          </a:prstGeom>
          <a:noFill/>
          <a:ln>
            <a:noFill/>
          </a:ln>
        </p:spPr>
      </p:pic>
      <p:sp>
        <p:nvSpPr>
          <p:cNvPr id="277" name="Google Shape;277;p1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Elements of Design thinking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Example of Design Thinking</a:t>
            </a:r>
            <a:endParaRPr/>
          </a:p>
        </p:txBody>
      </p:sp>
      <p:pic>
        <p:nvPicPr>
          <p:cNvPr id="283" name="Google Shape;283;p15"/>
          <p:cNvPicPr preferRelativeResize="0"/>
          <p:nvPr>
            <p:ph idx="1" type="body"/>
          </p:nvPr>
        </p:nvPicPr>
        <p:blipFill rotWithShape="1">
          <a:blip r:embed="rId3">
            <a:alphaModFix/>
          </a:blip>
          <a:srcRect b="0" l="0" r="0" t="0"/>
          <a:stretch/>
        </p:blipFill>
        <p:spPr>
          <a:xfrm>
            <a:off x="628650" y="2009057"/>
            <a:ext cx="7886700" cy="3984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Class room problem</a:t>
            </a:r>
            <a:endParaRPr>
              <a:latin typeface="Calibri"/>
              <a:ea typeface="Calibri"/>
              <a:cs typeface="Calibri"/>
              <a:sym typeface="Calibri"/>
            </a:endParaRPr>
          </a:p>
        </p:txBody>
      </p:sp>
      <p:sp>
        <p:nvSpPr>
          <p:cNvPr id="289" name="Google Shape;289;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Identify the class room problem!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
          <p:cNvSpPr txBox="1"/>
          <p:nvPr>
            <p:ph type="title"/>
          </p:nvPr>
        </p:nvSpPr>
        <p:spPr>
          <a:xfrm>
            <a:off x="788035" y="480616"/>
            <a:ext cx="7515225" cy="514350"/>
          </a:xfrm>
          <a:prstGeom prst="rect">
            <a:avLst/>
          </a:prstGeom>
          <a:noFill/>
          <a:ln>
            <a:noFill/>
          </a:ln>
        </p:spPr>
        <p:txBody>
          <a:bodyPr anchorCtr="0" anchor="ctr" bIns="34275" lIns="68550" spcFirstLastPara="1" rIns="68550" wrap="square" tIns="34275">
            <a:normAutofit/>
          </a:bodyPr>
          <a:lstStyle/>
          <a:p>
            <a:pPr indent="0" lvl="0" marL="0" rtl="0" algn="ctr">
              <a:lnSpc>
                <a:spcPct val="90000"/>
              </a:lnSpc>
              <a:spcBef>
                <a:spcPts val="0"/>
              </a:spcBef>
              <a:spcAft>
                <a:spcPts val="0"/>
              </a:spcAft>
              <a:buClr>
                <a:srgbClr val="C00000"/>
              </a:buClr>
              <a:buSzPts val="3000"/>
              <a:buFont typeface="Times New Roman"/>
              <a:buNone/>
            </a:pPr>
            <a:r>
              <a:rPr b="1" lang="en-US" sz="2400">
                <a:latin typeface="Times New Roman"/>
                <a:ea typeface="Times New Roman"/>
                <a:cs typeface="Times New Roman"/>
                <a:sym typeface="Times New Roman"/>
              </a:rPr>
              <a:t>Course Outcomes</a:t>
            </a:r>
            <a:endParaRPr/>
          </a:p>
        </p:txBody>
      </p:sp>
      <p:graphicFrame>
        <p:nvGraphicFramePr>
          <p:cNvPr id="201" name="Google Shape;201;p2"/>
          <p:cNvGraphicFramePr/>
          <p:nvPr/>
        </p:nvGraphicFramePr>
        <p:xfrm>
          <a:off x="660400" y="1231900"/>
          <a:ext cx="3000000" cy="3000000"/>
        </p:xfrm>
        <a:graphic>
          <a:graphicData uri="http://schemas.openxmlformats.org/drawingml/2006/table">
            <a:tbl>
              <a:tblPr bandRow="1" firstRow="1">
                <a:noFill/>
                <a:tableStyleId>{4CEC5502-6CA5-4BCC-B70A-71749854E6F6}</a:tableStyleId>
              </a:tblPr>
              <a:tblGrid>
                <a:gridCol w="1066800"/>
                <a:gridCol w="4552950"/>
                <a:gridCol w="2222500"/>
              </a:tblGrid>
              <a:tr h="857575">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Course Outcomes</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Description</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Mapping with Program Outcomes and Program Specific Outcomes</a:t>
                      </a:r>
                      <a:endParaRPr/>
                    </a:p>
                  </a:txBody>
                  <a:tcPr marT="45725" marB="45725" marR="91450" marL="91450"/>
                </a:tc>
              </a:tr>
              <a:tr h="857575">
                <a:tc>
                  <a:txBody>
                    <a:bodyPr/>
                    <a:lstStyle/>
                    <a:p>
                      <a:pPr indent="0" lvl="0" marL="0" marR="0" rtl="0" algn="l">
                        <a:spcBef>
                          <a:spcPts val="0"/>
                        </a:spcBef>
                        <a:spcAft>
                          <a:spcPts val="0"/>
                        </a:spcAft>
                        <a:buNone/>
                      </a:pPr>
                      <a:r>
                        <a:rPr b="1" lang="en-US" sz="1200" u="none" cap="none" strike="noStrike">
                          <a:latin typeface="Times New Roman"/>
                          <a:ea typeface="Times New Roman"/>
                          <a:cs typeface="Times New Roman"/>
                          <a:sym typeface="Times New Roman"/>
                        </a:rPr>
                        <a:t>CO1</a:t>
                      </a:r>
                      <a:endParaRPr/>
                    </a:p>
                  </a:txBody>
                  <a:tcPr marT="45725" marB="45725" marR="91450" marL="91450"/>
                </a:tc>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Develop a strong understanding of the design process and how it can be applied in a variety of business settings.</a:t>
                      </a:r>
                      <a:endParaRPr/>
                    </a:p>
                  </a:txBody>
                  <a:tcPr marT="45725" marB="45725" marR="91450" marL="91450"/>
                </a:tc>
                <a:tc>
                  <a:txBody>
                    <a:bodyPr/>
                    <a:lstStyle/>
                    <a:p>
                      <a:pPr indent="-175260" lvl="0" marL="259715" marR="67945" rtl="0" algn="l">
                        <a:spcBef>
                          <a:spcPts val="0"/>
                        </a:spcBef>
                        <a:spcAft>
                          <a:spcPts val="0"/>
                        </a:spcAft>
                        <a:buNone/>
                      </a:pPr>
                      <a:r>
                        <a:rPr b="1" lang="en-US" sz="1200">
                          <a:latin typeface="Times New Roman"/>
                          <a:ea typeface="Times New Roman"/>
                          <a:cs typeface="Times New Roman"/>
                          <a:sym typeface="Times New Roman"/>
                        </a:rPr>
                        <a:t>1,2,3,4</a:t>
                      </a:r>
                      <a:endParaRPr b="1" sz="1200">
                        <a:latin typeface="Times New Roman"/>
                        <a:ea typeface="Times New Roman"/>
                        <a:cs typeface="Times New Roman"/>
                        <a:sym typeface="Times New Roman"/>
                      </a:endParaRPr>
                    </a:p>
                  </a:txBody>
                  <a:tcPr marT="0" marB="0" marR="0" marL="0"/>
                </a:tc>
              </a:tr>
              <a:tr h="857575">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CO2</a:t>
                      </a:r>
                      <a:endParaRPr/>
                    </a:p>
                  </a:txBody>
                  <a:tcPr marT="45725" marB="45725" marR="91450" marL="91450"/>
                </a:tc>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Understand the unique needs of the company around specific challenges</a:t>
                      </a:r>
                      <a:endParaRPr/>
                    </a:p>
                  </a:txBody>
                  <a:tcPr marT="45725" marB="45725" marR="91450" marL="91450"/>
                </a:tc>
                <a:tc>
                  <a:txBody>
                    <a:bodyPr/>
                    <a:lstStyle/>
                    <a:p>
                      <a:pPr indent="0" lvl="0" marL="112395" marR="0" rtl="0" algn="l">
                        <a:spcBef>
                          <a:spcPts val="0"/>
                        </a:spcBef>
                        <a:spcAft>
                          <a:spcPts val="0"/>
                        </a:spcAft>
                        <a:buNone/>
                      </a:pPr>
                      <a:r>
                        <a:rPr b="1" lang="en-US" sz="1200">
                          <a:latin typeface="Times New Roman"/>
                          <a:ea typeface="Times New Roman"/>
                          <a:cs typeface="Times New Roman"/>
                          <a:sym typeface="Times New Roman"/>
                        </a:rPr>
                        <a:t>1,2,3</a:t>
                      </a:r>
                      <a:endParaRPr b="1" sz="1200">
                        <a:latin typeface="Times New Roman"/>
                        <a:ea typeface="Times New Roman"/>
                        <a:cs typeface="Times New Roman"/>
                        <a:sym typeface="Times New Roman"/>
                      </a:endParaRPr>
                    </a:p>
                  </a:txBody>
                  <a:tcPr marT="0" marB="0" marR="0" marL="0"/>
                </a:tc>
              </a:tr>
              <a:tr h="857575">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CO3</a:t>
                      </a:r>
                      <a:endParaRPr/>
                    </a:p>
                  </a:txBody>
                  <a:tcPr marT="45725" marB="45725" marR="91450" marL="91450"/>
                </a:tc>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Apply design thinking framework and strategies to develop innovative solutions for complex business problems</a:t>
                      </a:r>
                      <a:endParaRPr/>
                    </a:p>
                  </a:txBody>
                  <a:tcPr marT="45725" marB="45725" marR="91450" marL="91450"/>
                </a:tc>
                <a:tc>
                  <a:txBody>
                    <a:bodyPr/>
                    <a:lstStyle/>
                    <a:p>
                      <a:pPr indent="-233680" lvl="0" marL="325755" marR="77470" rtl="0" algn="l">
                        <a:lnSpc>
                          <a:spcPct val="115000"/>
                        </a:lnSpc>
                        <a:spcBef>
                          <a:spcPts val="0"/>
                        </a:spcBef>
                        <a:spcAft>
                          <a:spcPts val="0"/>
                        </a:spcAft>
                        <a:buNone/>
                      </a:pPr>
                      <a:r>
                        <a:rPr b="1" lang="en-US" sz="1200">
                          <a:latin typeface="Times New Roman"/>
                          <a:ea typeface="Times New Roman"/>
                          <a:cs typeface="Times New Roman"/>
                          <a:sym typeface="Times New Roman"/>
                        </a:rPr>
                        <a:t>1,2,3,4</a:t>
                      </a:r>
                      <a:endParaRPr b="1" sz="1200">
                        <a:latin typeface="Times New Roman"/>
                        <a:ea typeface="Times New Roman"/>
                        <a:cs typeface="Times New Roman"/>
                        <a:sym typeface="Times New Roman"/>
                      </a:endParaRPr>
                    </a:p>
                  </a:txBody>
                  <a:tcPr marT="0" marB="0" marR="0" marL="0"/>
                </a:tc>
              </a:tr>
              <a:tr h="857575">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CO4</a:t>
                      </a:r>
                      <a:endParaRPr/>
                    </a:p>
                  </a:txBody>
                  <a:tcPr marT="45725" marB="45725" marR="91450" marL="91450"/>
                </a:tc>
                <a:tc>
                  <a:txBody>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Evaluate the financial viability of a new product or service ‘the design thinking way’</a:t>
                      </a:r>
                      <a:endParaRPr/>
                    </a:p>
                  </a:txBody>
                  <a:tcPr marT="45725" marB="45725" marR="91450" marL="91450"/>
                </a:tc>
                <a:tc>
                  <a:txBody>
                    <a:bodyPr/>
                    <a:lstStyle/>
                    <a:p>
                      <a:pPr indent="-233680" lvl="0" marL="325755" marR="77470" rtl="0" algn="l">
                        <a:lnSpc>
                          <a:spcPct val="115000"/>
                        </a:lnSpc>
                        <a:spcBef>
                          <a:spcPts val="0"/>
                        </a:spcBef>
                        <a:spcAft>
                          <a:spcPts val="0"/>
                        </a:spcAft>
                        <a:buNone/>
                      </a:pPr>
                      <a:r>
                        <a:rPr b="1" lang="en-US" sz="1200">
                          <a:latin typeface="Times New Roman"/>
                          <a:ea typeface="Times New Roman"/>
                          <a:cs typeface="Times New Roman"/>
                          <a:sym typeface="Times New Roman"/>
                        </a:rPr>
                        <a:t>1,3,4,5, 11</a:t>
                      </a:r>
                      <a:endParaRPr b="1" sz="1200">
                        <a:latin typeface="Times New Roman"/>
                        <a:ea typeface="Times New Roman"/>
                        <a:cs typeface="Times New Roman"/>
                        <a:sym typeface="Times New Roman"/>
                      </a:endParaRPr>
                    </a:p>
                  </a:txBody>
                  <a:tcPr marT="0" marB="0" marR="0" marL="0"/>
                </a:tc>
              </a:tr>
              <a:tr h="857575">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CO5</a:t>
                      </a:r>
                      <a:endParaRPr/>
                    </a:p>
                  </a:txBody>
                  <a:tcPr marT="45725" marB="45725" marR="91450" marL="91450"/>
                </a:tc>
                <a:tc>
                  <a:txBody>
                    <a:bodyPr/>
                    <a:lstStyle/>
                    <a:p>
                      <a:pPr indent="0" lvl="0" marL="0" marR="0" rtl="0" algn="l">
                        <a:spcBef>
                          <a:spcPts val="0"/>
                        </a:spcBef>
                        <a:spcAft>
                          <a:spcPts val="0"/>
                        </a:spcAft>
                        <a:buNone/>
                      </a:pPr>
                      <a:r>
                        <a:rPr b="1" lang="en-US" sz="1200">
                          <a:latin typeface="Times New Roman"/>
                          <a:ea typeface="Times New Roman"/>
                          <a:cs typeface="Times New Roman"/>
                          <a:sym typeface="Times New Roman"/>
                        </a:rPr>
                        <a:t>Work in a team to visualize and design a possible new product or service to assess the market, business and technical merits of the concept.</a:t>
                      </a:r>
                      <a:endParaRPr/>
                    </a:p>
                  </a:txBody>
                  <a:tcPr marT="45725" marB="45725" marR="91450" marL="91450"/>
                </a:tc>
                <a:tc>
                  <a:txBody>
                    <a:bodyPr/>
                    <a:lstStyle/>
                    <a:p>
                      <a:pPr indent="-212090" lvl="0" marL="325755" marR="98425" rtl="0" algn="l">
                        <a:lnSpc>
                          <a:spcPct val="115000"/>
                        </a:lnSpc>
                        <a:spcBef>
                          <a:spcPts val="0"/>
                        </a:spcBef>
                        <a:spcAft>
                          <a:spcPts val="0"/>
                        </a:spcAft>
                        <a:buNone/>
                      </a:pPr>
                      <a:r>
                        <a:rPr b="1" lang="en-US" sz="1200">
                          <a:latin typeface="Times New Roman"/>
                          <a:ea typeface="Times New Roman"/>
                          <a:cs typeface="Times New Roman"/>
                          <a:sym typeface="Times New Roman"/>
                        </a:rPr>
                        <a:t>1,2,3,4,9</a:t>
                      </a:r>
                      <a:r>
                        <a:rPr b="1" lang="en-US" sz="1200">
                          <a:latin typeface="Times New Roman"/>
                          <a:ea typeface="Times New Roman"/>
                          <a:cs typeface="Times New Roman"/>
                          <a:sym typeface="Times New Roman"/>
                        </a:rPr>
                        <a:t> 11</a:t>
                      </a:r>
                      <a:endParaRPr b="1" sz="1200">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Outcomes of Today’s Lecture</a:t>
            </a:r>
            <a:endParaRPr/>
          </a:p>
        </p:txBody>
      </p:sp>
      <p:sp>
        <p:nvSpPr>
          <p:cNvPr id="207" name="Google Shape;207;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1. To understand the concept of design thinking and its characteristics.</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To understand the importance of design thinking for companies.</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
          <p:cNvSpPr txBox="1"/>
          <p:nvPr>
            <p:ph type="title"/>
          </p:nvPr>
        </p:nvSpPr>
        <p:spPr>
          <a:xfrm>
            <a:off x="628650" y="365126"/>
            <a:ext cx="7886700" cy="1325563"/>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Design Thinking</a:t>
            </a:r>
            <a:endParaRPr/>
          </a:p>
        </p:txBody>
      </p:sp>
      <p:sp>
        <p:nvSpPr>
          <p:cNvPr id="213" name="Google Shape;213;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800"/>
              <a:buChar char="•"/>
            </a:pPr>
            <a:r>
              <a:rPr lang="en-US">
                <a:latin typeface="Times New Roman"/>
                <a:ea typeface="Times New Roman"/>
                <a:cs typeface="Times New Roman"/>
                <a:sym typeface="Times New Roman"/>
              </a:rPr>
              <a:t>Design Thinking is simply a method for creative problem solving.</a:t>
            </a:r>
            <a:endParaRPr/>
          </a:p>
          <a:p>
            <a:pPr indent="-228600" lvl="0" marL="228600" rtl="0" algn="just">
              <a:lnSpc>
                <a:spcPct val="15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“Design Thinking is an iterative process in which we seek to understand the user, challenge assumptions, and redefine problems in an attempt to identify alternative strategies and solutions”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Components of Design Thinking</a:t>
            </a:r>
            <a:endParaRPr/>
          </a:p>
        </p:txBody>
      </p:sp>
      <p:pic>
        <p:nvPicPr>
          <p:cNvPr id="219" name="Google Shape;219;p5"/>
          <p:cNvPicPr preferRelativeResize="0"/>
          <p:nvPr>
            <p:ph idx="1" type="body"/>
          </p:nvPr>
        </p:nvPicPr>
        <p:blipFill rotWithShape="1">
          <a:blip r:embed="rId3">
            <a:alphaModFix/>
          </a:blip>
          <a:srcRect b="0" l="0" r="0" t="0"/>
          <a:stretch/>
        </p:blipFill>
        <p:spPr>
          <a:xfrm>
            <a:off x="254000" y="1580516"/>
            <a:ext cx="8784908" cy="4392454"/>
          </a:xfrm>
          <a:prstGeom prst="rect">
            <a:avLst/>
          </a:prstGeom>
          <a:noFill/>
          <a:ln>
            <a:noFill/>
          </a:ln>
        </p:spPr>
      </p:pic>
      <p:sp>
        <p:nvSpPr>
          <p:cNvPr id="220" name="Google Shape;220;p5"/>
          <p:cNvSpPr/>
          <p:nvPr/>
        </p:nvSpPr>
        <p:spPr>
          <a:xfrm>
            <a:off x="8140700" y="5455920"/>
            <a:ext cx="901700" cy="477520"/>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1" name="Google Shape;221;p5"/>
          <p:cNvPicPr preferRelativeResize="0"/>
          <p:nvPr/>
        </p:nvPicPr>
        <p:blipFill rotWithShape="1">
          <a:blip r:embed="rId4">
            <a:alphaModFix/>
          </a:blip>
          <a:srcRect b="0" l="0" r="0" t="0"/>
          <a:stretch/>
        </p:blipFill>
        <p:spPr>
          <a:xfrm>
            <a:off x="962366" y="5811520"/>
            <a:ext cx="7212627" cy="9052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Importance of the Design Thinking</a:t>
            </a:r>
            <a:endParaRPr b="1" sz="3200">
              <a:latin typeface="Times New Roman"/>
              <a:ea typeface="Times New Roman"/>
              <a:cs typeface="Times New Roman"/>
              <a:sym typeface="Times New Roman"/>
            </a:endParaRPr>
          </a:p>
        </p:txBody>
      </p:sp>
      <p:pic>
        <p:nvPicPr>
          <p:cNvPr id="228" name="Google Shape;228;p6"/>
          <p:cNvPicPr preferRelativeResize="0"/>
          <p:nvPr>
            <p:ph idx="1" type="body"/>
          </p:nvPr>
        </p:nvPicPr>
        <p:blipFill rotWithShape="1">
          <a:blip r:embed="rId3">
            <a:alphaModFix/>
          </a:blip>
          <a:srcRect b="0" l="0" r="0" t="0"/>
          <a:stretch/>
        </p:blipFill>
        <p:spPr>
          <a:xfrm>
            <a:off x="640623" y="1803938"/>
            <a:ext cx="7516406" cy="38737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type="title"/>
          </p:nvPr>
        </p:nvSpPr>
        <p:spPr>
          <a:xfrm>
            <a:off x="628650" y="91440"/>
            <a:ext cx="8180070" cy="159924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B2B2B"/>
              </a:buClr>
              <a:buSzPct val="100000"/>
              <a:buFont typeface="Times New Roman"/>
              <a:buNone/>
            </a:pPr>
            <a:r>
              <a:rPr b="1" i="0" lang="en-US" sz="3600">
                <a:solidFill>
                  <a:srgbClr val="2B2B2B"/>
                </a:solidFill>
                <a:latin typeface="Times New Roman"/>
                <a:ea typeface="Times New Roman"/>
                <a:cs typeface="Times New Roman"/>
                <a:sym typeface="Times New Roman"/>
              </a:rPr>
              <a:t>An Example of Problem solving: The </a:t>
            </a:r>
            <a:r>
              <a:rPr b="1" lang="en-US" sz="3600">
                <a:solidFill>
                  <a:srgbClr val="2B2B2B"/>
                </a:solidFill>
                <a:latin typeface="Times New Roman"/>
                <a:ea typeface="Times New Roman"/>
                <a:cs typeface="Times New Roman"/>
                <a:sym typeface="Times New Roman"/>
              </a:rPr>
              <a:t>Learned</a:t>
            </a:r>
            <a:r>
              <a:rPr b="1" i="0" lang="en-US" sz="3600">
                <a:solidFill>
                  <a:srgbClr val="2B2B2B"/>
                </a:solidFill>
                <a:latin typeface="Times New Roman"/>
                <a:ea typeface="Times New Roman"/>
                <a:cs typeface="Times New Roman"/>
                <a:sym typeface="Times New Roman"/>
              </a:rPr>
              <a:t> Vs. The Fresh Mind</a:t>
            </a:r>
            <a:br>
              <a:rPr b="1" i="0" lang="en-US">
                <a:solidFill>
                  <a:srgbClr val="2B2B2B"/>
                </a:solidFill>
                <a:latin typeface="Arial"/>
                <a:ea typeface="Arial"/>
                <a:cs typeface="Arial"/>
                <a:sym typeface="Arial"/>
              </a:rPr>
            </a:br>
            <a:endParaRPr/>
          </a:p>
        </p:txBody>
      </p:sp>
      <p:sp>
        <p:nvSpPr>
          <p:cNvPr id="234" name="Google Shape;234;p7"/>
          <p:cNvSpPr txBox="1"/>
          <p:nvPr>
            <p:ph idx="1" type="body"/>
          </p:nvPr>
        </p:nvSpPr>
        <p:spPr>
          <a:xfrm>
            <a:off x="420913" y="3078480"/>
            <a:ext cx="8287657" cy="352171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just">
              <a:lnSpc>
                <a:spcPct val="170000"/>
              </a:lnSpc>
              <a:spcBef>
                <a:spcPts val="0"/>
              </a:spcBef>
              <a:spcAft>
                <a:spcPts val="0"/>
              </a:spcAft>
              <a:buClr>
                <a:srgbClr val="2B2B2B"/>
              </a:buClr>
              <a:buSzPct val="100000"/>
              <a:buChar char="•"/>
            </a:pPr>
            <a:r>
              <a:rPr b="0" i="0" lang="en-US">
                <a:solidFill>
                  <a:srgbClr val="2B2B2B"/>
                </a:solidFill>
                <a:latin typeface="Times New Roman"/>
                <a:ea typeface="Times New Roman"/>
                <a:cs typeface="Times New Roman"/>
                <a:sym typeface="Times New Roman"/>
              </a:rPr>
              <a:t>Some years ago, an incident occurred where a truck driver tried to pass under a low bridge. But he failed, and the truck was lodged firmly under the bridge. The driver was unable to continue driving through or reverse out.</a:t>
            </a:r>
            <a:endParaRPr/>
          </a:p>
          <a:p>
            <a:pPr indent="-228600" lvl="0" marL="228600" rtl="0" algn="just">
              <a:lnSpc>
                <a:spcPct val="170000"/>
              </a:lnSpc>
              <a:spcBef>
                <a:spcPts val="1600"/>
              </a:spcBef>
              <a:spcAft>
                <a:spcPts val="0"/>
              </a:spcAft>
              <a:buClr>
                <a:srgbClr val="2B2B2B"/>
              </a:buClr>
              <a:buSzPct val="100000"/>
              <a:buChar char="•"/>
            </a:pPr>
            <a:r>
              <a:rPr b="0" i="0" lang="en-US">
                <a:solidFill>
                  <a:srgbClr val="2B2B2B"/>
                </a:solidFill>
                <a:latin typeface="Times New Roman"/>
                <a:ea typeface="Times New Roman"/>
                <a:cs typeface="Times New Roman"/>
                <a:sym typeface="Times New Roman"/>
              </a:rPr>
              <a:t>The story goes that as the truck became stuck, it caused massive traffic problems, which resulted in emergency personnel, engineers, firefighters and truck drivers gathering to devise and negotiate various solutions for dislodging the trapped vehicle.</a:t>
            </a:r>
            <a:endParaRPr/>
          </a:p>
          <a:p>
            <a:pPr indent="-228600" lvl="0" marL="228600" rtl="0" algn="just">
              <a:lnSpc>
                <a:spcPct val="170000"/>
              </a:lnSpc>
              <a:spcBef>
                <a:spcPts val="1600"/>
              </a:spcBef>
              <a:spcAft>
                <a:spcPts val="0"/>
              </a:spcAft>
              <a:buClr>
                <a:srgbClr val="2B2B2B"/>
              </a:buClr>
              <a:buSzPct val="100000"/>
              <a:buChar char="•"/>
            </a:pPr>
            <a:r>
              <a:rPr b="0" i="0" lang="en-US">
                <a:solidFill>
                  <a:srgbClr val="2B2B2B"/>
                </a:solidFill>
                <a:latin typeface="Times New Roman"/>
                <a:ea typeface="Times New Roman"/>
                <a:cs typeface="Times New Roman"/>
                <a:sym typeface="Times New Roman"/>
              </a:rPr>
              <a:t>Emergency workers were debating whether to dismantle parts of the truck or chip away at parts of the bridge. Each spoke of a solution which fitted within his or her respective level of expertise.</a:t>
            </a:r>
            <a:endParaRPr/>
          </a:p>
          <a:p>
            <a:pPr indent="-130810" lvl="0" marL="228600" rtl="0" algn="just">
              <a:lnSpc>
                <a:spcPct val="90000"/>
              </a:lnSpc>
              <a:spcBef>
                <a:spcPts val="1600"/>
              </a:spcBef>
              <a:spcAft>
                <a:spcPts val="0"/>
              </a:spcAft>
              <a:buClr>
                <a:schemeClr val="dk1"/>
              </a:buClr>
              <a:buSzPct val="100000"/>
              <a:buNone/>
            </a:pPr>
            <a:r>
              <a:t/>
            </a:r>
            <a:endParaRPr/>
          </a:p>
        </p:txBody>
      </p:sp>
      <p:pic>
        <p:nvPicPr>
          <p:cNvPr id="235" name="Google Shape;235;p7"/>
          <p:cNvPicPr preferRelativeResize="0"/>
          <p:nvPr/>
        </p:nvPicPr>
        <p:blipFill rotWithShape="1">
          <a:blip r:embed="rId3">
            <a:alphaModFix/>
          </a:blip>
          <a:srcRect b="0" l="0" r="0" t="0"/>
          <a:stretch/>
        </p:blipFill>
        <p:spPr>
          <a:xfrm>
            <a:off x="2682241" y="1211112"/>
            <a:ext cx="3627120" cy="17517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8"/>
          <p:cNvSpPr txBox="1"/>
          <p:nvPr>
            <p:ph type="title"/>
          </p:nvPr>
        </p:nvSpPr>
        <p:spPr>
          <a:xfrm>
            <a:off x="628650" y="365127"/>
            <a:ext cx="7886700" cy="10717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Contd…</a:t>
            </a:r>
            <a:endParaRPr/>
          </a:p>
        </p:txBody>
      </p:sp>
      <p:sp>
        <p:nvSpPr>
          <p:cNvPr id="241" name="Google Shape;241;p8"/>
          <p:cNvSpPr txBox="1"/>
          <p:nvPr>
            <p:ph idx="1" type="body"/>
          </p:nvPr>
        </p:nvSpPr>
        <p:spPr>
          <a:xfrm>
            <a:off x="628650" y="1335314"/>
            <a:ext cx="7886700" cy="4841649"/>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150000"/>
              </a:lnSpc>
              <a:spcBef>
                <a:spcPts val="0"/>
              </a:spcBef>
              <a:spcAft>
                <a:spcPts val="0"/>
              </a:spcAft>
              <a:buClr>
                <a:schemeClr val="dk1"/>
              </a:buClr>
              <a:buSzPct val="100000"/>
              <a:buChar char="•"/>
            </a:pPr>
            <a:r>
              <a:rPr b="0" i="0" lang="en-US" sz="2400">
                <a:latin typeface="Times New Roman"/>
                <a:ea typeface="Times New Roman"/>
                <a:cs typeface="Times New Roman"/>
                <a:sym typeface="Times New Roman"/>
              </a:rPr>
              <a:t>A boy walking by and witnessing the intense debate looked at the truck, at the bridge, then looked at the road and said nonchalantly, "Why not just let the air out of the tires?" to the absolute amazement of all the specialists and experts trying to unpick the problem.</a:t>
            </a:r>
            <a:endParaRPr/>
          </a:p>
          <a:p>
            <a:pPr indent="-228600" lvl="0" marL="228600" rtl="0" algn="just">
              <a:lnSpc>
                <a:spcPct val="150000"/>
              </a:lnSpc>
              <a:spcBef>
                <a:spcPts val="1600"/>
              </a:spcBef>
              <a:spcAft>
                <a:spcPts val="0"/>
              </a:spcAft>
              <a:buClr>
                <a:schemeClr val="dk1"/>
              </a:buClr>
              <a:buSzPct val="100000"/>
              <a:buChar char="•"/>
            </a:pPr>
            <a:r>
              <a:rPr b="0" i="0" lang="en-US" sz="2400">
                <a:latin typeface="Times New Roman"/>
                <a:ea typeface="Times New Roman"/>
                <a:cs typeface="Times New Roman"/>
                <a:sym typeface="Times New Roman"/>
              </a:rPr>
              <a:t>When the solution was tested, the truck was able to drive free with ease, having suffered only the damage caused by its initial attempt to pass underneath the bridge. The story symbolizes the struggles we face where oftentimes the most obvious solutions are the ones hardest to come by because of the self-imposed constraints we work within.</a:t>
            </a:r>
            <a:endParaRPr/>
          </a:p>
          <a:p>
            <a:pPr indent="-77470" lvl="0" marL="228600" rtl="0" algn="just">
              <a:lnSpc>
                <a:spcPct val="90000"/>
              </a:lnSpc>
              <a:spcBef>
                <a:spcPts val="16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
          <p:cNvSpPr txBox="1"/>
          <p:nvPr>
            <p:ph type="title"/>
          </p:nvPr>
        </p:nvSpPr>
        <p:spPr>
          <a:xfrm>
            <a:off x="628650" y="263526"/>
            <a:ext cx="7886700" cy="11153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History of Design Thinking</a:t>
            </a:r>
            <a:endParaRPr/>
          </a:p>
        </p:txBody>
      </p:sp>
      <p:sp>
        <p:nvSpPr>
          <p:cNvPr id="247" name="Google Shape;247;p9"/>
          <p:cNvSpPr txBox="1"/>
          <p:nvPr>
            <p:ph idx="1" type="body"/>
          </p:nvPr>
        </p:nvSpPr>
        <p:spPr>
          <a:xfrm>
            <a:off x="420914" y="1825625"/>
            <a:ext cx="83312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0"/>
              </a:spcBef>
              <a:spcAft>
                <a:spcPts val="0"/>
              </a:spcAft>
              <a:buClr>
                <a:schemeClr val="dk1"/>
              </a:buClr>
              <a:buSzPct val="100000"/>
              <a:buNone/>
            </a:pPr>
            <a:r>
              <a:rPr b="0" i="0" lang="en-US">
                <a:latin typeface="Times New Roman"/>
                <a:ea typeface="Times New Roman"/>
                <a:cs typeface="Times New Roman"/>
                <a:sym typeface="Times New Roman"/>
              </a:rPr>
              <a:t>Developing </a:t>
            </a:r>
            <a:r>
              <a:rPr lang="en-US">
                <a:latin typeface="Times New Roman"/>
                <a:ea typeface="Times New Roman"/>
                <a:cs typeface="Times New Roman"/>
                <a:sym typeface="Times New Roman"/>
              </a:rPr>
              <a:t>creativity techniques</a:t>
            </a:r>
            <a:r>
              <a:rPr b="0" i="0" lang="en-US">
                <a:latin typeface="Times New Roman"/>
                <a:ea typeface="Times New Roman"/>
                <a:cs typeface="Times New Roman"/>
                <a:sym typeface="Times New Roman"/>
              </a:rPr>
              <a:t> in the 1950s and new </a:t>
            </a:r>
            <a:r>
              <a:rPr lang="en-US">
                <a:latin typeface="Times New Roman"/>
                <a:ea typeface="Times New Roman"/>
                <a:cs typeface="Times New Roman"/>
                <a:sym typeface="Times New Roman"/>
              </a:rPr>
              <a:t>design methods</a:t>
            </a:r>
            <a:r>
              <a:rPr b="0" i="0" lang="en-US">
                <a:latin typeface="Times New Roman"/>
                <a:ea typeface="Times New Roman"/>
                <a:cs typeface="Times New Roman"/>
                <a:sym typeface="Times New Roman"/>
              </a:rPr>
              <a:t> in the 1960s led to the idea of </a:t>
            </a:r>
            <a:r>
              <a:rPr b="1" i="0" lang="en-US">
                <a:latin typeface="Times New Roman"/>
                <a:ea typeface="Times New Roman"/>
                <a:cs typeface="Times New Roman"/>
                <a:sym typeface="Times New Roman"/>
              </a:rPr>
              <a:t>design thinking </a:t>
            </a:r>
            <a:r>
              <a:rPr b="0" i="0" lang="en-US">
                <a:latin typeface="Times New Roman"/>
                <a:ea typeface="Times New Roman"/>
                <a:cs typeface="Times New Roman"/>
                <a:sym typeface="Times New Roman"/>
              </a:rPr>
              <a:t>as a particular approach to creatively solving problems.</a:t>
            </a:r>
            <a:endParaRPr/>
          </a:p>
          <a:p>
            <a:pPr indent="0" lvl="0" marL="0" rtl="0" algn="just">
              <a:lnSpc>
                <a:spcPct val="150000"/>
              </a:lnSpc>
              <a:spcBef>
                <a:spcPts val="1000"/>
              </a:spcBef>
              <a:spcAft>
                <a:spcPts val="0"/>
              </a:spcAft>
              <a:buClr>
                <a:schemeClr val="dk1"/>
              </a:buClr>
              <a:buSzPct val="100000"/>
              <a:buNone/>
            </a:pPr>
            <a:r>
              <a:rPr b="0" i="0" lang="en-US">
                <a:latin typeface="Times New Roman"/>
                <a:ea typeface="Times New Roman"/>
                <a:cs typeface="Times New Roman"/>
                <a:sym typeface="Times New Roman"/>
              </a:rPr>
              <a:t> Among the first authors to write about design thinking were </a:t>
            </a:r>
            <a:r>
              <a:rPr lang="en-US">
                <a:latin typeface="Times New Roman"/>
                <a:ea typeface="Times New Roman"/>
                <a:cs typeface="Times New Roman"/>
                <a:sym typeface="Times New Roman"/>
              </a:rPr>
              <a:t>John E. Arnold</a:t>
            </a:r>
            <a:r>
              <a:rPr b="0" i="0" lang="en-US">
                <a:latin typeface="Times New Roman"/>
                <a:ea typeface="Times New Roman"/>
                <a:cs typeface="Times New Roman"/>
                <a:sym typeface="Times New Roman"/>
              </a:rPr>
              <a:t> in "Creative Engineering" (1959) and </a:t>
            </a:r>
            <a:r>
              <a:rPr lang="en-US">
                <a:latin typeface="Times New Roman"/>
                <a:ea typeface="Times New Roman"/>
                <a:cs typeface="Times New Roman"/>
                <a:sym typeface="Times New Roman"/>
              </a:rPr>
              <a:t>L. Bruce Archer</a:t>
            </a:r>
            <a:r>
              <a:rPr b="0" i="0" lang="en-US">
                <a:latin typeface="Times New Roman"/>
                <a:ea typeface="Times New Roman"/>
                <a:cs typeface="Times New Roman"/>
                <a:sym typeface="Times New Roman"/>
              </a:rPr>
              <a:t> in "Systematic Method for Designers" (1965).</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AcademicPresentation3">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2020-08-09T07:27:56Z</dcterms:created>
  <dc:creator>sahil.adm@mietjammu.in</dc:creator>
</cp:coreProperties>
</file>