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SQLProjectData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91D2BF8D-DB9C-42E4-B9B9-8A1DBD0F3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068" y="928688"/>
            <a:ext cx="10329863" cy="1123949"/>
          </a:xfr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latin typeface="Bell MT" panose="020205030603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 Project Data from Tableau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70F0BA4-B75C-454A-92C3-D7418E284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0363" y="2405856"/>
            <a:ext cx="5481637" cy="531814"/>
          </a:xfrm>
        </p:spPr>
        <p:txBody>
          <a:bodyPr/>
          <a:lstStyle/>
          <a:p>
            <a:r>
              <a:rPr dirty="0"/>
              <a:t>File created on: 10/25/2021 12:27:10 PM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4948F2E-188D-483F-BED2-97B648077692}"/>
              </a:ext>
            </a:extLst>
          </p:cNvPr>
          <p:cNvSpPr/>
          <p:nvPr/>
        </p:nvSpPr>
        <p:spPr>
          <a:xfrm>
            <a:off x="9136856" y="3463131"/>
            <a:ext cx="2124075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Presented By: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M Govardhan Gopi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egion vs sales,profit,disc">
            <a:extLst>
              <a:ext uri="{FF2B5EF4-FFF2-40B4-BE49-F238E27FC236}">
                <a16:creationId xmlns:a16="http://schemas.microsoft.com/office/drawing/2014/main" id="{B7CA1A28-B3EF-478F-9ED5-D1A1F8CFD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93" y="569889"/>
            <a:ext cx="10713613" cy="3293772"/>
          </a:xfrm>
          <a:prstGeom prst="rect">
            <a:avLst/>
          </a:prstGeom>
          <a:ln w="88900" cap="sq" cmpd="thickThin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63832D-5079-498C-AB5C-3454B7AF6D10}"/>
              </a:ext>
            </a:extLst>
          </p:cNvPr>
          <p:cNvSpPr txBox="1"/>
          <p:nvPr/>
        </p:nvSpPr>
        <p:spPr>
          <a:xfrm>
            <a:off x="1750720" y="4330118"/>
            <a:ext cx="8690557" cy="2215991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  <a:latin typeface="Bell MT" panose="02020503060305020303" pitchFamily="18" charset="0"/>
              </a:rPr>
              <a:t>In this plot we Determined the </a:t>
            </a:r>
            <a:r>
              <a:rPr lang="en-US" sz="2000" b="1" dirty="0">
                <a:solidFill>
                  <a:srgbClr val="002060"/>
                </a:solidFill>
                <a:latin typeface="Bell MT" panose="02020503060305020303" pitchFamily="18" charset="0"/>
              </a:rPr>
              <a:t>Regional </a:t>
            </a:r>
            <a:r>
              <a:rPr lang="en-US" sz="2000" u="sng" dirty="0">
                <a:solidFill>
                  <a:srgbClr val="002060"/>
                </a:solidFill>
                <a:latin typeface="Bell MT" panose="02020503060305020303" pitchFamily="18" charset="0"/>
              </a:rPr>
              <a:t>sales</a:t>
            </a:r>
            <a:r>
              <a:rPr lang="en-US" sz="2000" dirty="0">
                <a:solidFill>
                  <a:srgbClr val="002060"/>
                </a:solidFill>
                <a:latin typeface="Bell MT" panose="02020503060305020303" pitchFamily="18" charset="0"/>
              </a:rPr>
              <a:t> , </a:t>
            </a:r>
            <a:r>
              <a:rPr lang="en-US" sz="2000" u="sng" dirty="0">
                <a:solidFill>
                  <a:srgbClr val="002060"/>
                </a:solidFill>
                <a:latin typeface="Bell MT" panose="02020503060305020303" pitchFamily="18" charset="0"/>
              </a:rPr>
              <a:t>Profit</a:t>
            </a:r>
            <a:r>
              <a:rPr lang="en-US" sz="2000" dirty="0">
                <a:solidFill>
                  <a:srgbClr val="002060"/>
                </a:solidFill>
                <a:latin typeface="Bell MT" panose="02020503060305020303" pitchFamily="18" charset="0"/>
              </a:rPr>
              <a:t> , and </a:t>
            </a:r>
            <a:r>
              <a:rPr lang="en-US" sz="2000" u="sng" dirty="0">
                <a:solidFill>
                  <a:srgbClr val="002060"/>
                </a:solidFill>
                <a:latin typeface="Bell MT" panose="02020503060305020303" pitchFamily="18" charset="0"/>
              </a:rPr>
              <a:t>Discount</a:t>
            </a:r>
            <a:r>
              <a:rPr lang="en-US" sz="2000" dirty="0">
                <a:solidFill>
                  <a:srgbClr val="002060"/>
                </a:solidFill>
                <a:latin typeface="Bell MT" panose="02020503060305020303" pitchFamily="18" charset="0"/>
              </a:rPr>
              <a:t>.</a:t>
            </a:r>
          </a:p>
          <a:p>
            <a:pPr marL="342900" indent="-342900" algn="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  <a:latin typeface="Bell MT" panose="02020503060305020303" pitchFamily="18" charset="0"/>
              </a:rPr>
              <a:t>We got a conclusion the </a:t>
            </a:r>
            <a:r>
              <a:rPr lang="en-US" sz="2000" b="1" dirty="0">
                <a:solidFill>
                  <a:srgbClr val="002060"/>
                </a:solidFill>
                <a:latin typeface="Bell MT" panose="02020503060305020303" pitchFamily="18" charset="0"/>
              </a:rPr>
              <a:t>WEST</a:t>
            </a:r>
            <a:r>
              <a:rPr lang="en-US" sz="2000" dirty="0">
                <a:solidFill>
                  <a:srgbClr val="002060"/>
                </a:solidFill>
                <a:latin typeface="Bell MT" panose="02020503060305020303" pitchFamily="18" charset="0"/>
              </a:rPr>
              <a:t> region have the </a:t>
            </a:r>
            <a:r>
              <a:rPr lang="en-US" sz="2000" u="sng" dirty="0">
                <a:solidFill>
                  <a:srgbClr val="002060"/>
                </a:solidFill>
                <a:latin typeface="Bell MT" panose="02020503060305020303" pitchFamily="18" charset="0"/>
              </a:rPr>
              <a:t>Highest Sales</a:t>
            </a:r>
            <a:r>
              <a:rPr lang="en-US" sz="2000" dirty="0">
                <a:solidFill>
                  <a:srgbClr val="002060"/>
                </a:solidFill>
                <a:latin typeface="Bell MT" panose="02020503060305020303" pitchFamily="18" charset="0"/>
              </a:rPr>
              <a:t> with </a:t>
            </a:r>
            <a:r>
              <a:rPr lang="en-US" sz="2000" b="1" dirty="0">
                <a:solidFill>
                  <a:srgbClr val="002060"/>
                </a:solidFill>
                <a:latin typeface="Bell MT" panose="02020503060305020303" pitchFamily="18" charset="0"/>
              </a:rPr>
              <a:t>3,597,549</a:t>
            </a:r>
          </a:p>
          <a:p>
            <a:pPr marL="342900" indent="-342900" algn="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  <a:latin typeface="Bell MT" panose="02020503060305020303" pitchFamily="18" charset="0"/>
              </a:rPr>
              <a:t>The </a:t>
            </a:r>
            <a:r>
              <a:rPr lang="en-US" sz="2000" b="1" dirty="0">
                <a:solidFill>
                  <a:srgbClr val="002060"/>
                </a:solidFill>
                <a:latin typeface="Bell MT" panose="02020503060305020303" pitchFamily="18" charset="0"/>
              </a:rPr>
              <a:t>NUNAVUT </a:t>
            </a:r>
            <a:r>
              <a:rPr lang="en-US" sz="2000" dirty="0">
                <a:solidFill>
                  <a:srgbClr val="002060"/>
                </a:solidFill>
                <a:latin typeface="Bell MT" panose="02020503060305020303" pitchFamily="18" charset="0"/>
              </a:rPr>
              <a:t>Region have the </a:t>
            </a:r>
            <a:r>
              <a:rPr lang="en-US" sz="2000" u="sng" dirty="0">
                <a:solidFill>
                  <a:srgbClr val="002060"/>
                </a:solidFill>
                <a:latin typeface="Bell MT" panose="02020503060305020303" pitchFamily="18" charset="0"/>
              </a:rPr>
              <a:t>Lowest Sales</a:t>
            </a:r>
            <a:r>
              <a:rPr lang="en-US" sz="2000" dirty="0">
                <a:solidFill>
                  <a:srgbClr val="002060"/>
                </a:solidFill>
                <a:latin typeface="Bell MT" panose="02020503060305020303" pitchFamily="18" charset="0"/>
              </a:rPr>
              <a:t> with </a:t>
            </a:r>
            <a:r>
              <a:rPr lang="en-US" sz="2000" b="1" dirty="0">
                <a:solidFill>
                  <a:srgbClr val="002060"/>
                </a:solidFill>
                <a:latin typeface="Bell MT" panose="02020503060305020303" pitchFamily="18" charset="0"/>
              </a:rPr>
              <a:t>1,16,376</a:t>
            </a:r>
          </a:p>
          <a:p>
            <a:pPr algn="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Year vs Sales,Profit,Disc">
            <a:extLst>
              <a:ext uri="{FF2B5EF4-FFF2-40B4-BE49-F238E27FC236}">
                <a16:creationId xmlns:a16="http://schemas.microsoft.com/office/drawing/2014/main" id="{99DA9D86-0EB5-431F-8653-97C7BE1D4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93" y="631065"/>
            <a:ext cx="11573814" cy="2356833"/>
          </a:xfrm>
          <a:prstGeom prst="rect">
            <a:avLst/>
          </a:prstGeom>
          <a:ln w="88900" cap="sq" cmpd="thickThin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383EE3-A9F9-41E0-88FD-4FACB14E7A31}"/>
              </a:ext>
            </a:extLst>
          </p:cNvPr>
          <p:cNvSpPr txBox="1"/>
          <p:nvPr/>
        </p:nvSpPr>
        <p:spPr>
          <a:xfrm>
            <a:off x="2047740" y="3298546"/>
            <a:ext cx="8096519" cy="3344313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Bell MT" panose="02020503060305020303" pitchFamily="18" charset="0"/>
              </a:rPr>
              <a:t>Comparing to all the years </a:t>
            </a:r>
            <a:r>
              <a:rPr lang="en-US" b="1" dirty="0">
                <a:solidFill>
                  <a:srgbClr val="002060"/>
                </a:solidFill>
                <a:latin typeface="Bell MT" panose="02020503060305020303" pitchFamily="18" charset="0"/>
              </a:rPr>
              <a:t>2009</a:t>
            </a:r>
            <a:r>
              <a:rPr lang="en-US" dirty="0">
                <a:solidFill>
                  <a:srgbClr val="002060"/>
                </a:solidFill>
                <a:latin typeface="Bell MT" panose="02020503060305020303" pitchFamily="18" charset="0"/>
              </a:rPr>
              <a:t> have the </a:t>
            </a:r>
            <a:r>
              <a:rPr lang="en-US" u="sng" dirty="0">
                <a:solidFill>
                  <a:srgbClr val="002060"/>
                </a:solidFill>
                <a:latin typeface="Bell MT" panose="02020503060305020303" pitchFamily="18" charset="0"/>
              </a:rPr>
              <a:t>Highest Sales</a:t>
            </a:r>
            <a:r>
              <a:rPr lang="en-US" dirty="0">
                <a:solidFill>
                  <a:srgbClr val="002060"/>
                </a:solidFill>
                <a:latin typeface="Bell MT" panose="02020503060305020303" pitchFamily="18" charset="0"/>
              </a:rPr>
              <a:t>  </a:t>
            </a:r>
            <a:r>
              <a:rPr lang="en-US" dirty="0">
                <a:solidFill>
                  <a:srgbClr val="002060"/>
                </a:solidFill>
                <a:latin typeface="Bell MT" panose="02020503060305020303" pitchFamily="18" charset="0"/>
                <a:sym typeface="Wingdings" panose="05000000000000000000" pitchFamily="2" charset="2"/>
              </a:rPr>
              <a:t>-&gt;  </a:t>
            </a:r>
            <a:r>
              <a:rPr lang="en-US" b="1" dirty="0">
                <a:solidFill>
                  <a:srgbClr val="002060"/>
                </a:solidFill>
                <a:latin typeface="Bell MT" panose="02020503060305020303" pitchFamily="18" charset="0"/>
              </a:rPr>
              <a:t>4,209,139</a:t>
            </a:r>
          </a:p>
          <a:p>
            <a:pPr marL="285750" indent="-285750" algn="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Bell MT" panose="02020503060305020303" pitchFamily="18" charset="0"/>
              </a:rPr>
              <a:t>Comparing to all the years </a:t>
            </a:r>
            <a:r>
              <a:rPr lang="en-US" b="1" dirty="0">
                <a:solidFill>
                  <a:srgbClr val="002060"/>
                </a:solidFill>
                <a:latin typeface="Bell MT" panose="02020503060305020303" pitchFamily="18" charset="0"/>
              </a:rPr>
              <a:t>2009</a:t>
            </a:r>
            <a:r>
              <a:rPr lang="en-US" dirty="0">
                <a:solidFill>
                  <a:srgbClr val="002060"/>
                </a:solidFill>
                <a:latin typeface="Bell MT" panose="02020503060305020303" pitchFamily="18" charset="0"/>
              </a:rPr>
              <a:t> have the </a:t>
            </a:r>
            <a:r>
              <a:rPr lang="en-US" u="sng" dirty="0">
                <a:solidFill>
                  <a:srgbClr val="002060"/>
                </a:solidFill>
                <a:latin typeface="Bell MT" panose="02020503060305020303" pitchFamily="18" charset="0"/>
              </a:rPr>
              <a:t>Highest Profit</a:t>
            </a:r>
            <a:r>
              <a:rPr lang="en-US" dirty="0">
                <a:solidFill>
                  <a:srgbClr val="002060"/>
                </a:solidFill>
                <a:latin typeface="Bell MT" panose="02020503060305020303" pitchFamily="18" charset="0"/>
              </a:rPr>
              <a:t>  </a:t>
            </a:r>
            <a:r>
              <a:rPr lang="en-US" dirty="0">
                <a:solidFill>
                  <a:srgbClr val="002060"/>
                </a:solidFill>
                <a:latin typeface="Bell MT" panose="02020503060305020303" pitchFamily="18" charset="0"/>
                <a:sym typeface="Wingdings" panose="05000000000000000000" pitchFamily="2" charset="2"/>
              </a:rPr>
              <a:t>-&gt;  </a:t>
            </a:r>
            <a:r>
              <a:rPr lang="en-US" b="1" dirty="0">
                <a:solidFill>
                  <a:srgbClr val="002060"/>
                </a:solidFill>
                <a:latin typeface="Bell MT" panose="02020503060305020303" pitchFamily="18" charset="0"/>
              </a:rPr>
              <a:t>4,34,539</a:t>
            </a:r>
          </a:p>
          <a:p>
            <a:pPr marL="285750" indent="-285750" algn="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Bell MT" panose="02020503060305020303" pitchFamily="18" charset="0"/>
              </a:rPr>
              <a:t>Comparing to all the years </a:t>
            </a:r>
            <a:r>
              <a:rPr lang="en-US" b="1" dirty="0">
                <a:solidFill>
                  <a:srgbClr val="002060"/>
                </a:solidFill>
                <a:latin typeface="Bell MT" panose="02020503060305020303" pitchFamily="18" charset="0"/>
              </a:rPr>
              <a:t>2010</a:t>
            </a:r>
            <a:r>
              <a:rPr lang="en-US" dirty="0">
                <a:solidFill>
                  <a:srgbClr val="002060"/>
                </a:solidFill>
                <a:latin typeface="Bell MT" panose="02020503060305020303" pitchFamily="18" charset="0"/>
              </a:rPr>
              <a:t> have the </a:t>
            </a:r>
            <a:r>
              <a:rPr lang="en-US" u="sng" dirty="0">
                <a:solidFill>
                  <a:srgbClr val="002060"/>
                </a:solidFill>
                <a:latin typeface="Bell MT" panose="02020503060305020303" pitchFamily="18" charset="0"/>
              </a:rPr>
              <a:t>Highest Discount</a:t>
            </a:r>
            <a:r>
              <a:rPr lang="en-US" dirty="0">
                <a:solidFill>
                  <a:srgbClr val="002060"/>
                </a:solidFill>
                <a:latin typeface="Bell MT" panose="02020503060305020303" pitchFamily="18" charset="0"/>
              </a:rPr>
              <a:t> -&gt; </a:t>
            </a:r>
            <a:r>
              <a:rPr lang="en-US" b="1" dirty="0">
                <a:solidFill>
                  <a:srgbClr val="002060"/>
                </a:solidFill>
                <a:latin typeface="Bell MT" panose="02020503060305020303" pitchFamily="18" charset="0"/>
              </a:rPr>
              <a:t>105.780</a:t>
            </a:r>
          </a:p>
          <a:p>
            <a:pPr marL="285750" indent="-285750" algn="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Bell MT" panose="02020503060305020303" pitchFamily="18" charset="0"/>
              </a:rPr>
              <a:t>Comparing that </a:t>
            </a:r>
            <a:r>
              <a:rPr lang="en-US" b="1" dirty="0">
                <a:solidFill>
                  <a:srgbClr val="002060"/>
                </a:solidFill>
                <a:latin typeface="Bell MT" panose="02020503060305020303" pitchFamily="18" charset="0"/>
              </a:rPr>
              <a:t>2011</a:t>
            </a:r>
            <a:r>
              <a:rPr lang="en-US" dirty="0">
                <a:solidFill>
                  <a:srgbClr val="002060"/>
                </a:solidFill>
                <a:latin typeface="Bell MT" panose="02020503060305020303" pitchFamily="18" charset="0"/>
              </a:rPr>
              <a:t> year have recorded as the </a:t>
            </a:r>
            <a:r>
              <a:rPr lang="en-US" u="sng" dirty="0">
                <a:solidFill>
                  <a:srgbClr val="002060"/>
                </a:solidFill>
                <a:latin typeface="Bell MT" panose="02020503060305020303" pitchFamily="18" charset="0"/>
              </a:rPr>
              <a:t>Lowest Sales</a:t>
            </a:r>
            <a:r>
              <a:rPr lang="en-US" dirty="0">
                <a:solidFill>
                  <a:srgbClr val="002060"/>
                </a:solidFill>
                <a:latin typeface="Bell MT" panose="02020503060305020303" pitchFamily="18" charset="0"/>
              </a:rPr>
              <a:t> -&gt;  </a:t>
            </a:r>
            <a:r>
              <a:rPr lang="en-US" b="1" dirty="0">
                <a:solidFill>
                  <a:srgbClr val="002060"/>
                </a:solidFill>
                <a:latin typeface="Bell MT" panose="02020503060305020303" pitchFamily="18" charset="0"/>
              </a:rPr>
              <a:t>3,436,817</a:t>
            </a:r>
          </a:p>
          <a:p>
            <a:pPr marL="285750" indent="-285750" algn="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Bell MT" panose="02020503060305020303" pitchFamily="18" charset="0"/>
              </a:rPr>
              <a:t>Comparing that </a:t>
            </a:r>
            <a:r>
              <a:rPr lang="en-US" b="1" dirty="0">
                <a:solidFill>
                  <a:srgbClr val="002060"/>
                </a:solidFill>
                <a:latin typeface="Bell MT" panose="02020503060305020303" pitchFamily="18" charset="0"/>
              </a:rPr>
              <a:t>2009</a:t>
            </a:r>
            <a:r>
              <a:rPr lang="en-US" dirty="0">
                <a:solidFill>
                  <a:srgbClr val="002060"/>
                </a:solidFill>
                <a:latin typeface="Bell MT" panose="02020503060305020303" pitchFamily="18" charset="0"/>
              </a:rPr>
              <a:t> year have recorded as the </a:t>
            </a:r>
            <a:r>
              <a:rPr lang="en-US" u="sng" dirty="0">
                <a:solidFill>
                  <a:srgbClr val="002060"/>
                </a:solidFill>
                <a:latin typeface="Bell MT" panose="02020503060305020303" pitchFamily="18" charset="0"/>
              </a:rPr>
              <a:t>Lowest Profit</a:t>
            </a:r>
            <a:r>
              <a:rPr lang="en-US" dirty="0">
                <a:solidFill>
                  <a:srgbClr val="002060"/>
                </a:solidFill>
                <a:latin typeface="Bell MT" panose="02020503060305020303" pitchFamily="18" charset="0"/>
              </a:rPr>
              <a:t>  -&gt;  </a:t>
            </a:r>
            <a:r>
              <a:rPr lang="en-US" b="1" dirty="0">
                <a:solidFill>
                  <a:srgbClr val="002060"/>
                </a:solidFill>
                <a:latin typeface="Bell MT" panose="02020503060305020303" pitchFamily="18" charset="0"/>
              </a:rPr>
              <a:t>4,31,902</a:t>
            </a:r>
          </a:p>
          <a:p>
            <a:pPr marL="285750" indent="-285750" algn="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Bell MT" panose="02020503060305020303" pitchFamily="18" charset="0"/>
              </a:rPr>
              <a:t>Comparing that </a:t>
            </a:r>
            <a:r>
              <a:rPr lang="en-US" b="1" dirty="0">
                <a:solidFill>
                  <a:srgbClr val="002060"/>
                </a:solidFill>
                <a:latin typeface="Bell MT" panose="02020503060305020303" pitchFamily="18" charset="0"/>
              </a:rPr>
              <a:t>2009</a:t>
            </a:r>
            <a:r>
              <a:rPr lang="en-US" dirty="0">
                <a:solidFill>
                  <a:srgbClr val="002060"/>
                </a:solidFill>
                <a:latin typeface="Bell MT" panose="02020503060305020303" pitchFamily="18" charset="0"/>
              </a:rPr>
              <a:t> year have recorded as the </a:t>
            </a:r>
            <a:r>
              <a:rPr lang="en-US" u="sng" dirty="0">
                <a:solidFill>
                  <a:srgbClr val="002060"/>
                </a:solidFill>
                <a:latin typeface="Bell MT" panose="02020503060305020303" pitchFamily="18" charset="0"/>
              </a:rPr>
              <a:t>Lowest Discount</a:t>
            </a:r>
            <a:r>
              <a:rPr lang="en-US" dirty="0">
                <a:solidFill>
                  <a:srgbClr val="002060"/>
                </a:solidFill>
                <a:latin typeface="Bell MT" panose="02020503060305020303" pitchFamily="18" charset="0"/>
              </a:rPr>
              <a:t> -&gt;  </a:t>
            </a:r>
            <a:r>
              <a:rPr lang="en-US" b="1" dirty="0">
                <a:solidFill>
                  <a:srgbClr val="002060"/>
                </a:solidFill>
                <a:latin typeface="Bell MT" panose="02020503060305020303" pitchFamily="18" charset="0"/>
              </a:rPr>
              <a:t>101.740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Product vs Sales,profit,disc">
            <a:extLst>
              <a:ext uri="{FF2B5EF4-FFF2-40B4-BE49-F238E27FC236}">
                <a16:creationId xmlns:a16="http://schemas.microsoft.com/office/drawing/2014/main" id="{E9FC96F0-FEDA-403C-B089-98A1DD3FE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100" y="328613"/>
            <a:ext cx="9775799" cy="4114800"/>
          </a:xfrm>
          <a:prstGeom prst="rect">
            <a:avLst/>
          </a:prstGeom>
          <a:ln w="88900" cap="sq" cmpd="thickThin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4469F0-8DF6-47A7-BD7A-0A4E68E1688B}"/>
              </a:ext>
            </a:extLst>
          </p:cNvPr>
          <p:cNvSpPr txBox="1"/>
          <p:nvPr/>
        </p:nvSpPr>
        <p:spPr>
          <a:xfrm>
            <a:off x="2245123" y="4852646"/>
            <a:ext cx="7701752" cy="1676741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Bell MT" panose="02020503060305020303" pitchFamily="18" charset="0"/>
              </a:rPr>
              <a:t>Sub-Category </a:t>
            </a:r>
            <a:r>
              <a:rPr lang="en-US" b="1" dirty="0">
                <a:solidFill>
                  <a:srgbClr val="002060"/>
                </a:solidFill>
                <a:latin typeface="Bell MT" panose="02020503060305020303" pitchFamily="18" charset="0"/>
              </a:rPr>
              <a:t>Office Machines</a:t>
            </a:r>
            <a:r>
              <a:rPr lang="en-US" dirty="0">
                <a:solidFill>
                  <a:srgbClr val="002060"/>
                </a:solidFill>
                <a:latin typeface="Bell MT" panose="02020503060305020303" pitchFamily="18" charset="0"/>
              </a:rPr>
              <a:t> in </a:t>
            </a:r>
            <a:r>
              <a:rPr lang="en-US" u="sng" dirty="0">
                <a:solidFill>
                  <a:srgbClr val="002060"/>
                </a:solidFill>
                <a:latin typeface="Bell MT" panose="02020503060305020303" pitchFamily="18" charset="0"/>
              </a:rPr>
              <a:t>Technology</a:t>
            </a:r>
            <a:r>
              <a:rPr lang="en-US" dirty="0">
                <a:solidFill>
                  <a:srgbClr val="002060"/>
                </a:solidFill>
                <a:latin typeface="Bell MT" panose="02020503060305020303" pitchFamily="18" charset="0"/>
              </a:rPr>
              <a:t> has the highest - </a:t>
            </a:r>
            <a:r>
              <a:rPr lang="en-US" b="1" dirty="0">
                <a:solidFill>
                  <a:srgbClr val="002060"/>
                </a:solidFill>
                <a:latin typeface="Bell MT" panose="02020503060305020303" pitchFamily="18" charset="0"/>
              </a:rPr>
              <a:t>2,168,697</a:t>
            </a:r>
          </a:p>
          <a:p>
            <a:pPr marL="285750" indent="-285750" algn="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Bell MT" panose="02020503060305020303" pitchFamily="18" charset="0"/>
              </a:rPr>
              <a:t>Sub-Category </a:t>
            </a:r>
            <a:r>
              <a:rPr lang="en-US" b="1" dirty="0">
                <a:solidFill>
                  <a:srgbClr val="002060"/>
                </a:solidFill>
                <a:latin typeface="Bell MT" panose="02020503060305020303" pitchFamily="18" charset="0"/>
              </a:rPr>
              <a:t>Tables</a:t>
            </a:r>
            <a:r>
              <a:rPr lang="en-US" dirty="0">
                <a:solidFill>
                  <a:srgbClr val="002060"/>
                </a:solidFill>
                <a:latin typeface="Bell MT" panose="02020503060305020303" pitchFamily="18" charset="0"/>
              </a:rPr>
              <a:t> in </a:t>
            </a:r>
            <a:r>
              <a:rPr lang="en-US" u="sng" dirty="0">
                <a:solidFill>
                  <a:srgbClr val="002060"/>
                </a:solidFill>
                <a:latin typeface="Bell MT" panose="02020503060305020303" pitchFamily="18" charset="0"/>
              </a:rPr>
              <a:t>Furniture</a:t>
            </a:r>
            <a:r>
              <a:rPr lang="en-US" dirty="0">
                <a:solidFill>
                  <a:srgbClr val="002060"/>
                </a:solidFill>
                <a:latin typeface="Bell MT" panose="02020503060305020303" pitchFamily="18" charset="0"/>
              </a:rPr>
              <a:t> have the lowest Profit -  </a:t>
            </a:r>
            <a:r>
              <a:rPr lang="en-US" b="1" dirty="0">
                <a:solidFill>
                  <a:srgbClr val="002060"/>
                </a:solidFill>
                <a:latin typeface="Bell MT" panose="02020503060305020303" pitchFamily="18" charset="0"/>
              </a:rPr>
              <a:t>99,063</a:t>
            </a:r>
          </a:p>
          <a:p>
            <a:pPr marL="285750" indent="-285750" algn="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Bell MT" panose="02020503060305020303" pitchFamily="18" charset="0"/>
              </a:rPr>
              <a:t>Sub-Category </a:t>
            </a:r>
            <a:r>
              <a:rPr lang="en-US" b="1" dirty="0">
                <a:solidFill>
                  <a:srgbClr val="002060"/>
                </a:solidFill>
                <a:latin typeface="Bell MT" panose="02020503060305020303" pitchFamily="18" charset="0"/>
              </a:rPr>
              <a:t>Paper</a:t>
            </a:r>
            <a:r>
              <a:rPr lang="en-US" dirty="0">
                <a:solidFill>
                  <a:srgbClr val="002060"/>
                </a:solidFill>
                <a:latin typeface="Bell MT" panose="02020503060305020303" pitchFamily="18" charset="0"/>
              </a:rPr>
              <a:t> in </a:t>
            </a:r>
            <a:r>
              <a:rPr lang="en-US" u="sng" dirty="0">
                <a:solidFill>
                  <a:srgbClr val="002060"/>
                </a:solidFill>
                <a:latin typeface="Bell MT" panose="02020503060305020303" pitchFamily="18" charset="0"/>
              </a:rPr>
              <a:t>Office Supplies</a:t>
            </a:r>
            <a:r>
              <a:rPr lang="en-US" dirty="0">
                <a:solidFill>
                  <a:srgbClr val="002060"/>
                </a:solidFill>
                <a:latin typeface="Bell MT" panose="02020503060305020303" pitchFamily="18" charset="0"/>
              </a:rPr>
              <a:t> have the highest Discount  - </a:t>
            </a:r>
            <a:r>
              <a:rPr lang="en-US" b="1" dirty="0">
                <a:solidFill>
                  <a:srgbClr val="002060"/>
                </a:solidFill>
                <a:latin typeface="Bell MT" panose="02020503060305020303" pitchFamily="18" charset="0"/>
              </a:rPr>
              <a:t>60.53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Cust Seg vs Sales">
            <a:extLst>
              <a:ext uri="{FF2B5EF4-FFF2-40B4-BE49-F238E27FC236}">
                <a16:creationId xmlns:a16="http://schemas.microsoft.com/office/drawing/2014/main" id="{5287BBDE-5CAD-44DF-B292-E36B137E5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268316"/>
            <a:ext cx="4848225" cy="6375370"/>
          </a:xfrm>
          <a:prstGeom prst="rect">
            <a:avLst/>
          </a:prstGeom>
          <a:ln w="88900" cap="sq" cmpd="thickThin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44C4A1-5DB3-47EF-9F8C-921B22A9270A}"/>
              </a:ext>
            </a:extLst>
          </p:cNvPr>
          <p:cNvSpPr txBox="1"/>
          <p:nvPr/>
        </p:nvSpPr>
        <p:spPr>
          <a:xfrm>
            <a:off x="5324475" y="960471"/>
            <a:ext cx="6738938" cy="49370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r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Bell MT" panose="02020503060305020303" pitchFamily="18" charset="0"/>
              </a:rPr>
              <a:t>Sub-Category </a:t>
            </a:r>
            <a:r>
              <a:rPr lang="en-US" b="1" dirty="0">
                <a:solidFill>
                  <a:srgbClr val="002060"/>
                </a:solidFill>
                <a:latin typeface="Bell MT" panose="02020503060305020303" pitchFamily="18" charset="0"/>
              </a:rPr>
              <a:t>Corporate</a:t>
            </a:r>
            <a:r>
              <a:rPr lang="en-US" dirty="0">
                <a:solidFill>
                  <a:srgbClr val="002060"/>
                </a:solidFill>
                <a:latin typeface="Bell MT" panose="02020503060305020303" pitchFamily="18" charset="0"/>
              </a:rPr>
              <a:t> Have the </a:t>
            </a:r>
            <a:r>
              <a:rPr lang="en-US" u="sng" dirty="0">
                <a:solidFill>
                  <a:srgbClr val="002060"/>
                </a:solidFill>
                <a:latin typeface="Bell MT" panose="02020503060305020303" pitchFamily="18" charset="0"/>
              </a:rPr>
              <a:t>Highest Sales</a:t>
            </a:r>
            <a:r>
              <a:rPr lang="en-US" dirty="0">
                <a:solidFill>
                  <a:srgbClr val="002060"/>
                </a:solidFill>
                <a:latin typeface="Bell MT" panose="02020503060305020303" pitchFamily="18" charset="0"/>
              </a:rPr>
              <a:t> – </a:t>
            </a:r>
            <a:r>
              <a:rPr lang="en-US" b="1" dirty="0">
                <a:solidFill>
                  <a:srgbClr val="002060"/>
                </a:solidFill>
                <a:latin typeface="Bell MT" panose="02020503060305020303" pitchFamily="18" charset="0"/>
              </a:rPr>
              <a:t>5,498,905</a:t>
            </a:r>
          </a:p>
          <a:p>
            <a:pPr marL="285750" indent="-285750" algn="r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Bell MT" panose="02020503060305020303" pitchFamily="18" charset="0"/>
              </a:rPr>
              <a:t>Sub-Category </a:t>
            </a:r>
            <a:r>
              <a:rPr lang="en-US" b="1" dirty="0">
                <a:solidFill>
                  <a:srgbClr val="002060"/>
                </a:solidFill>
                <a:latin typeface="Bell MT" panose="02020503060305020303" pitchFamily="18" charset="0"/>
              </a:rPr>
              <a:t>Small Business</a:t>
            </a:r>
            <a:r>
              <a:rPr lang="en-US" dirty="0">
                <a:solidFill>
                  <a:srgbClr val="002060"/>
                </a:solidFill>
                <a:latin typeface="Bell MT" panose="02020503060305020303" pitchFamily="18" charset="0"/>
              </a:rPr>
              <a:t> have the </a:t>
            </a:r>
            <a:r>
              <a:rPr lang="en-US" u="sng" dirty="0">
                <a:solidFill>
                  <a:srgbClr val="002060"/>
                </a:solidFill>
                <a:latin typeface="Bell MT" panose="02020503060305020303" pitchFamily="18" charset="0"/>
              </a:rPr>
              <a:t>Lowest Sales</a:t>
            </a:r>
            <a:r>
              <a:rPr lang="en-US" dirty="0">
                <a:solidFill>
                  <a:srgbClr val="002060"/>
                </a:solidFill>
                <a:latin typeface="Bell MT" panose="02020503060305020303" pitchFamily="18" charset="0"/>
              </a:rPr>
              <a:t> – </a:t>
            </a:r>
            <a:r>
              <a:rPr lang="en-US" b="1" dirty="0">
                <a:solidFill>
                  <a:srgbClr val="002060"/>
                </a:solidFill>
                <a:latin typeface="Bell MT" panose="02020503060305020303" pitchFamily="18" charset="0"/>
              </a:rPr>
              <a:t>2,788,321</a:t>
            </a:r>
          </a:p>
          <a:p>
            <a:pPr marL="285750" indent="-285750" algn="r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Bell MT" panose="02020503060305020303" pitchFamily="18" charset="0"/>
              </a:rPr>
              <a:t>Sub-Category </a:t>
            </a:r>
            <a:r>
              <a:rPr lang="en-US" b="1" dirty="0">
                <a:solidFill>
                  <a:srgbClr val="002060"/>
                </a:solidFill>
                <a:latin typeface="Bell MT" panose="02020503060305020303" pitchFamily="18" charset="0"/>
              </a:rPr>
              <a:t>Corporate</a:t>
            </a:r>
            <a:r>
              <a:rPr lang="en-US" dirty="0">
                <a:solidFill>
                  <a:srgbClr val="002060"/>
                </a:solidFill>
                <a:latin typeface="Bell MT" panose="02020503060305020303" pitchFamily="18" charset="0"/>
              </a:rPr>
              <a:t> have the </a:t>
            </a:r>
            <a:r>
              <a:rPr lang="en-US" u="sng" dirty="0">
                <a:solidFill>
                  <a:srgbClr val="002060"/>
                </a:solidFill>
                <a:latin typeface="Bell MT" panose="02020503060305020303" pitchFamily="18" charset="0"/>
              </a:rPr>
              <a:t>highest Profit</a:t>
            </a:r>
            <a:r>
              <a:rPr lang="en-US" dirty="0">
                <a:solidFill>
                  <a:srgbClr val="002060"/>
                </a:solidFill>
                <a:latin typeface="Bell MT" panose="02020503060305020303" pitchFamily="18" charset="0"/>
              </a:rPr>
              <a:t> – </a:t>
            </a:r>
            <a:r>
              <a:rPr lang="en-US" b="1" dirty="0">
                <a:solidFill>
                  <a:srgbClr val="002060"/>
                </a:solidFill>
                <a:latin typeface="Bell MT" panose="02020503060305020303" pitchFamily="18" charset="0"/>
              </a:rPr>
              <a:t>5,99,746</a:t>
            </a:r>
          </a:p>
          <a:p>
            <a:pPr marL="285750" indent="-285750" algn="r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Bell MT" panose="02020503060305020303" pitchFamily="18" charset="0"/>
              </a:rPr>
              <a:t>Sub-Category </a:t>
            </a:r>
            <a:r>
              <a:rPr lang="en-US" b="1" dirty="0">
                <a:solidFill>
                  <a:srgbClr val="002060"/>
                </a:solidFill>
                <a:latin typeface="Bell MT" panose="02020503060305020303" pitchFamily="18" charset="0"/>
              </a:rPr>
              <a:t>Consumer</a:t>
            </a:r>
            <a:r>
              <a:rPr lang="en-US" dirty="0">
                <a:solidFill>
                  <a:srgbClr val="002060"/>
                </a:solidFill>
                <a:latin typeface="Bell MT" panose="02020503060305020303" pitchFamily="18" charset="0"/>
              </a:rPr>
              <a:t> have the </a:t>
            </a:r>
            <a:r>
              <a:rPr lang="en-US" u="sng" dirty="0">
                <a:solidFill>
                  <a:srgbClr val="002060"/>
                </a:solidFill>
                <a:latin typeface="Bell MT" panose="02020503060305020303" pitchFamily="18" charset="0"/>
              </a:rPr>
              <a:t>Lowest Profit</a:t>
            </a:r>
            <a:r>
              <a:rPr lang="en-US" dirty="0">
                <a:solidFill>
                  <a:srgbClr val="002060"/>
                </a:solidFill>
                <a:latin typeface="Bell MT" panose="02020503060305020303" pitchFamily="18" charset="0"/>
              </a:rPr>
              <a:t> – </a:t>
            </a:r>
            <a:r>
              <a:rPr lang="en-US" b="1" dirty="0">
                <a:solidFill>
                  <a:srgbClr val="002060"/>
                </a:solidFill>
                <a:latin typeface="Bell MT" panose="02020503060305020303" pitchFamily="18" charset="0"/>
              </a:rPr>
              <a:t>2,87,960</a:t>
            </a:r>
          </a:p>
          <a:p>
            <a:pPr marL="285750" indent="-285750" algn="r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Bell MT" panose="02020503060305020303" pitchFamily="18" charset="0"/>
              </a:rPr>
              <a:t>Sub-Category </a:t>
            </a:r>
            <a:r>
              <a:rPr lang="en-US" b="1" dirty="0">
                <a:solidFill>
                  <a:srgbClr val="002060"/>
                </a:solidFill>
                <a:latin typeface="Bell MT" panose="02020503060305020303" pitchFamily="18" charset="0"/>
              </a:rPr>
              <a:t>Corporate</a:t>
            </a:r>
            <a:r>
              <a:rPr lang="en-US" dirty="0">
                <a:solidFill>
                  <a:srgbClr val="002060"/>
                </a:solidFill>
                <a:latin typeface="Bell MT" panose="02020503060305020303" pitchFamily="18" charset="0"/>
              </a:rPr>
              <a:t> have the </a:t>
            </a:r>
            <a:r>
              <a:rPr lang="en-US" u="sng" dirty="0">
                <a:solidFill>
                  <a:srgbClr val="002060"/>
                </a:solidFill>
                <a:latin typeface="Bell MT" panose="02020503060305020303" pitchFamily="18" charset="0"/>
              </a:rPr>
              <a:t>Highest Discount</a:t>
            </a:r>
            <a:r>
              <a:rPr lang="en-US" dirty="0">
                <a:solidFill>
                  <a:srgbClr val="002060"/>
                </a:solidFill>
                <a:latin typeface="Bell MT" panose="02020503060305020303" pitchFamily="18" charset="0"/>
              </a:rPr>
              <a:t> – </a:t>
            </a:r>
            <a:r>
              <a:rPr lang="en-US" b="1" dirty="0">
                <a:solidFill>
                  <a:srgbClr val="002060"/>
                </a:solidFill>
                <a:latin typeface="Bell MT" panose="02020503060305020303" pitchFamily="18" charset="0"/>
              </a:rPr>
              <a:t>153.31</a:t>
            </a:r>
          </a:p>
          <a:p>
            <a:pPr marL="285750" indent="-285750" algn="r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Bell MT" panose="02020503060305020303" pitchFamily="18" charset="0"/>
              </a:rPr>
              <a:t>Sub-Category </a:t>
            </a:r>
            <a:r>
              <a:rPr lang="en-US" b="1" dirty="0">
                <a:solidFill>
                  <a:srgbClr val="002060"/>
                </a:solidFill>
                <a:latin typeface="Bell MT" panose="02020503060305020303" pitchFamily="18" charset="0"/>
              </a:rPr>
              <a:t>Small Business</a:t>
            </a:r>
            <a:r>
              <a:rPr lang="en-US" dirty="0">
                <a:solidFill>
                  <a:srgbClr val="002060"/>
                </a:solidFill>
                <a:latin typeface="Bell MT" panose="02020503060305020303" pitchFamily="18" charset="0"/>
              </a:rPr>
              <a:t> have the </a:t>
            </a:r>
            <a:r>
              <a:rPr lang="en-US" u="sng" dirty="0">
                <a:solidFill>
                  <a:srgbClr val="002060"/>
                </a:solidFill>
                <a:latin typeface="Bell MT" panose="02020503060305020303" pitchFamily="18" charset="0"/>
              </a:rPr>
              <a:t>Lowest Discount</a:t>
            </a:r>
            <a:r>
              <a:rPr lang="en-US" dirty="0">
                <a:solidFill>
                  <a:srgbClr val="002060"/>
                </a:solidFill>
                <a:latin typeface="Bell MT" panose="02020503060305020303" pitchFamily="18" charset="0"/>
              </a:rPr>
              <a:t> – </a:t>
            </a:r>
            <a:r>
              <a:rPr lang="en-US" b="1" dirty="0">
                <a:solidFill>
                  <a:srgbClr val="002060"/>
                </a:solidFill>
                <a:latin typeface="Bell MT" panose="02020503060305020303" pitchFamily="18" charset="0"/>
              </a:rPr>
              <a:t>81.12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1">
            <a:extLst>
              <a:ext uri="{FF2B5EF4-FFF2-40B4-BE49-F238E27FC236}">
                <a16:creationId xmlns:a16="http://schemas.microsoft.com/office/drawing/2014/main" id="{0176F8AA-5745-4046-A240-782E4BF64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1028462"/>
            <a:ext cx="11858625" cy="5329476"/>
          </a:xfrm>
          <a:prstGeom prst="rect">
            <a:avLst/>
          </a:prstGeom>
          <a:ln w="88900" cap="sq" cmpd="thickThin">
            <a:solidFill>
              <a:srgbClr val="00206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D79095-4C23-435A-B74E-ABA930BC572F}"/>
              </a:ext>
            </a:extLst>
          </p:cNvPr>
          <p:cNvSpPr txBox="1"/>
          <p:nvPr/>
        </p:nvSpPr>
        <p:spPr>
          <a:xfrm>
            <a:off x="4657724" y="146118"/>
            <a:ext cx="3171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highlight>
                  <a:srgbClr val="000080"/>
                </a:highlight>
              </a:rPr>
              <a:t>DASH BOARD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5C4C3-7C14-4D05-A39A-36E32B05BBBC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0754739">
            <a:off x="1260953" y="1579008"/>
            <a:ext cx="9468324" cy="3699982"/>
          </a:xfrm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>
              <a:lnSpc>
                <a:spcPct val="300000"/>
              </a:lnSpc>
            </a:pPr>
            <a:endParaRPr lang="en-US" b="1" dirty="0">
              <a:ln/>
              <a:solidFill>
                <a:schemeClr val="accent3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000" b="1" dirty="0">
                <a:ln/>
                <a:solidFill>
                  <a:srgbClr val="FFFF00"/>
                </a:solidFill>
                <a:highlight>
                  <a:srgbClr val="000080"/>
                </a:highlight>
                <a:latin typeface="Algerian" panose="04020705040A02060702" pitchFamily="82" charset="0"/>
              </a:rPr>
              <a:t>THANK YOU…!</a:t>
            </a:r>
          </a:p>
          <a:p>
            <a:pPr algn="ctr">
              <a:lnSpc>
                <a:spcPct val="300000"/>
              </a:lnSpc>
            </a:pPr>
            <a:endParaRPr lang="en-US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777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212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Algerian</vt:lpstr>
      <vt:lpstr>Arial</vt:lpstr>
      <vt:lpstr>Bell MT</vt:lpstr>
      <vt:lpstr>Calibri</vt:lpstr>
      <vt:lpstr>Calibri Light</vt:lpstr>
      <vt:lpstr>Wingdings</vt:lpstr>
      <vt:lpstr>Office Theme</vt:lpstr>
      <vt:lpstr>SQL Project Data from Tableau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Project Data</dc:title>
  <dc:creator>M Gopi</dc:creator>
  <cp:lastModifiedBy>M Gopi</cp:lastModifiedBy>
  <cp:revision>6</cp:revision>
  <dcterms:created xsi:type="dcterms:W3CDTF">2021-10-25T12:27:10Z</dcterms:created>
  <dcterms:modified xsi:type="dcterms:W3CDTF">2021-10-26T04:12:20Z</dcterms:modified>
</cp:coreProperties>
</file>