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05" r:id="rId5"/>
    <p:sldId id="329" r:id="rId6"/>
    <p:sldId id="330" r:id="rId7"/>
    <p:sldId id="331" r:id="rId8"/>
    <p:sldId id="325" r:id="rId9"/>
    <p:sldId id="336" r:id="rId10"/>
    <p:sldId id="337" r:id="rId11"/>
    <p:sldId id="338" r:id="rId12"/>
    <p:sldId id="332" r:id="rId13"/>
    <p:sldId id="327" r:id="rId14"/>
    <p:sldId id="333" r:id="rId15"/>
    <p:sldId id="320" r:id="rId16"/>
    <p:sldId id="323" r:id="rId17"/>
    <p:sldId id="335" r:id="rId18"/>
    <p:sldId id="324" r:id="rId19"/>
    <p:sldId id="328" r:id="rId20"/>
    <p:sldId id="339" r:id="rId21"/>
    <p:sldId id="29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997879-890F-4478-854B-42A87350C217}">
          <p14:sldIdLst>
            <p14:sldId id="305"/>
            <p14:sldId id="329"/>
            <p14:sldId id="330"/>
            <p14:sldId id="331"/>
            <p14:sldId id="325"/>
            <p14:sldId id="336"/>
            <p14:sldId id="337"/>
            <p14:sldId id="338"/>
            <p14:sldId id="332"/>
            <p14:sldId id="327"/>
            <p14:sldId id="333"/>
            <p14:sldId id="320"/>
            <p14:sldId id="323"/>
            <p14:sldId id="335"/>
            <p14:sldId id="324"/>
          </p14:sldIdLst>
        </p14:section>
        <p14:section name="Untitled Section" id="{320B5A36-7E0D-4DAF-AB36-94E603F3AB51}">
          <p14:sldIdLst>
            <p14:sldId id="328"/>
            <p14:sldId id="339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E8"/>
    <a:srgbClr val="476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39" autoAdjust="0"/>
    <p:restoredTop sz="95394" autoAdjust="0"/>
  </p:normalViewPr>
  <p:slideViewPr>
    <p:cSldViewPr snapToGrid="0">
      <p:cViewPr>
        <p:scale>
          <a:sx n="50" d="100"/>
          <a:sy n="50" d="100"/>
        </p:scale>
        <p:origin x="1012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62BC0-7DC4-4569-951D-2BB9475345C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55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lIns="914400" tIns="91440" rIns="914400" anchor="ctr"/>
          <a:lstStyle>
            <a:lvl1pPr algn="ctr">
              <a:defRPr sz="5400" b="1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5E8994-67B0-7A02-C300-323269156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2671" y="0"/>
            <a:ext cx="7659329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3791" y="787869"/>
            <a:ext cx="2743200" cy="214214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A6B5C4-24E3-C021-071B-DFF6C6CC49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3449" y="3429000"/>
            <a:ext cx="2920796" cy="29273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6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4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220928" y="787869"/>
            <a:ext cx="6292646" cy="54322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0559" y="1"/>
            <a:ext cx="4952999" cy="2182482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731520" rIns="7315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42932" y="0"/>
            <a:ext cx="7249067" cy="21824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2924355"/>
            <a:ext cx="3769525" cy="330064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5C19A-AE6A-FEDE-6B3C-9B1701F4C5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3262" y="2932801"/>
            <a:ext cx="6411912" cy="3300851"/>
          </a:xfrm>
          <a:prstGeom prst="rect">
            <a:avLst/>
          </a:prstGeom>
        </p:spPr>
        <p:txBody>
          <a:bodyPr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1pPr>
            <a:lvl2pPr marL="9144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2pPr>
            <a:lvl3pPr marL="13716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3pPr>
            <a:lvl4pPr marL="18288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4pPr>
            <a:lvl5pPr marL="22860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6722F2-1968-8B82-9382-187D808D9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41541"/>
            <a:ext cx="10515600" cy="1215894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59468" y="2674190"/>
            <a:ext cx="10494331" cy="3605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061" y="1541398"/>
            <a:ext cx="4442603" cy="21248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0061" y="3984426"/>
            <a:ext cx="4442603" cy="242499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71736" y="0"/>
            <a:ext cx="542026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779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772276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4747" y="2365057"/>
            <a:ext cx="4377400" cy="2160644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3EFFF7-FFC6-16DF-B4AB-DD5A1A1DA9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27896" y="0"/>
            <a:ext cx="3344379" cy="6858000"/>
          </a:xfrm>
          <a:custGeom>
            <a:avLst/>
            <a:gdLst>
              <a:gd name="connsiteX0" fmla="*/ 0 w 3344379"/>
              <a:gd name="connsiteY0" fmla="*/ 0 h 6858000"/>
              <a:gd name="connsiteX1" fmla="*/ 3344379 w 3344379"/>
              <a:gd name="connsiteY1" fmla="*/ 0 h 6858000"/>
              <a:gd name="connsiteX2" fmla="*/ 3344379 w 3344379"/>
              <a:gd name="connsiteY2" fmla="*/ 6858000 h 6858000"/>
              <a:gd name="connsiteX3" fmla="*/ 0 w 33443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4379" h="6858000">
                <a:moveTo>
                  <a:pt x="0" y="0"/>
                </a:moveTo>
                <a:lnTo>
                  <a:pt x="3344379" y="0"/>
                </a:lnTo>
                <a:lnTo>
                  <a:pt x="33443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Blank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6E802E-B214-0AE3-69C8-CBCA885C70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5900" y="2071688"/>
            <a:ext cx="3773488" cy="27320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lIns="914400" tIns="182880" rIns="914400" anchor="ctr"/>
          <a:lstStyle>
            <a:lvl1pPr algn="ctr">
              <a:defRPr sz="5400" b="1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3712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C6C658-B6F5-98D2-4D95-EA3030D6F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2" y="-7084"/>
            <a:ext cx="12212321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0065" y="2372810"/>
            <a:ext cx="4352081" cy="2129742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89480" y="0"/>
            <a:ext cx="539496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3FAF69-7EBE-817B-DCEA-4A159582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7515"/>
            <a:ext cx="4661648" cy="6871651"/>
          </a:xfrm>
          <a:prstGeom prst="rect">
            <a:avLst/>
          </a:prstGeom>
          <a:solidFill>
            <a:srgbClr val="476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608" y="804862"/>
            <a:ext cx="3401992" cy="512137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F9403-8AE5-DF79-EFCF-E99EABB8341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79338" y="804863"/>
            <a:ext cx="5716587" cy="5248276"/>
          </a:xfrm>
          <a:prstGeom prst="rect">
            <a:avLst/>
          </a:prstGeom>
        </p:spPr>
        <p:txBody>
          <a:bodyPr anchor="ctr"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1pPr>
            <a:lvl2pPr marL="73152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 marL="109728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 marL="146304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 marL="1828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7727" y="2060294"/>
            <a:ext cx="4359795" cy="2141316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9009"/>
            <a:ext cx="5521124" cy="68785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0878" y="4550199"/>
            <a:ext cx="4359795" cy="1790164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800" b="1" cap="all" spc="100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1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706056"/>
            <a:ext cx="6323957" cy="1088020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3273F-AE8F-21E6-A06E-52686D65496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35563" y="2291786"/>
            <a:ext cx="301783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011C768-FB8E-F917-0CF9-C9B7DA4CAA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473281" y="2294680"/>
            <a:ext cx="313612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D970D0-182D-96E3-04B5-5D634F9C4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6143"/>
            <a:ext cx="10515600" cy="1229033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453354-6167-7227-F443-F984688CC4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49775" y="2858625"/>
            <a:ext cx="3941763" cy="3338513"/>
          </a:xfrm>
          <a:prstGeom prst="rect">
            <a:avLst/>
          </a:prstGeom>
        </p:spPr>
        <p:txBody>
          <a:bodyPr/>
          <a:lstStyle>
            <a:lvl1pPr marL="347472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800" spc="100" baseline="0"/>
            </a:lvl1pPr>
            <a:lvl2pPr marL="6858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600" spc="100" baseline="0"/>
            </a:lvl2pPr>
            <a:lvl3pPr marL="11430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 sz="1400" spc="100" baseline="0"/>
            </a:lvl3pPr>
            <a:lvl4pPr marL="16002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200" spc="100" baseline="0"/>
            </a:lvl4pPr>
            <a:lvl5pPr marL="20574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DA14B5C-C6A4-65FB-34DD-E1C0FF465FF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342681" y="2858625"/>
            <a:ext cx="6011119" cy="33385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800" spc="100" baseline="0"/>
            </a:lvl1pPr>
            <a:lvl2pPr marL="28575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2pPr>
            <a:lvl3pPr marL="6858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3pPr>
            <a:lvl4pPr marL="11430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4pPr>
            <a:lvl5pPr marL="16002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766915"/>
            <a:ext cx="2782529" cy="21630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4796" y="960385"/>
            <a:ext cx="6341212" cy="196962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16594"/>
            <a:ext cx="12192000" cy="31414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3" r:id="rId3"/>
    <p:sldLayoutId id="2147483669" r:id="rId4"/>
    <p:sldLayoutId id="2147483651" r:id="rId5"/>
    <p:sldLayoutId id="2147483671" r:id="rId6"/>
    <p:sldLayoutId id="2147483652" r:id="rId7"/>
    <p:sldLayoutId id="2147483653" r:id="rId8"/>
    <p:sldLayoutId id="2147483650" r:id="rId9"/>
    <p:sldLayoutId id="2147483664" r:id="rId10"/>
    <p:sldLayoutId id="2147483659" r:id="rId11"/>
    <p:sldLayoutId id="2147483662" r:id="rId12"/>
    <p:sldLayoutId id="214748367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../Copyright%20Office-1.pdf" TargetMode="External"/><Relationship Id="rId2" Type="http://schemas.openxmlformats.org/officeDocument/2006/relationships/hyperlink" Target="../../Copyright%20Office.pdf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AB21749-21E0-B555-8423-AF94BE38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727" y="2060294"/>
            <a:ext cx="4359795" cy="2141316"/>
          </a:xfrm>
        </p:spPr>
        <p:txBody>
          <a:bodyPr/>
          <a:lstStyle/>
          <a:p>
            <a:r>
              <a:rPr lang="en-US" sz="3200" b="1" dirty="0"/>
              <a:t>CROP RECOMMENDATION SYSTEM</a:t>
            </a:r>
          </a:p>
        </p:txBody>
      </p:sp>
      <p:pic>
        <p:nvPicPr>
          <p:cNvPr id="12" name="Picture Placeholder 20" descr="Close up of green grass">
            <a:extLst>
              <a:ext uri="{FF2B5EF4-FFF2-40B4-BE49-F238E27FC236}">
                <a16:creationId xmlns:a16="http://schemas.microsoft.com/office/drawing/2014/main" id="{C082290F-76CE-97A7-ECB5-83B0FEA27B3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9009"/>
            <a:ext cx="5521124" cy="6878584"/>
          </a:xfrm>
        </p:spPr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54D8B3F-08C4-D0CB-E6CA-ED66FFEA32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0878" y="4550199"/>
            <a:ext cx="4359795" cy="179016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Manthan Bhegade (b-11)</a:t>
            </a:r>
          </a:p>
          <a:p>
            <a:pPr marL="285750" indent="-285750">
              <a:buFontTx/>
              <a:buChar char="-"/>
            </a:pPr>
            <a:r>
              <a:rPr lang="en-US" sz="1400" dirty="0" err="1"/>
              <a:t>B.tech</a:t>
            </a:r>
            <a:r>
              <a:rPr lang="en-US" sz="1400" dirty="0"/>
              <a:t> </a:t>
            </a:r>
            <a:r>
              <a:rPr lang="en-US" sz="1400" dirty="0" err="1"/>
              <a:t>Cse</a:t>
            </a:r>
            <a:endParaRPr lang="en-US" sz="1400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1600" dirty="0"/>
              <a:t>Project guide – dr. Sachin </a:t>
            </a:r>
            <a:r>
              <a:rPr lang="en-US" sz="1600" dirty="0" err="1"/>
              <a:t>jadhav</a:t>
            </a: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D15DC2-8425-2530-3D59-ABE5D5C4A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78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C29C4-C141-10DE-F565-270BF1B7B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0AF9C0-A269-A956-800F-7D447EE8F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26510"/>
            <a:ext cx="11823700" cy="840290"/>
          </a:xfrm>
        </p:spPr>
        <p:txBody>
          <a:bodyPr/>
          <a:lstStyle/>
          <a:p>
            <a:r>
              <a:rPr lang="en-IN" dirty="0"/>
              <a:t>System Design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6F950-8398-8FBE-D577-8E68AFEEC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663999D-8E96-2D85-EAA7-AADBE1ABCEBC}"/>
              </a:ext>
            </a:extLst>
          </p:cNvPr>
          <p:cNvSpPr txBox="1">
            <a:spLocks/>
          </p:cNvSpPr>
          <p:nvPr/>
        </p:nvSpPr>
        <p:spPr>
          <a:xfrm>
            <a:off x="495300" y="1295399"/>
            <a:ext cx="10744199" cy="56605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b="1" dirty="0"/>
              <a:t>System Architecture: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system takes </a:t>
            </a:r>
            <a:r>
              <a:rPr lang="en-US" sz="1800" b="1" dirty="0"/>
              <a:t>soil &amp; environmental parameters</a:t>
            </a:r>
            <a:r>
              <a:rPr lang="en-US" sz="1800" dirty="0"/>
              <a:t> as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It processes the data using a trained ML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model predicts the most suitable crop for the given conditions.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8E959-E3DE-CCA6-610A-2639FC11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85" y="3156857"/>
            <a:ext cx="10569429" cy="288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BE0C8-BC4D-7D0A-FEA1-305A402C5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3D10F00-A2A3-F6E1-454E-03BCC876E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3954"/>
            <a:ext cx="11823700" cy="478885"/>
          </a:xfrm>
        </p:spPr>
        <p:txBody>
          <a:bodyPr/>
          <a:lstStyle/>
          <a:p>
            <a:r>
              <a:rPr lang="en-IN" dirty="0"/>
              <a:t>Project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D2519-73B8-87AD-FAB7-8D2009F47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4EEF1CF-3BC1-5946-B4A4-3381C2C2DA38}"/>
              </a:ext>
            </a:extLst>
          </p:cNvPr>
          <p:cNvSpPr txBox="1">
            <a:spLocks/>
          </p:cNvSpPr>
          <p:nvPr/>
        </p:nvSpPr>
        <p:spPr>
          <a:xfrm>
            <a:off x="558981" y="6675755"/>
            <a:ext cx="11480618" cy="457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42CEFFC-E472-6DF1-DDEE-302034B0A1A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6200" y="582839"/>
            <a:ext cx="12039599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1. Random Forest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Usage: An ensemble of decision trees that vote for the best crop.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Why: High accuracy and handles overfitting better than individual trees.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 Project: Improves prediction by combining multiple crop classification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2. Support Vector Machine (SVM)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Usage: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Finds the optimal boundary (hyperplane) to separate crop classes.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Works well with high-dimensional feature space (like N, P, K, pH, etc.).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 Project: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Classifies crops with clear boundaries in the input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3. K-Nearest Neighbors (KNN)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Usage: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Recommends a crop based on the most similar data points nearby.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Non-parametric and simple, ideal for quick and intuitive predictions.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 Project: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Suggests crops similar to those used in similar environmental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4. Decision Tree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Usage: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Uses feature-based decisions (e.g., if humidity &gt; X, recommend Y).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Easy to understand and visualize.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 Project: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Build a flowchart of conditions to classify the best crop.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5. XGBoost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Usage: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 advanced boosting algorithm that focuses on correcting prediction errors.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Extremely accurate and efficient for tabular data.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 Project: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Refines the crop recommendation with minimal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6. Logistic Regression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Usage: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Uses a sigmoid function to predict the probability of crop classes.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Good for linearly separable classes and interpretable results.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 Project: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Provides a probability-based prediction for the most suitable crop.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205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3E1AF-1DEF-8D14-FC94-B036E9CA2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253B3EC-32D8-6286-0322-342478E5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26510"/>
            <a:ext cx="11823700" cy="534775"/>
          </a:xfrm>
        </p:spPr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FB437-B212-751F-EE86-A616130A1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3B5D103-7FC2-3BE3-7755-48FA8E4CB762}"/>
              </a:ext>
            </a:extLst>
          </p:cNvPr>
          <p:cNvSpPr txBox="1">
            <a:spLocks/>
          </p:cNvSpPr>
          <p:nvPr/>
        </p:nvSpPr>
        <p:spPr>
          <a:xfrm>
            <a:off x="495300" y="1295400"/>
            <a:ext cx="10744199" cy="426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2E9E207-424C-BB98-944A-9E18612E806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95300" y="4272677"/>
            <a:ext cx="1233351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Nitrogen (N):</a:t>
            </a:r>
            <a:r>
              <a:rPr lang="en-US" dirty="0"/>
              <a:t> Supports leaf and plant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Phosphorus (P):</a:t>
            </a:r>
            <a:r>
              <a:rPr lang="en-US" dirty="0"/>
              <a:t> Boosts root development and flowering.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Potassium (K):</a:t>
            </a:r>
            <a:r>
              <a:rPr lang="en-US" dirty="0"/>
              <a:t> Enhances disease resistance and water absorption.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Temperature:</a:t>
            </a:r>
            <a:r>
              <a:rPr lang="en-US" dirty="0"/>
              <a:t> Affects seed germination and crop health.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Humidity:</a:t>
            </a:r>
            <a:r>
              <a:rPr lang="en-US" dirty="0"/>
              <a:t> Influences moisture level and pest activity.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pH Level:</a:t>
            </a:r>
            <a:r>
              <a:rPr lang="en-US" dirty="0"/>
              <a:t> Measures soil acidity; affects nutrient availability.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Rainfall:</a:t>
            </a:r>
            <a:r>
              <a:rPr lang="en-US" dirty="0"/>
              <a:t> Provides essential water; impacts yield.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Crop Label:</a:t>
            </a:r>
            <a:r>
              <a:rPr lang="en-US" dirty="0"/>
              <a:t> Indicates the best crop for given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78A5AB-70A1-B553-08CB-D98793F12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34" y="934158"/>
            <a:ext cx="7864531" cy="29202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6E9537-AFD4-836B-43E1-EFE09664BC1D}"/>
              </a:ext>
            </a:extLst>
          </p:cNvPr>
          <p:cNvSpPr txBox="1"/>
          <p:nvPr/>
        </p:nvSpPr>
        <p:spPr>
          <a:xfrm>
            <a:off x="5162762" y="3854395"/>
            <a:ext cx="186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Fig. sample data</a:t>
            </a:r>
          </a:p>
        </p:txBody>
      </p:sp>
    </p:spTree>
    <p:extLst>
      <p:ext uri="{BB962C8B-B14F-4D97-AF65-F5344CB8AC3E}">
        <p14:creationId xmlns:p14="http://schemas.microsoft.com/office/powerpoint/2010/main" val="2797219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CFD31-BE96-296B-061C-B1F1542D8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3EDBF92-9759-DFAF-CDBD-556CA385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26510"/>
            <a:ext cx="11823700" cy="840290"/>
          </a:xfrm>
        </p:spPr>
        <p:txBody>
          <a:bodyPr/>
          <a:lstStyle/>
          <a:p>
            <a:r>
              <a:rPr lang="en-IN" dirty="0"/>
              <a:t>Research Output &amp; Model Performance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3980F-EBBC-A0A2-04DA-87BD3E082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C28FEDD-8B11-B0AE-7CB0-E8D1EB0AB6CD}"/>
              </a:ext>
            </a:extLst>
          </p:cNvPr>
          <p:cNvSpPr txBox="1">
            <a:spLocks/>
          </p:cNvSpPr>
          <p:nvPr/>
        </p:nvSpPr>
        <p:spPr>
          <a:xfrm>
            <a:off x="495300" y="1295400"/>
            <a:ext cx="10744199" cy="426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trained models were evaluated based on multiple performance metrics: accuracy, precision, recall, and F1-score.</a:t>
            </a:r>
          </a:p>
          <a:p>
            <a:r>
              <a:rPr lang="en-US" sz="2000" b="1" dirty="0"/>
              <a:t>Findings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- </a:t>
            </a:r>
            <a:r>
              <a:rPr lang="en-US" sz="2000" b="1" dirty="0"/>
              <a:t>XGBoost and Random Forest</a:t>
            </a:r>
            <a:r>
              <a:rPr lang="en-US" sz="2000" dirty="0"/>
              <a:t> performed the best in terms of accuracy, precision, recall, and F1-score.</a:t>
            </a:r>
          </a:p>
          <a:p>
            <a:pPr marL="0" indent="0">
              <a:buNone/>
            </a:pPr>
            <a:r>
              <a:rPr lang="en-US" sz="2000" dirty="0"/>
              <a:t>  - </a:t>
            </a:r>
            <a:r>
              <a:rPr lang="en-US" sz="2000" b="1" dirty="0"/>
              <a:t>Support Vector Machine (SVM) and KNN</a:t>
            </a:r>
            <a:r>
              <a:rPr lang="en-US" sz="2000" dirty="0"/>
              <a:t> had moderate performance but were computationally expensive.</a:t>
            </a:r>
          </a:p>
          <a:p>
            <a:pPr marL="0" indent="0">
              <a:buNone/>
            </a:pPr>
            <a:r>
              <a:rPr lang="en-US" sz="2000" dirty="0"/>
              <a:t>  - </a:t>
            </a:r>
            <a:r>
              <a:rPr lang="en-US" sz="2000" b="1" dirty="0"/>
              <a:t>Decision Tree</a:t>
            </a:r>
            <a:r>
              <a:rPr lang="en-US" sz="2000" dirty="0"/>
              <a:t> provided fair results but was prone to overfitting.</a:t>
            </a:r>
          </a:p>
          <a:p>
            <a:pPr marL="0" indent="0">
              <a:buNone/>
            </a:pPr>
            <a:r>
              <a:rPr lang="en-US" sz="2000" dirty="0"/>
              <a:t>  - </a:t>
            </a:r>
            <a:r>
              <a:rPr lang="en-US" sz="2000" b="1" dirty="0"/>
              <a:t>Logistic Regression</a:t>
            </a:r>
            <a:r>
              <a:rPr lang="en-US" sz="2000" dirty="0"/>
              <a:t> had the lowest accuracy as it is better suited for binary classification rather than multi-class classification.</a:t>
            </a:r>
          </a:p>
          <a:p>
            <a:pPr marL="0" indent="0">
              <a:buNone/>
            </a:pPr>
            <a:r>
              <a:rPr lang="en-US" sz="2000" dirty="0"/>
              <a:t> - The final model was selected based on the highest accuracy and ability to generalize well on test data.</a:t>
            </a:r>
          </a:p>
          <a:p>
            <a:r>
              <a:rPr lang="en-US" sz="2000" b="1" dirty="0"/>
              <a:t>Key Achievements:</a:t>
            </a:r>
          </a:p>
          <a:p>
            <a:pPr marL="0" indent="0">
              <a:buNone/>
            </a:pPr>
            <a:r>
              <a:rPr lang="en-US" sz="2000" dirty="0"/>
              <a:t>  - Successfully developed an intelligent crop recommendation system.</a:t>
            </a:r>
          </a:p>
          <a:p>
            <a:pPr marL="0" indent="0">
              <a:buNone/>
            </a:pPr>
            <a:r>
              <a:rPr lang="en-US" sz="2000" dirty="0"/>
              <a:t>  - The model can assist farmers in making scientific decisions to enhance productivity.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95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24098-4267-07BC-ADBD-593898D4D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258F6C-8C51-6ED1-CBD0-2D85EB9F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96862"/>
            <a:ext cx="11823700" cy="494846"/>
          </a:xfrm>
        </p:spPr>
        <p:txBody>
          <a:bodyPr/>
          <a:lstStyle/>
          <a:p>
            <a:r>
              <a:rPr lang="en-IN" dirty="0"/>
              <a:t>Algorithm Comparison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F4B1D-DD7C-8CB9-4A19-34943476B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96371A7-ED1D-8AF5-390D-0F3C23132577}"/>
              </a:ext>
            </a:extLst>
          </p:cNvPr>
          <p:cNvSpPr txBox="1">
            <a:spLocks/>
          </p:cNvSpPr>
          <p:nvPr/>
        </p:nvSpPr>
        <p:spPr>
          <a:xfrm>
            <a:off x="495300" y="1295399"/>
            <a:ext cx="10744199" cy="56605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58A37-5A29-94C7-D669-AB46D7BB3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6123"/>
            <a:ext cx="7029776" cy="350873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CA5605-9C19-DCC5-43F2-A90A2FD4A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685059"/>
              </p:ext>
            </p:extLst>
          </p:nvPr>
        </p:nvGraphicFramePr>
        <p:xfrm>
          <a:off x="7306130" y="2748567"/>
          <a:ext cx="4669970" cy="335151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33994">
                  <a:extLst>
                    <a:ext uri="{9D8B030D-6E8A-4147-A177-3AD203B41FA5}">
                      <a16:colId xmlns:a16="http://schemas.microsoft.com/office/drawing/2014/main" val="1574681763"/>
                    </a:ext>
                  </a:extLst>
                </a:gridCol>
                <a:gridCol w="933994">
                  <a:extLst>
                    <a:ext uri="{9D8B030D-6E8A-4147-A177-3AD203B41FA5}">
                      <a16:colId xmlns:a16="http://schemas.microsoft.com/office/drawing/2014/main" val="3785860634"/>
                    </a:ext>
                  </a:extLst>
                </a:gridCol>
                <a:gridCol w="933994">
                  <a:extLst>
                    <a:ext uri="{9D8B030D-6E8A-4147-A177-3AD203B41FA5}">
                      <a16:colId xmlns:a16="http://schemas.microsoft.com/office/drawing/2014/main" val="576458656"/>
                    </a:ext>
                  </a:extLst>
                </a:gridCol>
                <a:gridCol w="933994">
                  <a:extLst>
                    <a:ext uri="{9D8B030D-6E8A-4147-A177-3AD203B41FA5}">
                      <a16:colId xmlns:a16="http://schemas.microsoft.com/office/drawing/2014/main" val="1827793333"/>
                    </a:ext>
                  </a:extLst>
                </a:gridCol>
                <a:gridCol w="933994">
                  <a:extLst>
                    <a:ext uri="{9D8B030D-6E8A-4147-A177-3AD203B41FA5}">
                      <a16:colId xmlns:a16="http://schemas.microsoft.com/office/drawing/2014/main" val="3977558255"/>
                    </a:ext>
                  </a:extLst>
                </a:gridCol>
              </a:tblGrid>
              <a:tr h="3239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Model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Accuracy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Precision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Recall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F1-score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218506"/>
                  </a:ext>
                </a:extLst>
              </a:tr>
              <a:tr h="6639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Random Forest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>
                          <a:solidFill>
                            <a:srgbClr val="002060"/>
                          </a:solidFill>
                          <a:effectLst/>
                        </a:rPr>
                        <a:t>99.3%</a:t>
                      </a:r>
                      <a:endParaRPr lang="en-IN" sz="1100" b="1" kern="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>
                          <a:solidFill>
                            <a:srgbClr val="002060"/>
                          </a:solidFill>
                          <a:effectLst/>
                        </a:rPr>
                        <a:t>99.4%</a:t>
                      </a:r>
                      <a:endParaRPr lang="en-IN" sz="1100" b="1" kern="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>
                          <a:solidFill>
                            <a:srgbClr val="002060"/>
                          </a:solidFill>
                          <a:effectLst/>
                        </a:rPr>
                        <a:t>99.3%</a:t>
                      </a:r>
                      <a:endParaRPr lang="en-IN" sz="1100" b="1" kern="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rgbClr val="002060"/>
                          </a:solidFill>
                          <a:effectLst/>
                        </a:rPr>
                        <a:t>99.3%</a:t>
                      </a:r>
                      <a:endParaRPr lang="en-IN" sz="1100" b="1" kern="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97978"/>
                  </a:ext>
                </a:extLst>
              </a:tr>
              <a:tr h="3239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SVM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96.8%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97.2%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96.8%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96.8%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6032163"/>
                  </a:ext>
                </a:extLst>
              </a:tr>
              <a:tr h="3239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KNN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>
                          <a:solidFill>
                            <a:srgbClr val="C00000"/>
                          </a:solidFill>
                          <a:effectLst/>
                        </a:rPr>
                        <a:t>95.6%</a:t>
                      </a:r>
                      <a:endParaRPr lang="en-IN" sz="1100" b="1" kern="1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>
                          <a:solidFill>
                            <a:srgbClr val="C00000"/>
                          </a:solidFill>
                          <a:effectLst/>
                        </a:rPr>
                        <a:t>96.3%</a:t>
                      </a:r>
                      <a:endParaRPr lang="en-IN" sz="1100" b="1" kern="1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>
                          <a:solidFill>
                            <a:srgbClr val="C00000"/>
                          </a:solidFill>
                          <a:effectLst/>
                        </a:rPr>
                        <a:t>95.6%</a:t>
                      </a:r>
                      <a:endParaRPr lang="en-IN" sz="1100" b="1" kern="1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rgbClr val="C00000"/>
                          </a:solidFill>
                          <a:effectLst/>
                        </a:rPr>
                        <a:t>95.6%</a:t>
                      </a:r>
                      <a:endParaRPr lang="en-IN" sz="1100" b="1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407490"/>
                  </a:ext>
                </a:extLst>
              </a:tr>
              <a:tr h="6639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Decision Tree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98.6%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98.7%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98.6%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98.6%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8068225"/>
                  </a:ext>
                </a:extLst>
              </a:tr>
              <a:tr h="3239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XGBoost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98.6%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98.7%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98.6%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98.6%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5229785"/>
                  </a:ext>
                </a:extLst>
              </a:tr>
              <a:tr h="7276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Logistic Regression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96.3%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96.4%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96.3%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96.3%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0116890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3C9EB126-32C3-98E6-ED80-0B6F191450E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2400" y="1295399"/>
            <a:ext cx="9982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Random Forest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performed the best across all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Other models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Decision Tree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also showed strong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Simpler models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KNN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Logistic 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performed moderately well.</a:t>
            </a:r>
          </a:p>
        </p:txBody>
      </p:sp>
    </p:spTree>
    <p:extLst>
      <p:ext uri="{BB962C8B-B14F-4D97-AF65-F5344CB8AC3E}">
        <p14:creationId xmlns:p14="http://schemas.microsoft.com/office/powerpoint/2010/main" val="3440724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CA1E2-BF2E-E421-A36A-CB3E5CF18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7B024E7-0E91-A7D2-61D5-D594F270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26510"/>
            <a:ext cx="11823700" cy="776790"/>
          </a:xfrm>
        </p:spPr>
        <p:txBody>
          <a:bodyPr/>
          <a:lstStyle/>
          <a:p>
            <a:r>
              <a:rPr lang="en-IN" dirty="0"/>
              <a:t>Conclusion &amp; Future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2A236-ED10-3304-ACDF-BA7BF78C2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8C60F01-4481-4B34-6829-A1F59A4EED48}"/>
              </a:ext>
            </a:extLst>
          </p:cNvPr>
          <p:cNvSpPr txBox="1">
            <a:spLocks/>
          </p:cNvSpPr>
          <p:nvPr/>
        </p:nvSpPr>
        <p:spPr>
          <a:xfrm>
            <a:off x="152401" y="1157789"/>
            <a:ext cx="11823700" cy="5563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Conclusion:- </a:t>
            </a:r>
          </a:p>
          <a:p>
            <a:pPr marL="0" indent="0" algn="just">
              <a:buNone/>
            </a:pPr>
            <a:r>
              <a:rPr lang="en-US" sz="2400" dirty="0"/>
              <a:t>The crop recommendation system offers accurate and reliable suggestions for farmers.</a:t>
            </a:r>
          </a:p>
          <a:p>
            <a:pPr>
              <a:buFontTx/>
              <a:buChar char="-"/>
            </a:pPr>
            <a:r>
              <a:rPr lang="en-US" sz="2400" dirty="0"/>
              <a:t>It enhances decision-making by utilizing machine learning techniques.</a:t>
            </a:r>
          </a:p>
          <a:p>
            <a:pPr>
              <a:buFontTx/>
              <a:buChar char="-"/>
            </a:pPr>
            <a:r>
              <a:rPr lang="en-US" sz="2400" dirty="0"/>
              <a:t>This project effectively bridges the gap between technology and agriculture.</a:t>
            </a:r>
          </a:p>
          <a:p>
            <a:pPr>
              <a:buFontTx/>
              <a:buChar char="-"/>
            </a:pPr>
            <a:endParaRPr lang="en-US" sz="2400" dirty="0"/>
          </a:p>
          <a:p>
            <a:r>
              <a:rPr lang="en-US" sz="2400" dirty="0"/>
              <a:t>Future Scope:-</a:t>
            </a:r>
          </a:p>
          <a:p>
            <a:pPr marL="0" indent="0">
              <a:buNone/>
            </a:pPr>
            <a:r>
              <a:rPr lang="en-US" sz="2400" dirty="0"/>
              <a:t>- Integration of real-time weather updates for more precise recommendations.</a:t>
            </a:r>
          </a:p>
          <a:p>
            <a:pPr>
              <a:buFontTx/>
              <a:buChar char="-"/>
            </a:pPr>
            <a:r>
              <a:rPr lang="en-US" sz="2400" dirty="0"/>
              <a:t>Expansion of the dataset to include pest and disease predictions.</a:t>
            </a:r>
          </a:p>
          <a:p>
            <a:pPr>
              <a:buFontTx/>
              <a:buChar char="-"/>
            </a:pPr>
            <a:r>
              <a:rPr lang="en-US" sz="2400" dirty="0"/>
              <a:t>Development of a mobile application to improve accessibility for farmers.</a:t>
            </a:r>
          </a:p>
          <a:p>
            <a:pPr>
              <a:buFontTx/>
              <a:buChar char="-"/>
            </a:pPr>
            <a:endParaRPr lang="en-US" sz="2400" dirty="0"/>
          </a:p>
          <a:p>
            <a:r>
              <a:rPr lang="en-US" sz="2400" dirty="0"/>
              <a:t>This system has the potential to revolutionize the agricultural sector by enabling farmers to make informed decisions and enhance crop yields.</a:t>
            </a:r>
          </a:p>
        </p:txBody>
      </p:sp>
    </p:spTree>
    <p:extLst>
      <p:ext uri="{BB962C8B-B14F-4D97-AF65-F5344CB8AC3E}">
        <p14:creationId xmlns:p14="http://schemas.microsoft.com/office/powerpoint/2010/main" val="2592277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E9419-5AED-CDDD-E378-F1FA287A4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1A25DAC-CF1F-72B6-A625-871EA757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0" y="136525"/>
            <a:ext cx="11823700" cy="500743"/>
          </a:xfrm>
        </p:spPr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BF468-84C4-5F5E-3473-A347A6AD1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F95112D-19C9-C682-79A0-BBD4F291DFB7}"/>
              </a:ext>
            </a:extLst>
          </p:cNvPr>
          <p:cNvSpPr txBox="1">
            <a:spLocks/>
          </p:cNvSpPr>
          <p:nvPr/>
        </p:nvSpPr>
        <p:spPr>
          <a:xfrm>
            <a:off x="92075" y="765903"/>
            <a:ext cx="12007850" cy="42850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Research Paper:</a:t>
            </a:r>
          </a:p>
          <a:p>
            <a:endParaRPr lang="en-US" sz="2400" dirty="0"/>
          </a:p>
          <a:p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 Crop Recommender System Using Machine Learning Approach (Year – 2021)</a:t>
            </a:r>
          </a:p>
          <a:p>
            <a:pPr marL="914400" lvl="2" indent="0">
              <a:buNone/>
            </a:pPr>
            <a:r>
              <a:rPr lang="en-IN" dirty="0"/>
              <a:t> </a:t>
            </a:r>
            <a:r>
              <a:rPr lang="en-IN" b="1" dirty="0"/>
              <a:t>Author </a:t>
            </a:r>
            <a:r>
              <a:rPr lang="en-IN" dirty="0"/>
              <a:t>- Shilpa Mangesh Pande , Prem Kumar Ramesh , Anmol , B.R Aishwarya , Karuna </a:t>
            </a:r>
            <a:r>
              <a:rPr lang="en-IN" dirty="0" err="1"/>
              <a:t>Rohilla</a:t>
            </a:r>
            <a:r>
              <a:rPr lang="en-IN" dirty="0"/>
              <a:t> , Kumar Shaurya 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Refernce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https://ieeexplore.ieee.org/document/9418351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+mj-lt"/>
              </a:rPr>
              <a:t>Publish in: </a:t>
            </a:r>
            <a:r>
              <a:rPr lang="en-US" altLang="en-US" dirty="0">
                <a:latin typeface="+mj-lt"/>
              </a:rPr>
              <a:t>2021 5</a:t>
            </a:r>
            <a:r>
              <a:rPr lang="en-US" altLang="en-US" baseline="30000" dirty="0">
                <a:latin typeface="+mj-lt"/>
              </a:rPr>
              <a:t>th</a:t>
            </a:r>
            <a:r>
              <a:rPr lang="en-US" altLang="en-US" dirty="0">
                <a:latin typeface="+mj-lt"/>
              </a:rPr>
              <a:t> international conference on computing methodologies and communication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914400" lvl="2" indent="0">
              <a:buNone/>
            </a:pPr>
            <a:endParaRPr lang="en-IN" dirty="0"/>
          </a:p>
          <a:p>
            <a:pPr marL="914400" lvl="2" indent="0">
              <a:buNone/>
            </a:pPr>
            <a:endParaRPr lang="en-IN" dirty="0"/>
          </a:p>
          <a:p>
            <a:pPr marL="914400" lvl="2" indent="0">
              <a:buNone/>
            </a:pP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Intelligent Crop Recommendation System using Machine Learning (Year – 2021)</a:t>
            </a:r>
          </a:p>
          <a:p>
            <a:pPr marL="914400" lvl="2" indent="0">
              <a:buNone/>
            </a:pPr>
            <a:r>
              <a:rPr lang="en-IN" b="1" dirty="0"/>
              <a:t>Author</a:t>
            </a:r>
            <a:r>
              <a:rPr lang="en-IN" dirty="0"/>
              <a:t> - Priyadharshini A , Aayush Kumar , Omen Rajendra </a:t>
            </a:r>
            <a:r>
              <a:rPr lang="en-IN" dirty="0" err="1"/>
              <a:t>Pooniwala</a:t>
            </a:r>
            <a:r>
              <a:rPr lang="en-IN" dirty="0"/>
              <a:t> , </a:t>
            </a:r>
            <a:r>
              <a:rPr lang="en-IN" dirty="0" err="1"/>
              <a:t>Swapneel</a:t>
            </a:r>
            <a:r>
              <a:rPr lang="en-IN" dirty="0"/>
              <a:t> Chakraborty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Refernce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https://ieeexplore.ieee.org/document/9418375 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+mj-lt"/>
              </a:rPr>
              <a:t>Publish in: </a:t>
            </a:r>
            <a:r>
              <a:rPr lang="en-US" altLang="en-US" dirty="0">
                <a:latin typeface="+mj-lt"/>
              </a:rPr>
              <a:t>2021 5</a:t>
            </a:r>
            <a:r>
              <a:rPr lang="en-US" altLang="en-US" baseline="30000" dirty="0">
                <a:latin typeface="+mj-lt"/>
              </a:rPr>
              <a:t>th</a:t>
            </a:r>
            <a:r>
              <a:rPr lang="en-US" altLang="en-US" dirty="0">
                <a:latin typeface="+mj-lt"/>
              </a:rPr>
              <a:t> international conference on computing methodologies and communication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84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F0D54-63BB-7B96-6FDE-8AF2C0E30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99DBF53-E7CC-7FB0-BD1F-A9329AF0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26510"/>
            <a:ext cx="11823700" cy="776790"/>
          </a:xfrm>
        </p:spPr>
        <p:txBody>
          <a:bodyPr/>
          <a:lstStyle/>
          <a:p>
            <a:r>
              <a:rPr lang="en-IN" dirty="0"/>
              <a:t>Outcome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F4290-33AB-FD64-0621-B3AF04ACA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B90E425-FF1F-A541-DEA5-FADCDB4D06AE}"/>
              </a:ext>
            </a:extLst>
          </p:cNvPr>
          <p:cNvSpPr txBox="1">
            <a:spLocks/>
          </p:cNvSpPr>
          <p:nvPr/>
        </p:nvSpPr>
        <p:spPr>
          <a:xfrm>
            <a:off x="152401" y="1157789"/>
            <a:ext cx="11823700" cy="5563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Copyright Details:-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Diary Number</a:t>
            </a:r>
            <a:r>
              <a:rPr lang="en-US" sz="2400" dirty="0"/>
              <a:t>: </a:t>
            </a:r>
            <a:r>
              <a:rPr lang="en-US" sz="2400" b="1" dirty="0"/>
              <a:t>8848/2025-CO/L</a:t>
            </a:r>
            <a:endParaRPr lang="en-US" sz="2400" dirty="0"/>
          </a:p>
          <a:p>
            <a:r>
              <a:rPr lang="en-US" sz="2400" b="1" dirty="0"/>
              <a:t>Documentation –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hlinkClick r:id="rId2" action="ppaction://hlinkfile"/>
              </a:rPr>
              <a:t>..\..\Copyright Office.pdf</a:t>
            </a:r>
            <a:endParaRPr lang="en-US" sz="20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hlinkClick r:id="rId3" action="ppaction://hlinkfile"/>
              </a:rPr>
              <a:t>..\..\Copyright Office-1.pdf</a:t>
            </a:r>
            <a:endParaRPr lang="en-US" sz="2000" b="1" dirty="0"/>
          </a:p>
          <a:p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488CDB-661C-461F-8DA8-6A285558650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07100" y="1067804"/>
            <a:ext cx="4940300" cy="556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7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CBCD3B-EAB4-87E8-85AB-C9DDB716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061" y="1541398"/>
            <a:ext cx="4442603" cy="390405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5" name="Picture Placeholder 14" descr="A close up of a leaf">
            <a:extLst>
              <a:ext uri="{FF2B5EF4-FFF2-40B4-BE49-F238E27FC236}">
                <a16:creationId xmlns:a16="http://schemas.microsoft.com/office/drawing/2014/main" id="{C59CFD32-0A41-78F6-63F2-D8BBA2F23D0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5" r="55"/>
          <a:stretch/>
        </p:blipFill>
        <p:spPr>
          <a:xfrm>
            <a:off x="6771736" y="0"/>
            <a:ext cx="5420263" cy="6858000"/>
          </a:xfrm>
        </p:spPr>
      </p:pic>
    </p:spTree>
    <p:extLst>
      <p:ext uri="{BB962C8B-B14F-4D97-AF65-F5344CB8AC3E}">
        <p14:creationId xmlns:p14="http://schemas.microsoft.com/office/powerpoint/2010/main" val="301015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9E1B3-878E-6557-DC6E-3F465C130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7AFFECC-B2FA-1DFC-6E88-3BBC1258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26510"/>
            <a:ext cx="11823700" cy="829404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29275-D98C-055B-2698-F32925B10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47640E5-1C83-B17D-8B3E-261A03419A41}"/>
              </a:ext>
            </a:extLst>
          </p:cNvPr>
          <p:cNvSpPr txBox="1">
            <a:spLocks/>
          </p:cNvSpPr>
          <p:nvPr/>
        </p:nvSpPr>
        <p:spPr>
          <a:xfrm>
            <a:off x="152401" y="1562927"/>
            <a:ext cx="11823699" cy="24430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Background of the Problem</a:t>
            </a:r>
            <a:br>
              <a:rPr lang="en-US" dirty="0"/>
            </a:b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D26567-C586-B103-24B4-ED245B7DD7E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0" y="2124470"/>
            <a:ext cx="12192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Agriculture is a crucial part of the Indian economy, supporting over 50% of the population.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Farmers often struggle to choose the appropriate crop for cultivation.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Challenges arise due to: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Lack of awareness about soil health.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Unpredictable climatic conditions.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Limited access to expert agricultural advice.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Traditional farming methods are insufficient for addressing modern agricultural challenges.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Poor crop selection can lead to: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Low agricultural productivity.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Economic losses for farmers.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Negative impacts on food security and rural development.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 scientific and data-driven solution is necessary to help farmers make informed decisions about crop selection.</a:t>
            </a:r>
          </a:p>
        </p:txBody>
      </p:sp>
    </p:spTree>
    <p:extLst>
      <p:ext uri="{BB962C8B-B14F-4D97-AF65-F5344CB8AC3E}">
        <p14:creationId xmlns:p14="http://schemas.microsoft.com/office/powerpoint/2010/main" val="397318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91FE8-2932-9678-A84D-B69452784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A309BDC-0B90-3E91-6D1B-F56426A4D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26510"/>
            <a:ext cx="11823700" cy="829404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13BB9-007A-C5C6-9469-849490D26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81F00E-D234-A1C4-F789-21982AE86884}"/>
              </a:ext>
            </a:extLst>
          </p:cNvPr>
          <p:cNvSpPr txBox="1">
            <a:spLocks/>
          </p:cNvSpPr>
          <p:nvPr/>
        </p:nvSpPr>
        <p:spPr>
          <a:xfrm>
            <a:off x="65905" y="1499710"/>
            <a:ext cx="4636724" cy="454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b="1" dirty="0"/>
              <a:t>Importance &amp; Relevance</a:t>
            </a:r>
            <a:br>
              <a:rPr lang="en-US" dirty="0"/>
            </a:b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91C0A7-E59F-2A6E-118F-5A6094BFC9E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-1" y="2169646"/>
            <a:ext cx="1219199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Advancements in Artificial Intelligence (AI) and Machine Learning (ML) have made data-driven farming solutions feasible and effective.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These technologies can analyze soil and weather parameters to predict the most suitable crop for a specific area.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Precision farming and sustainable agriculture are essential in the modern era to conserve natural resources and boost crop yield.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 crop recommendation system reduces guesswork for farmers by providing accurate and reliable crop suggestions.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This leads to: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Increased agricultural productivity.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Better decision-making for farmers.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Optimal utilization of soil and water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059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C7382-CAE4-7504-339A-71864AFA7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07AA6B9-DC84-D560-9626-FE1C399F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26510"/>
            <a:ext cx="11823700" cy="829404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634CD-9034-375C-F0D8-57EB96FF2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9E31EF9-EF16-ECB8-C68E-A448239410F9}"/>
              </a:ext>
            </a:extLst>
          </p:cNvPr>
          <p:cNvSpPr txBox="1">
            <a:spLocks/>
          </p:cNvSpPr>
          <p:nvPr/>
        </p:nvSpPr>
        <p:spPr>
          <a:xfrm>
            <a:off x="17463" y="1485446"/>
            <a:ext cx="12174537" cy="22206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  <a:r>
              <a:rPr lang="en-US" sz="2000" b="1" dirty="0"/>
              <a:t>Objective &amp; Scope</a:t>
            </a:r>
            <a:br>
              <a:rPr lang="en-US" sz="2000" dirty="0"/>
            </a:br>
            <a:r>
              <a:rPr lang="en-US" sz="2000" dirty="0"/>
              <a:t>The main objective of this project is to build a </a:t>
            </a:r>
            <a:r>
              <a:rPr lang="en-US" sz="2000" b="1" dirty="0"/>
              <a:t>Machine Learning-based Crop Recommendation System</a:t>
            </a:r>
            <a:r>
              <a:rPr lang="en-US" sz="2000" dirty="0"/>
              <a:t> that uses input features like Nitrogen (N), Phosphorus (P), Potassium (K), temperature, humidity, pH, and rainfall to suggest the best crop.</a:t>
            </a:r>
            <a:br>
              <a:rPr lang="en-US" sz="2000" dirty="0"/>
            </a:br>
            <a:r>
              <a:rPr lang="en-US" sz="2000" b="1" dirty="0"/>
              <a:t>The scope of this project includes: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Collecting and preprocessing relevant agricultural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Applying various machine learning algorithms such as Random Forest, SVM, Decision Tree, XGBoost, etc., to train and evaluate models.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Comparing the models based on performance metrics like Accuracy, Precision, Recall, and F1-score.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Selecting the best-performing model for deployment.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Saving the trained model and preprocessing steps for future prediction use.</a:t>
            </a:r>
          </a:p>
          <a:p>
            <a:pPr marL="0" indent="0">
              <a:buNone/>
            </a:pPr>
            <a:r>
              <a:rPr lang="en-US" sz="2000" dirty="0"/>
              <a:t>This project aims to bridge the knowledge gap between farmers and modern farming techniques by providing an intelligent, user-friendly tool to improve agricultural decision-making.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5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09C42-FF83-A474-61F5-43801EE6B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BA58E7-D3F8-2CFA-9233-3DE76607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0" y="136525"/>
            <a:ext cx="11823700" cy="644347"/>
          </a:xfrm>
        </p:spPr>
        <p:txBody>
          <a:bodyPr/>
          <a:lstStyle/>
          <a:p>
            <a:r>
              <a:rPr lang="en-IN" dirty="0"/>
              <a:t>Literature Review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6D166-F4D6-EAA6-5690-9A7B161B1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53A771D-8750-8B54-E8C3-C5AE9ED64D60}"/>
              </a:ext>
            </a:extLst>
          </p:cNvPr>
          <p:cNvSpPr txBox="1">
            <a:spLocks/>
          </p:cNvSpPr>
          <p:nvPr/>
        </p:nvSpPr>
        <p:spPr>
          <a:xfrm>
            <a:off x="884464" y="3881585"/>
            <a:ext cx="10749643" cy="20226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8E7154-5543-C549-3871-3C041EB1E97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6197" y="722212"/>
            <a:ext cx="12115802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Research Paper 1: </a:t>
            </a:r>
            <a:r>
              <a:rPr lang="en-US" sz="2000" b="1" dirty="0"/>
              <a:t>Crop Recommender System Using Machine Learning Approach(2021)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Author : </a:t>
            </a:r>
            <a:r>
              <a:rPr lang="en-IN" sz="2000" dirty="0"/>
              <a:t>Shilpa Mangesh Pande , Prem Kumar Ramesh , Anmol , B.R Aishwarya , Karuna </a:t>
            </a:r>
            <a:r>
              <a:rPr lang="en-IN" sz="2000" dirty="0" err="1"/>
              <a:t>Rohilla</a:t>
            </a:r>
            <a:r>
              <a:rPr lang="en-IN" sz="2000" dirty="0"/>
              <a:t> , Kumar Shaurya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Refernce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https://ieeexplore.ieee.org/document/9418351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Publish in: </a:t>
            </a:r>
            <a:r>
              <a:rPr lang="en-US" altLang="en-US" sz="2000" dirty="0">
                <a:latin typeface="+mj-lt"/>
              </a:rPr>
              <a:t>2021 5</a:t>
            </a:r>
            <a:r>
              <a:rPr lang="en-US" altLang="en-US" sz="2000" baseline="30000" dirty="0">
                <a:latin typeface="+mj-lt"/>
              </a:rPr>
              <a:t>th</a:t>
            </a:r>
            <a:r>
              <a:rPr lang="en-US" altLang="en-US" sz="2000" dirty="0">
                <a:latin typeface="+mj-lt"/>
              </a:rPr>
              <a:t> international conference on computing methodologies and communication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research paper introduces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machine learning-based crop recommendation 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Aim to help farmers select suitable crops 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soil and climate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Key features used: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Nitrogen (N), Phosphorus (P), Potassium (K)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Temperature, Humidity, Rainfall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Soil pH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Several ML models were tested;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Random Forest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achieved the highest accuracy 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95%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system was integrated into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mobile application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(Ionic, AngularJS, ReactJS).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Allows farmers to input data, get crop suggestions, and view weather forecasts.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Future enhancements proposed: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Add more soil features (e.g., organic carbon)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Expand the dataset to more regions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Include fertilizer recommendations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Develop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multilingual user interface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study shows ML can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optimize crop selection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improve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agricultural productivity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77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09231-3F82-E379-7874-CFA8CC995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2FA356A-1C1A-FCF1-68F5-F3380062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0" y="136525"/>
            <a:ext cx="11823700" cy="462189"/>
          </a:xfrm>
        </p:spPr>
        <p:txBody>
          <a:bodyPr/>
          <a:lstStyle/>
          <a:p>
            <a:r>
              <a:rPr lang="en-IN" dirty="0"/>
              <a:t>Literature Review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31468-76EC-2D95-E590-1C17D0D59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9DC2F4D-0706-1606-97C0-EA648D03DBE7}"/>
              </a:ext>
            </a:extLst>
          </p:cNvPr>
          <p:cNvSpPr txBox="1">
            <a:spLocks/>
          </p:cNvSpPr>
          <p:nvPr/>
        </p:nvSpPr>
        <p:spPr>
          <a:xfrm>
            <a:off x="884464" y="3881585"/>
            <a:ext cx="10749643" cy="20226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1204F1-05F2-5789-200D-B37E7876A08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-83809" y="598714"/>
            <a:ext cx="1227580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Research Paper 2: </a:t>
            </a:r>
            <a:r>
              <a:rPr lang="en-US" sz="2000" b="1" dirty="0"/>
              <a:t>Intelligent Crop Recommendation System using Machine Learning (2021)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Author:</a:t>
            </a:r>
            <a:r>
              <a:rPr lang="en-IN" sz="2000" dirty="0"/>
              <a:t> Priyadharshini A, Aayush Kumar, Omen Rajendra </a:t>
            </a:r>
            <a:r>
              <a:rPr lang="en-IN" sz="2000" dirty="0" err="1"/>
              <a:t>Pooniwala</a:t>
            </a:r>
            <a:r>
              <a:rPr lang="en-IN" sz="2000" dirty="0"/>
              <a:t>, </a:t>
            </a:r>
            <a:r>
              <a:rPr lang="en-IN" sz="2000" dirty="0" err="1"/>
              <a:t>Swapneel</a:t>
            </a:r>
            <a:r>
              <a:rPr lang="en-IN" sz="2000" dirty="0"/>
              <a:t> Chakraborty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Refernce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https://ieeexplore.ieee.org/document/9418375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Publish in: </a:t>
            </a:r>
            <a:r>
              <a:rPr lang="en-US" altLang="en-US" sz="2000" dirty="0">
                <a:latin typeface="+mj-lt"/>
              </a:rPr>
              <a:t>2021 5</a:t>
            </a:r>
            <a:r>
              <a:rPr lang="en-US" altLang="en-US" sz="2000" baseline="30000" dirty="0">
                <a:latin typeface="+mj-lt"/>
              </a:rPr>
              <a:t>th</a:t>
            </a:r>
            <a:r>
              <a:rPr lang="en-US" altLang="en-US" sz="2000" dirty="0">
                <a:latin typeface="+mj-lt"/>
              </a:rPr>
              <a:t> international conference on computing methodologies and communication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F94CB6BD-C513-626E-F983-879E9C1327B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0" y="1736144"/>
            <a:ext cx="1219199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paper explores how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(ML)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assist farmers in selecting the most suitable crop for their land based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soil composition and environmental conditions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crop selection methods based on experience are often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inaccurate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due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climate change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soil degradation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lead to low yields and poor resource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includes key parameters such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Nitrogen, Phosphorus, Potassium, temperature, humidity, rainfall, and pH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influence crop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Various ML algorithms were tested: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rule-based classification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ensemble learning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Vector Machine (SVM)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optimized boundaries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K-Nearest Neighbors (KNN)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similarity analysis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Naïve Bayes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probabilistic classification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Among these,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achieved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showing its effectiveness in predicting the best crop by reducing errors and improving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study highlights the role of ML in delivering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crop recommendations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can increase productivity, reduce losses, and promote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sustainable agriculture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includes adding more features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soil texture and pest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expanding the dataset to cover diverse regions, and developing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easier farmer access.</a:t>
            </a:r>
          </a:p>
        </p:txBody>
      </p:sp>
    </p:spTree>
    <p:extLst>
      <p:ext uri="{BB962C8B-B14F-4D97-AF65-F5344CB8AC3E}">
        <p14:creationId xmlns:p14="http://schemas.microsoft.com/office/powerpoint/2010/main" val="11024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D8BA6-1B20-FF02-683C-FC01BEB63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262A0A2-D6FF-615A-2197-F0F36FF0A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0" y="136526"/>
            <a:ext cx="11823700" cy="429532"/>
          </a:xfrm>
        </p:spPr>
        <p:txBody>
          <a:bodyPr/>
          <a:lstStyle/>
          <a:p>
            <a:r>
              <a:rPr lang="en-IN" dirty="0"/>
              <a:t>Literature Review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17A8C-DAAB-66FA-40FF-0C642540B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9C592E-7BF3-5C54-71E2-1945472B9FD3}"/>
              </a:ext>
            </a:extLst>
          </p:cNvPr>
          <p:cNvSpPr txBox="1">
            <a:spLocks/>
          </p:cNvSpPr>
          <p:nvPr/>
        </p:nvSpPr>
        <p:spPr>
          <a:xfrm>
            <a:off x="884464" y="3881585"/>
            <a:ext cx="10749643" cy="20226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C9719E-12EE-D3CA-EF90-87114F866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656781"/>
              </p:ext>
            </p:extLst>
          </p:nvPr>
        </p:nvGraphicFramePr>
        <p:xfrm>
          <a:off x="0" y="566059"/>
          <a:ext cx="12192000" cy="6291943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505762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132100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75046897"/>
                    </a:ext>
                  </a:extLst>
                </a:gridCol>
              </a:tblGrid>
              <a:tr h="315358">
                <a:tc>
                  <a:txBody>
                    <a:bodyPr/>
                    <a:lstStyle/>
                    <a:p>
                      <a:r>
                        <a:rPr lang="en-IN" sz="1600"/>
                        <a:t>Feature / Criteria</a:t>
                      </a: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Research Paper 1</a:t>
                      </a:r>
                      <a:endParaRPr lang="en-IN" sz="1600"/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Research Paper 2</a:t>
                      </a:r>
                      <a:endParaRPr lang="en-IN" sz="1600"/>
                    </a:p>
                  </a:txBody>
                  <a:tcPr marL="46789" marR="46789" marT="23394" marB="23394" anchor="ctr"/>
                </a:tc>
                <a:extLst>
                  <a:ext uri="{0D108BD9-81ED-4DB2-BD59-A6C34878D82A}">
                    <a16:rowId xmlns:a16="http://schemas.microsoft.com/office/drawing/2014/main" val="3214864713"/>
                  </a:ext>
                </a:extLst>
              </a:tr>
              <a:tr h="584765">
                <a:tc>
                  <a:txBody>
                    <a:bodyPr/>
                    <a:lstStyle/>
                    <a:p>
                      <a:r>
                        <a:rPr lang="en-IN" sz="1600" b="1"/>
                        <a:t>Title</a:t>
                      </a:r>
                      <a:endParaRPr lang="en-IN" sz="1600"/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Crop Recommender System Using ML Approach</a:t>
                      </a: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Crop Recommendation Using Machine Learning</a:t>
                      </a:r>
                    </a:p>
                  </a:txBody>
                  <a:tcPr marL="46789" marR="46789" marT="23394" marB="23394" anchor="ctr"/>
                </a:tc>
                <a:extLst>
                  <a:ext uri="{0D108BD9-81ED-4DB2-BD59-A6C34878D82A}">
                    <a16:rowId xmlns:a16="http://schemas.microsoft.com/office/drawing/2014/main" val="55217521"/>
                  </a:ext>
                </a:extLst>
              </a:tr>
              <a:tr h="584765">
                <a:tc>
                  <a:txBody>
                    <a:bodyPr/>
                    <a:lstStyle/>
                    <a:p>
                      <a:r>
                        <a:rPr lang="en-IN" sz="1600" b="1"/>
                        <a:t>Authors</a:t>
                      </a:r>
                      <a:endParaRPr lang="en-IN" sz="1600"/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da-DK" sz="1600"/>
                        <a:t>Shilpa M. Pande, Prem K. Ramesh, Anmol, et al.</a:t>
                      </a: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Priyadharshini A, Aayush Kumar, Omen Rajendra </a:t>
                      </a:r>
                      <a:r>
                        <a:rPr lang="en-IN" sz="1600" dirty="0" err="1"/>
                        <a:t>Pooniwala</a:t>
                      </a:r>
                      <a:r>
                        <a:rPr lang="en-IN" sz="1600" dirty="0"/>
                        <a:t>, </a:t>
                      </a:r>
                      <a:r>
                        <a:rPr lang="en-IN" sz="1600" dirty="0" err="1"/>
                        <a:t>Swapneel</a:t>
                      </a:r>
                      <a:r>
                        <a:rPr lang="en-IN" sz="1600" dirty="0"/>
                        <a:t> Chakraborty </a:t>
                      </a:r>
                      <a:endParaRPr lang="en-US" sz="1600" dirty="0"/>
                    </a:p>
                  </a:txBody>
                  <a:tcPr marL="46789" marR="46789" marT="23394" marB="23394" anchor="ctr"/>
                </a:tc>
                <a:extLst>
                  <a:ext uri="{0D108BD9-81ED-4DB2-BD59-A6C34878D82A}">
                    <a16:rowId xmlns:a16="http://schemas.microsoft.com/office/drawing/2014/main" val="212601939"/>
                  </a:ext>
                </a:extLst>
              </a:tr>
              <a:tr h="584765">
                <a:tc>
                  <a:txBody>
                    <a:bodyPr/>
                    <a:lstStyle/>
                    <a:p>
                      <a:r>
                        <a:rPr lang="en-IN" sz="1600" b="1"/>
                        <a:t>Publication Year &amp; Source</a:t>
                      </a:r>
                      <a:endParaRPr lang="en-IN" sz="1600"/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2021, IEEE 5th Int. Conf. on Computing Methodologies and Communication</a:t>
                      </a: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IEEE (Publication year 2021)</a:t>
                      </a:r>
                    </a:p>
                  </a:txBody>
                  <a:tcPr marL="46789" marR="46789" marT="23394" marB="23394" anchor="ctr"/>
                </a:tc>
                <a:extLst>
                  <a:ext uri="{0D108BD9-81ED-4DB2-BD59-A6C34878D82A}">
                    <a16:rowId xmlns:a16="http://schemas.microsoft.com/office/drawing/2014/main" val="3349812480"/>
                  </a:ext>
                </a:extLst>
              </a:tr>
              <a:tr h="584765">
                <a:tc>
                  <a:txBody>
                    <a:bodyPr/>
                    <a:lstStyle/>
                    <a:p>
                      <a:r>
                        <a:rPr lang="en-IN" sz="1600" b="1"/>
                        <a:t>Aim</a:t>
                      </a:r>
                      <a:endParaRPr lang="en-IN" sz="1600"/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Recommend best crop using ML based on soil and climate parameters</a:t>
                      </a: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Improve crop selection through ML considering soil &amp; weather factors</a:t>
                      </a:r>
                    </a:p>
                  </a:txBody>
                  <a:tcPr marL="46789" marR="46789" marT="23394" marB="23394" anchor="ctr"/>
                </a:tc>
                <a:extLst>
                  <a:ext uri="{0D108BD9-81ED-4DB2-BD59-A6C34878D82A}">
                    <a16:rowId xmlns:a16="http://schemas.microsoft.com/office/drawing/2014/main" val="1727412917"/>
                  </a:ext>
                </a:extLst>
              </a:tr>
              <a:tr h="584765">
                <a:tc>
                  <a:txBody>
                    <a:bodyPr/>
                    <a:lstStyle/>
                    <a:p>
                      <a:r>
                        <a:rPr lang="en-IN" sz="1600" b="1"/>
                        <a:t>Features Used</a:t>
                      </a:r>
                      <a:endParaRPr lang="en-IN" sz="1600"/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N, P, K, temperature, humidity, pH, rainfall</a:t>
                      </a: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N, P, K, temperature, humidity, pH, rainfall</a:t>
                      </a:r>
                    </a:p>
                  </a:txBody>
                  <a:tcPr marL="46789" marR="46789" marT="23394" marB="23394" anchor="ctr"/>
                </a:tc>
                <a:extLst>
                  <a:ext uri="{0D108BD9-81ED-4DB2-BD59-A6C34878D82A}">
                    <a16:rowId xmlns:a16="http://schemas.microsoft.com/office/drawing/2014/main" val="381936965"/>
                  </a:ext>
                </a:extLst>
              </a:tr>
              <a:tr h="315358">
                <a:tc>
                  <a:txBody>
                    <a:bodyPr/>
                    <a:lstStyle/>
                    <a:p>
                      <a:r>
                        <a:rPr lang="en-IN" sz="1600" b="1"/>
                        <a:t>ML Algorithms Tested</a:t>
                      </a:r>
                      <a:endParaRPr lang="en-IN" sz="1600"/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RF, DT, SVM, NB, KNN, LR</a:t>
                      </a: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RF, DT, SVM, NB, KNN</a:t>
                      </a:r>
                    </a:p>
                  </a:txBody>
                  <a:tcPr marL="46789" marR="46789" marT="23394" marB="23394" anchor="ctr"/>
                </a:tc>
                <a:extLst>
                  <a:ext uri="{0D108BD9-81ED-4DB2-BD59-A6C34878D82A}">
                    <a16:rowId xmlns:a16="http://schemas.microsoft.com/office/drawing/2014/main" val="1701348665"/>
                  </a:ext>
                </a:extLst>
              </a:tr>
              <a:tr h="398342">
                <a:tc>
                  <a:txBody>
                    <a:bodyPr/>
                    <a:lstStyle/>
                    <a:p>
                      <a:r>
                        <a:rPr lang="en-IN" sz="1600" b="1"/>
                        <a:t>Best Performing Model</a:t>
                      </a:r>
                      <a:endParaRPr lang="en-IN" sz="1600"/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Random Forest (95% accuracy)</a:t>
                      </a: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Random Forest (highest accuracy)</a:t>
                      </a:r>
                    </a:p>
                  </a:txBody>
                  <a:tcPr marL="46789" marR="46789" marT="23394" marB="23394" anchor="ctr"/>
                </a:tc>
                <a:extLst>
                  <a:ext uri="{0D108BD9-81ED-4DB2-BD59-A6C34878D82A}">
                    <a16:rowId xmlns:a16="http://schemas.microsoft.com/office/drawing/2014/main" val="2285752438"/>
                  </a:ext>
                </a:extLst>
              </a:tr>
              <a:tr h="584765">
                <a:tc>
                  <a:txBody>
                    <a:bodyPr/>
                    <a:lstStyle/>
                    <a:p>
                      <a:r>
                        <a:rPr lang="en-IN" sz="1600" b="1"/>
                        <a:t>Application Integration</a:t>
                      </a:r>
                      <a:endParaRPr lang="en-IN" sz="1600"/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Mobile App using Ionic, AngularJS, ReactJS; includes OpenWeather API</a:t>
                      </a: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Suggests app development as future enhancement</a:t>
                      </a:r>
                    </a:p>
                  </a:txBody>
                  <a:tcPr marL="46789" marR="46789" marT="23394" marB="23394" anchor="ctr"/>
                </a:tc>
                <a:extLst>
                  <a:ext uri="{0D108BD9-81ED-4DB2-BD59-A6C34878D82A}">
                    <a16:rowId xmlns:a16="http://schemas.microsoft.com/office/drawing/2014/main" val="2742047505"/>
                  </a:ext>
                </a:extLst>
              </a:tr>
              <a:tr h="584765">
                <a:tc>
                  <a:txBody>
                    <a:bodyPr/>
                    <a:lstStyle/>
                    <a:p>
                      <a:r>
                        <a:rPr lang="en-IN" sz="1600" b="1"/>
                        <a:t>Output</a:t>
                      </a:r>
                      <a:endParaRPr lang="en-IN" sz="1600"/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Predicts best crop and provides weather data</a:t>
                      </a: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Predicts best crop based on input parameters</a:t>
                      </a:r>
                    </a:p>
                  </a:txBody>
                  <a:tcPr marL="46789" marR="46789" marT="23394" marB="23394" anchor="ctr"/>
                </a:tc>
                <a:extLst>
                  <a:ext uri="{0D108BD9-81ED-4DB2-BD59-A6C34878D82A}">
                    <a16:rowId xmlns:a16="http://schemas.microsoft.com/office/drawing/2014/main" val="358603220"/>
                  </a:ext>
                </a:extLst>
              </a:tr>
              <a:tr h="584765">
                <a:tc>
                  <a:txBody>
                    <a:bodyPr/>
                    <a:lstStyle/>
                    <a:p>
                      <a:r>
                        <a:rPr lang="en-IN" sz="1600" b="1"/>
                        <a:t>Unique Points</a:t>
                      </a:r>
                      <a:endParaRPr lang="en-IN" sz="1600"/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Actual implementation in mobile app with weather API</a:t>
                      </a: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Focused on ML accuracy, emphasizes sustainability and scalability</a:t>
                      </a:r>
                    </a:p>
                  </a:txBody>
                  <a:tcPr marL="46789" marR="46789" marT="23394" marB="23394" anchor="ctr"/>
                </a:tc>
                <a:extLst>
                  <a:ext uri="{0D108BD9-81ED-4DB2-BD59-A6C34878D82A}">
                    <a16:rowId xmlns:a16="http://schemas.microsoft.com/office/drawing/2014/main" val="3033445121"/>
                  </a:ext>
                </a:extLst>
              </a:tr>
              <a:tr h="584765">
                <a:tc>
                  <a:txBody>
                    <a:bodyPr/>
                    <a:lstStyle/>
                    <a:p>
                      <a:r>
                        <a:rPr lang="en-IN" sz="1600" b="1"/>
                        <a:t>Future Scope</a:t>
                      </a:r>
                      <a:endParaRPr lang="en-IN" sz="1600"/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Add soil nutrients, fertilizer suggestions, multilingual UI</a:t>
                      </a: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Include pest data, soil texture, expand dataset, develop mobile app</a:t>
                      </a:r>
                    </a:p>
                  </a:txBody>
                  <a:tcPr marL="46789" marR="46789" marT="23394" marB="23394" anchor="ctr"/>
                </a:tc>
                <a:extLst>
                  <a:ext uri="{0D108BD9-81ED-4DB2-BD59-A6C34878D82A}">
                    <a16:rowId xmlns:a16="http://schemas.microsoft.com/office/drawing/2014/main" val="3612482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65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632C5-37D4-A7DE-861F-36A5BBCC3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3A38BFE-9101-9C4E-11B9-79CB5FB0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26510"/>
            <a:ext cx="11823700" cy="829404"/>
          </a:xfrm>
        </p:spPr>
        <p:txBody>
          <a:bodyPr/>
          <a:lstStyle/>
          <a:p>
            <a:br>
              <a:rPr lang="en-IN" b="1" dirty="0"/>
            </a:br>
            <a:r>
              <a:rPr lang="en-IN" b="1" dirty="0"/>
              <a:t>Methodology</a:t>
            </a:r>
            <a:br>
              <a:rPr lang="en-IN" b="1" dirty="0"/>
            </a:b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45770-69E0-0597-B1A3-3195A5ED0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4AFC1B3-F8BD-E134-B88C-78A998C295C5}"/>
              </a:ext>
            </a:extLst>
          </p:cNvPr>
          <p:cNvSpPr txBox="1">
            <a:spLocks/>
          </p:cNvSpPr>
          <p:nvPr/>
        </p:nvSpPr>
        <p:spPr>
          <a:xfrm>
            <a:off x="884464" y="3881585"/>
            <a:ext cx="10749643" cy="20226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6768F2-1650-E2B1-14A5-3E39E6C0309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7949" y="1276178"/>
            <a:ext cx="11976101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1. Collection of Dataset</a:t>
            </a:r>
            <a:br>
              <a:rPr lang="en-US" dirty="0"/>
            </a:br>
            <a:r>
              <a:rPr lang="en-US" dirty="0"/>
              <a:t>• A dataset is collected containing various agricultural features such as </a:t>
            </a:r>
            <a:r>
              <a:rPr lang="en-US" b="1" dirty="0"/>
              <a:t>Nitrogen (N)</a:t>
            </a:r>
            <a:r>
              <a:rPr lang="en-US" dirty="0"/>
              <a:t>, </a:t>
            </a:r>
            <a:r>
              <a:rPr lang="en-US" b="1" dirty="0"/>
              <a:t>Phosphorus (P)</a:t>
            </a:r>
            <a:r>
              <a:rPr lang="en-US" dirty="0"/>
              <a:t>, </a:t>
            </a:r>
            <a:r>
              <a:rPr lang="en-US" b="1" dirty="0"/>
              <a:t>Potassium (K)</a:t>
            </a:r>
            <a:r>
              <a:rPr lang="en-US" dirty="0"/>
              <a:t>, </a:t>
            </a:r>
            <a:r>
              <a:rPr lang="en-US" b="1" dirty="0"/>
              <a:t>temperature</a:t>
            </a:r>
            <a:r>
              <a:rPr lang="en-US" dirty="0"/>
              <a:t>, </a:t>
            </a:r>
            <a:r>
              <a:rPr lang="en-US" b="1" dirty="0"/>
              <a:t>humidity</a:t>
            </a:r>
            <a:r>
              <a:rPr lang="en-US" dirty="0"/>
              <a:t>, </a:t>
            </a:r>
            <a:r>
              <a:rPr lang="en-US" b="1" dirty="0"/>
              <a:t>pH</a:t>
            </a:r>
            <a:r>
              <a:rPr lang="en-US" dirty="0"/>
              <a:t>, and </a:t>
            </a:r>
            <a:r>
              <a:rPr lang="en-US" b="1" dirty="0"/>
              <a:t>rainfall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• The dataset also includes the </a:t>
            </a:r>
            <a:r>
              <a:rPr lang="en-US" b="1" dirty="0"/>
              <a:t>label</a:t>
            </a:r>
            <a:r>
              <a:rPr lang="en-US" dirty="0"/>
              <a:t>, which is the type of crop grown under those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2. Feature Extraction</a:t>
            </a:r>
            <a:br>
              <a:rPr lang="en-US" dirty="0"/>
            </a:br>
            <a:r>
              <a:rPr lang="en-US" dirty="0"/>
              <a:t>• From the dataset, meaningful features (N, P, K, temperature, humidity, pH, rainfall) are selected.</a:t>
            </a:r>
            <a:br>
              <a:rPr lang="en-US" dirty="0"/>
            </a:br>
            <a:r>
              <a:rPr lang="en-US" dirty="0"/>
              <a:t>• These features are used to train the machine learning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3. Algorithm Applied</a:t>
            </a:r>
            <a:br>
              <a:rPr lang="en-US" dirty="0"/>
            </a:br>
            <a:r>
              <a:rPr lang="en-US" dirty="0"/>
              <a:t>• Different machine learning algorithms such as </a:t>
            </a:r>
            <a:r>
              <a:rPr lang="en-US" b="1" dirty="0"/>
              <a:t>Support Vector Machine (SVM)</a:t>
            </a:r>
            <a:r>
              <a:rPr lang="en-US" dirty="0"/>
              <a:t>, </a:t>
            </a:r>
            <a:r>
              <a:rPr lang="en-US" b="1" dirty="0"/>
              <a:t>Decision Tree</a:t>
            </a:r>
            <a:r>
              <a:rPr lang="en-US" dirty="0"/>
              <a:t>, and </a:t>
            </a:r>
            <a:r>
              <a:rPr lang="en-US" b="1" dirty="0"/>
              <a:t>Logistic Regression</a:t>
            </a:r>
            <a:r>
              <a:rPr lang="en-US" dirty="0"/>
              <a:t> are used to train the model.</a:t>
            </a:r>
            <a:br>
              <a:rPr lang="en-US" dirty="0"/>
            </a:br>
            <a:r>
              <a:rPr lang="en-US" dirty="0"/>
              <a:t>• The model learns patterns from the training dataset to associate conditions with the most suitable crop.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4. Recommendation System</a:t>
            </a:r>
            <a:br>
              <a:rPr lang="en-US" dirty="0"/>
            </a:br>
            <a:r>
              <a:rPr lang="en-US" dirty="0"/>
              <a:t>• When a user provides input through the web interface, the system uses the </a:t>
            </a:r>
            <a:r>
              <a:rPr lang="en-US" b="1" dirty="0"/>
              <a:t>trained model</a:t>
            </a:r>
            <a:r>
              <a:rPr lang="en-US" dirty="0"/>
              <a:t> to predict the best crop based on the entered conditions.</a:t>
            </a:r>
            <a:br>
              <a:rPr lang="en-US" dirty="0"/>
            </a:br>
            <a:r>
              <a:rPr lang="en-US" dirty="0"/>
              <a:t>• The model is tested using a </a:t>
            </a:r>
            <a:r>
              <a:rPr lang="en-US" b="1" dirty="0"/>
              <a:t>testing dataset</a:t>
            </a:r>
            <a:r>
              <a:rPr lang="en-US" dirty="0"/>
              <a:t> or real-time input from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5. Output: Recommended Crop &amp; Pest Removal Technique</a:t>
            </a:r>
            <a:br>
              <a:rPr lang="en-US" dirty="0"/>
            </a:br>
            <a:r>
              <a:rPr lang="en-US" dirty="0"/>
              <a:t>• The system outputs the </a:t>
            </a:r>
            <a:r>
              <a:rPr lang="en-US" b="1" dirty="0"/>
              <a:t>recommended crop</a:t>
            </a:r>
            <a:r>
              <a:rPr lang="en-US" dirty="0"/>
              <a:t> to be cultivated under the given environmental and soil conditions.</a:t>
            </a:r>
            <a:br>
              <a:rPr lang="en-US" dirty="0"/>
            </a:br>
            <a:r>
              <a:rPr lang="en-US" dirty="0"/>
              <a:t>• Optionally, the system may also suggest </a:t>
            </a:r>
            <a:r>
              <a:rPr lang="en-US" b="1" dirty="0"/>
              <a:t>pest removal techniques</a:t>
            </a:r>
            <a:r>
              <a:rPr lang="en-US" dirty="0"/>
              <a:t> (if that feature is implemented in future versions).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92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FE2CD-7D07-616A-5B91-0C9B14393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6A82785-735E-DEAB-6D3A-E08B46B1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26510"/>
            <a:ext cx="11823700" cy="524604"/>
          </a:xfrm>
        </p:spPr>
        <p:txBody>
          <a:bodyPr/>
          <a:lstStyle/>
          <a:p>
            <a:br>
              <a:rPr lang="en-IN" b="1" dirty="0"/>
            </a:br>
            <a:r>
              <a:rPr lang="en-IN" b="1" dirty="0"/>
              <a:t>Methodology</a:t>
            </a:r>
            <a:br>
              <a:rPr lang="en-IN" b="1" dirty="0"/>
            </a:b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B760D-C558-DA47-AC4A-371D35F3B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05A819C-C30D-DB77-C927-356728A08ED4}"/>
              </a:ext>
            </a:extLst>
          </p:cNvPr>
          <p:cNvSpPr txBox="1">
            <a:spLocks/>
          </p:cNvSpPr>
          <p:nvPr/>
        </p:nvSpPr>
        <p:spPr>
          <a:xfrm>
            <a:off x="884464" y="3881585"/>
            <a:ext cx="10749643" cy="20226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E28D8-8E8E-1A52-EB4A-8894D2AF8E2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036489" y="1461584"/>
            <a:ext cx="8055524" cy="39348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0DAF72-85F7-E667-F8B5-3ACD323412B9}"/>
              </a:ext>
            </a:extLst>
          </p:cNvPr>
          <p:cNvSpPr txBox="1"/>
          <p:nvPr/>
        </p:nvSpPr>
        <p:spPr>
          <a:xfrm>
            <a:off x="699407" y="2819400"/>
            <a:ext cx="1153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Figure: work of flow</a:t>
            </a:r>
          </a:p>
        </p:txBody>
      </p:sp>
    </p:spTree>
    <p:extLst>
      <p:ext uri="{BB962C8B-B14F-4D97-AF65-F5344CB8AC3E}">
        <p14:creationId xmlns:p14="http://schemas.microsoft.com/office/powerpoint/2010/main" val="1830704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175_Win32_SL_V6" id="{2596AF0E-92BF-4F5A-A2A1-B1C9D33CD0CE}" vid="{0709752F-9199-467A-B305-5274ECB683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19A644-6410-4EC7-894C-877E70305DF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5AD180A-D253-4F84-BD24-8EE736E65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424615-5FE5-4F43-AE24-3BC9A05326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Verdant pitch deck</Template>
  <TotalTime>1342</TotalTime>
  <Words>2245</Words>
  <Application>Microsoft Office PowerPoint</Application>
  <PresentationFormat>Widescreen</PresentationFormat>
  <Paragraphs>269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Tenorite </vt:lpstr>
      <vt:lpstr>Tenorite Bold</vt:lpstr>
      <vt:lpstr>Custom</vt:lpstr>
      <vt:lpstr>CROP RECOMMENDATION SYSTEM</vt:lpstr>
      <vt:lpstr>INTRODUCTION</vt:lpstr>
      <vt:lpstr>INTRODUCTION</vt:lpstr>
      <vt:lpstr>INTRODUCTION</vt:lpstr>
      <vt:lpstr>Literature Review </vt:lpstr>
      <vt:lpstr>Literature Review </vt:lpstr>
      <vt:lpstr>Literature Review </vt:lpstr>
      <vt:lpstr> Methodology </vt:lpstr>
      <vt:lpstr> Methodology </vt:lpstr>
      <vt:lpstr>System Design </vt:lpstr>
      <vt:lpstr>Project Implementation</vt:lpstr>
      <vt:lpstr>DATASET</vt:lpstr>
      <vt:lpstr>Research Output &amp; Model Performance</vt:lpstr>
      <vt:lpstr>Algorithm Comparison </vt:lpstr>
      <vt:lpstr>Conclusion &amp; Future Scope</vt:lpstr>
      <vt:lpstr>Reference</vt:lpstr>
      <vt:lpstr>Outcome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manthan bhegade</dc:creator>
  <cp:lastModifiedBy>manthan bhegade</cp:lastModifiedBy>
  <cp:revision>10</cp:revision>
  <dcterms:created xsi:type="dcterms:W3CDTF">2025-02-21T16:10:42Z</dcterms:created>
  <dcterms:modified xsi:type="dcterms:W3CDTF">2025-04-09T16:08:59Z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