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9" r:id="rId9"/>
    <p:sldId id="270" r:id="rId10"/>
    <p:sldId id="271" r:id="rId11"/>
    <p:sldId id="272" r:id="rId12"/>
    <p:sldId id="273" r:id="rId13"/>
    <p:sldId id="274" r:id="rId14"/>
    <p:sldId id="275"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4C6"/>
    <a:srgbClr val="9BB3BF"/>
    <a:srgbClr val="9BB4BD"/>
    <a:srgbClr val="404040"/>
    <a:srgbClr val="F67E51"/>
    <a:srgbClr val="E8A676"/>
    <a:srgbClr val="FBC883"/>
    <a:srgbClr val="E6A875"/>
    <a:srgbClr val="F5B983"/>
    <a:srgbClr val="FB8F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0CF1-E520-479B-98B0-035BDB136E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B99EBE-87A3-4F48-B907-C02DB5E1C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44626-8023-451A-AA7D-C656028EA22B}"/>
              </a:ext>
            </a:extLst>
          </p:cNvPr>
          <p:cNvSpPr>
            <a:spLocks noGrp="1"/>
          </p:cNvSpPr>
          <p:nvPr>
            <p:ph type="dt" sz="half" idx="10"/>
          </p:nvPr>
        </p:nvSpPr>
        <p:spPr/>
        <p:txBody>
          <a:bodyPr/>
          <a:lstStyle/>
          <a:p>
            <a:fld id="{8AABEA7E-B71C-482B-8BD0-D92432FE41B8}" type="datetimeFigureOut">
              <a:rPr lang="en-IN" smtClean="0"/>
              <a:t>16-07-2023</a:t>
            </a:fld>
            <a:endParaRPr lang="en-IN"/>
          </a:p>
        </p:txBody>
      </p:sp>
      <p:sp>
        <p:nvSpPr>
          <p:cNvPr id="5" name="Footer Placeholder 4">
            <a:extLst>
              <a:ext uri="{FF2B5EF4-FFF2-40B4-BE49-F238E27FC236}">
                <a16:creationId xmlns:a16="http://schemas.microsoft.com/office/drawing/2014/main" id="{B44303CA-0832-441C-BB48-0154E24C2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925480-FF09-4A5A-8EF9-565510526610}"/>
              </a:ext>
            </a:extLst>
          </p:cNvPr>
          <p:cNvSpPr>
            <a:spLocks noGrp="1"/>
          </p:cNvSpPr>
          <p:nvPr>
            <p:ph type="sldNum" sz="quarter" idx="12"/>
          </p:nvPr>
        </p:nvSpPr>
        <p:spPr/>
        <p:txBody>
          <a:bodyPr/>
          <a:lstStyle/>
          <a:p>
            <a:fld id="{7C3278C3-31DB-4720-B7C2-C655519FF524}" type="slidenum">
              <a:rPr lang="en-IN" smtClean="0"/>
              <a:t>‹#›</a:t>
            </a:fld>
            <a:endParaRPr lang="en-IN"/>
          </a:p>
        </p:txBody>
      </p:sp>
    </p:spTree>
    <p:extLst>
      <p:ext uri="{BB962C8B-B14F-4D97-AF65-F5344CB8AC3E}">
        <p14:creationId xmlns:p14="http://schemas.microsoft.com/office/powerpoint/2010/main" val="414831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1018-B041-4EF8-8B12-9F472EFA93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776F3A-A38B-4AE0-BC24-955A804766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680C02-47F1-4C30-93DC-6B174A3ECB77}"/>
              </a:ext>
            </a:extLst>
          </p:cNvPr>
          <p:cNvSpPr>
            <a:spLocks noGrp="1"/>
          </p:cNvSpPr>
          <p:nvPr>
            <p:ph type="dt" sz="half" idx="10"/>
          </p:nvPr>
        </p:nvSpPr>
        <p:spPr/>
        <p:txBody>
          <a:bodyPr/>
          <a:lstStyle/>
          <a:p>
            <a:fld id="{8AABEA7E-B71C-482B-8BD0-D92432FE41B8}" type="datetimeFigureOut">
              <a:rPr lang="en-IN" smtClean="0"/>
              <a:t>16-07-2023</a:t>
            </a:fld>
            <a:endParaRPr lang="en-IN"/>
          </a:p>
        </p:txBody>
      </p:sp>
      <p:sp>
        <p:nvSpPr>
          <p:cNvPr id="5" name="Footer Placeholder 4">
            <a:extLst>
              <a:ext uri="{FF2B5EF4-FFF2-40B4-BE49-F238E27FC236}">
                <a16:creationId xmlns:a16="http://schemas.microsoft.com/office/drawing/2014/main" id="{D8183EDC-803F-4941-8FDF-431EE5C17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10F529-8C50-499B-BD7A-72E35883AB0A}"/>
              </a:ext>
            </a:extLst>
          </p:cNvPr>
          <p:cNvSpPr>
            <a:spLocks noGrp="1"/>
          </p:cNvSpPr>
          <p:nvPr>
            <p:ph type="sldNum" sz="quarter" idx="12"/>
          </p:nvPr>
        </p:nvSpPr>
        <p:spPr/>
        <p:txBody>
          <a:bodyPr/>
          <a:lstStyle/>
          <a:p>
            <a:fld id="{7C3278C3-31DB-4720-B7C2-C655519FF524}" type="slidenum">
              <a:rPr lang="en-IN" smtClean="0"/>
              <a:t>‹#›</a:t>
            </a:fld>
            <a:endParaRPr lang="en-IN"/>
          </a:p>
        </p:txBody>
      </p:sp>
    </p:spTree>
    <p:extLst>
      <p:ext uri="{BB962C8B-B14F-4D97-AF65-F5344CB8AC3E}">
        <p14:creationId xmlns:p14="http://schemas.microsoft.com/office/powerpoint/2010/main" val="395516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581862-57E3-4436-9C19-FED8CAF80A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2C8D54-1A8A-44DD-B403-38086AF658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1A59A-D20F-4DD9-8005-90BB76C5491E}"/>
              </a:ext>
            </a:extLst>
          </p:cNvPr>
          <p:cNvSpPr>
            <a:spLocks noGrp="1"/>
          </p:cNvSpPr>
          <p:nvPr>
            <p:ph type="dt" sz="half" idx="10"/>
          </p:nvPr>
        </p:nvSpPr>
        <p:spPr/>
        <p:txBody>
          <a:bodyPr/>
          <a:lstStyle/>
          <a:p>
            <a:fld id="{8AABEA7E-B71C-482B-8BD0-D92432FE41B8}" type="datetimeFigureOut">
              <a:rPr lang="en-IN" smtClean="0"/>
              <a:t>16-07-2023</a:t>
            </a:fld>
            <a:endParaRPr lang="en-IN"/>
          </a:p>
        </p:txBody>
      </p:sp>
      <p:sp>
        <p:nvSpPr>
          <p:cNvPr id="5" name="Footer Placeholder 4">
            <a:extLst>
              <a:ext uri="{FF2B5EF4-FFF2-40B4-BE49-F238E27FC236}">
                <a16:creationId xmlns:a16="http://schemas.microsoft.com/office/drawing/2014/main" id="{2C59F366-6AA8-4766-B87C-89CFBA9369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9B0864-D202-4F6D-9172-013E7DB57E0F}"/>
              </a:ext>
            </a:extLst>
          </p:cNvPr>
          <p:cNvSpPr>
            <a:spLocks noGrp="1"/>
          </p:cNvSpPr>
          <p:nvPr>
            <p:ph type="sldNum" sz="quarter" idx="12"/>
          </p:nvPr>
        </p:nvSpPr>
        <p:spPr/>
        <p:txBody>
          <a:bodyPr/>
          <a:lstStyle/>
          <a:p>
            <a:fld id="{7C3278C3-31DB-4720-B7C2-C655519FF524}" type="slidenum">
              <a:rPr lang="en-IN" smtClean="0"/>
              <a:t>‹#›</a:t>
            </a:fld>
            <a:endParaRPr lang="en-IN"/>
          </a:p>
        </p:txBody>
      </p:sp>
    </p:spTree>
    <p:extLst>
      <p:ext uri="{BB962C8B-B14F-4D97-AF65-F5344CB8AC3E}">
        <p14:creationId xmlns:p14="http://schemas.microsoft.com/office/powerpoint/2010/main" val="239501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728B-9B35-49EC-8012-58D865F267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31F7B4-B694-4496-A8EA-F5AF1E19BE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04482-9769-42D5-BE7C-8A2EADC41C0C}"/>
              </a:ext>
            </a:extLst>
          </p:cNvPr>
          <p:cNvSpPr>
            <a:spLocks noGrp="1"/>
          </p:cNvSpPr>
          <p:nvPr>
            <p:ph type="dt" sz="half" idx="10"/>
          </p:nvPr>
        </p:nvSpPr>
        <p:spPr/>
        <p:txBody>
          <a:bodyPr/>
          <a:lstStyle/>
          <a:p>
            <a:fld id="{8AABEA7E-B71C-482B-8BD0-D92432FE41B8}" type="datetimeFigureOut">
              <a:rPr lang="en-IN" smtClean="0"/>
              <a:t>16-07-2023</a:t>
            </a:fld>
            <a:endParaRPr lang="en-IN"/>
          </a:p>
        </p:txBody>
      </p:sp>
      <p:sp>
        <p:nvSpPr>
          <p:cNvPr id="5" name="Footer Placeholder 4">
            <a:extLst>
              <a:ext uri="{FF2B5EF4-FFF2-40B4-BE49-F238E27FC236}">
                <a16:creationId xmlns:a16="http://schemas.microsoft.com/office/drawing/2014/main" id="{FAC68D92-A798-43FD-8B56-A4B1AC357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DB54DA-AACC-4F6D-8536-217337633534}"/>
              </a:ext>
            </a:extLst>
          </p:cNvPr>
          <p:cNvSpPr>
            <a:spLocks noGrp="1"/>
          </p:cNvSpPr>
          <p:nvPr>
            <p:ph type="sldNum" sz="quarter" idx="12"/>
          </p:nvPr>
        </p:nvSpPr>
        <p:spPr/>
        <p:txBody>
          <a:bodyPr/>
          <a:lstStyle/>
          <a:p>
            <a:fld id="{7C3278C3-31DB-4720-B7C2-C655519FF524}" type="slidenum">
              <a:rPr lang="en-IN" smtClean="0"/>
              <a:t>‹#›</a:t>
            </a:fld>
            <a:endParaRPr lang="en-IN"/>
          </a:p>
        </p:txBody>
      </p:sp>
    </p:spTree>
    <p:extLst>
      <p:ext uri="{BB962C8B-B14F-4D97-AF65-F5344CB8AC3E}">
        <p14:creationId xmlns:p14="http://schemas.microsoft.com/office/powerpoint/2010/main" val="338764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87EF-6B6F-4416-9109-639219BBD1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482506-5A17-4EFA-8C02-6947E15E3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600ABD-1811-49D6-BDE1-C3C7CBBFD1CD}"/>
              </a:ext>
            </a:extLst>
          </p:cNvPr>
          <p:cNvSpPr>
            <a:spLocks noGrp="1"/>
          </p:cNvSpPr>
          <p:nvPr>
            <p:ph type="dt" sz="half" idx="10"/>
          </p:nvPr>
        </p:nvSpPr>
        <p:spPr/>
        <p:txBody>
          <a:bodyPr/>
          <a:lstStyle/>
          <a:p>
            <a:fld id="{8AABEA7E-B71C-482B-8BD0-D92432FE41B8}" type="datetimeFigureOut">
              <a:rPr lang="en-IN" smtClean="0"/>
              <a:t>16-07-2023</a:t>
            </a:fld>
            <a:endParaRPr lang="en-IN"/>
          </a:p>
        </p:txBody>
      </p:sp>
      <p:sp>
        <p:nvSpPr>
          <p:cNvPr id="5" name="Footer Placeholder 4">
            <a:extLst>
              <a:ext uri="{FF2B5EF4-FFF2-40B4-BE49-F238E27FC236}">
                <a16:creationId xmlns:a16="http://schemas.microsoft.com/office/drawing/2014/main" id="{D2E1AED1-75C1-4978-B0E8-FB9D29C1B0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3F357D-3CD2-44FE-A0D7-C1732CEB319A}"/>
              </a:ext>
            </a:extLst>
          </p:cNvPr>
          <p:cNvSpPr>
            <a:spLocks noGrp="1"/>
          </p:cNvSpPr>
          <p:nvPr>
            <p:ph type="sldNum" sz="quarter" idx="12"/>
          </p:nvPr>
        </p:nvSpPr>
        <p:spPr/>
        <p:txBody>
          <a:bodyPr/>
          <a:lstStyle/>
          <a:p>
            <a:fld id="{7C3278C3-31DB-4720-B7C2-C655519FF524}" type="slidenum">
              <a:rPr lang="en-IN" smtClean="0"/>
              <a:t>‹#›</a:t>
            </a:fld>
            <a:endParaRPr lang="en-IN"/>
          </a:p>
        </p:txBody>
      </p:sp>
    </p:spTree>
    <p:extLst>
      <p:ext uri="{BB962C8B-B14F-4D97-AF65-F5344CB8AC3E}">
        <p14:creationId xmlns:p14="http://schemas.microsoft.com/office/powerpoint/2010/main" val="16797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1D7C-6817-4338-BE8E-8583E513F2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AD8BE2-FF51-4EF9-BB92-3C4B87ACF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7C25F-522E-4AF3-8732-EAEB504C7C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95EE9D-3457-4049-9792-71ECCE352944}"/>
              </a:ext>
            </a:extLst>
          </p:cNvPr>
          <p:cNvSpPr>
            <a:spLocks noGrp="1"/>
          </p:cNvSpPr>
          <p:nvPr>
            <p:ph type="dt" sz="half" idx="10"/>
          </p:nvPr>
        </p:nvSpPr>
        <p:spPr/>
        <p:txBody>
          <a:bodyPr/>
          <a:lstStyle/>
          <a:p>
            <a:fld id="{8AABEA7E-B71C-482B-8BD0-D92432FE41B8}" type="datetimeFigureOut">
              <a:rPr lang="en-IN" smtClean="0"/>
              <a:t>16-07-2023</a:t>
            </a:fld>
            <a:endParaRPr lang="en-IN"/>
          </a:p>
        </p:txBody>
      </p:sp>
      <p:sp>
        <p:nvSpPr>
          <p:cNvPr id="6" name="Footer Placeholder 5">
            <a:extLst>
              <a:ext uri="{FF2B5EF4-FFF2-40B4-BE49-F238E27FC236}">
                <a16:creationId xmlns:a16="http://schemas.microsoft.com/office/drawing/2014/main" id="{1891F51B-0966-427E-A009-6A949DA1CC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D2752A-0DAD-48DF-B0F0-24BE97DB16A2}"/>
              </a:ext>
            </a:extLst>
          </p:cNvPr>
          <p:cNvSpPr>
            <a:spLocks noGrp="1"/>
          </p:cNvSpPr>
          <p:nvPr>
            <p:ph type="sldNum" sz="quarter" idx="12"/>
          </p:nvPr>
        </p:nvSpPr>
        <p:spPr/>
        <p:txBody>
          <a:bodyPr/>
          <a:lstStyle/>
          <a:p>
            <a:fld id="{7C3278C3-31DB-4720-B7C2-C655519FF524}" type="slidenum">
              <a:rPr lang="en-IN" smtClean="0"/>
              <a:t>‹#›</a:t>
            </a:fld>
            <a:endParaRPr lang="en-IN"/>
          </a:p>
        </p:txBody>
      </p:sp>
    </p:spTree>
    <p:extLst>
      <p:ext uri="{BB962C8B-B14F-4D97-AF65-F5344CB8AC3E}">
        <p14:creationId xmlns:p14="http://schemas.microsoft.com/office/powerpoint/2010/main" val="374778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94D9-54C8-4491-9FCD-99C22F995A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F3E9A9-D37F-4165-B06C-F8FE159EE8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F66C4A-6433-4963-8EB6-39DFEE276E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BFD97E-B01D-4B0D-9667-5B979E0655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4E608A-52EF-4A21-8743-39CE0AFEE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14F52E-F514-401B-93F2-91C782F87158}"/>
              </a:ext>
            </a:extLst>
          </p:cNvPr>
          <p:cNvSpPr>
            <a:spLocks noGrp="1"/>
          </p:cNvSpPr>
          <p:nvPr>
            <p:ph type="dt" sz="half" idx="10"/>
          </p:nvPr>
        </p:nvSpPr>
        <p:spPr/>
        <p:txBody>
          <a:bodyPr/>
          <a:lstStyle/>
          <a:p>
            <a:fld id="{8AABEA7E-B71C-482B-8BD0-D92432FE41B8}" type="datetimeFigureOut">
              <a:rPr lang="en-IN" smtClean="0"/>
              <a:t>16-07-2023</a:t>
            </a:fld>
            <a:endParaRPr lang="en-IN"/>
          </a:p>
        </p:txBody>
      </p:sp>
      <p:sp>
        <p:nvSpPr>
          <p:cNvPr id="8" name="Footer Placeholder 7">
            <a:extLst>
              <a:ext uri="{FF2B5EF4-FFF2-40B4-BE49-F238E27FC236}">
                <a16:creationId xmlns:a16="http://schemas.microsoft.com/office/drawing/2014/main" id="{01F3931B-D50C-4DC4-8204-DE48994673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3EDD3B-13BC-4ECF-A9EF-40AB53C38714}"/>
              </a:ext>
            </a:extLst>
          </p:cNvPr>
          <p:cNvSpPr>
            <a:spLocks noGrp="1"/>
          </p:cNvSpPr>
          <p:nvPr>
            <p:ph type="sldNum" sz="quarter" idx="12"/>
          </p:nvPr>
        </p:nvSpPr>
        <p:spPr/>
        <p:txBody>
          <a:bodyPr/>
          <a:lstStyle/>
          <a:p>
            <a:fld id="{7C3278C3-31DB-4720-B7C2-C655519FF524}" type="slidenum">
              <a:rPr lang="en-IN" smtClean="0"/>
              <a:t>‹#›</a:t>
            </a:fld>
            <a:endParaRPr lang="en-IN"/>
          </a:p>
        </p:txBody>
      </p:sp>
    </p:spTree>
    <p:extLst>
      <p:ext uri="{BB962C8B-B14F-4D97-AF65-F5344CB8AC3E}">
        <p14:creationId xmlns:p14="http://schemas.microsoft.com/office/powerpoint/2010/main" val="187674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11EA-987C-4BC8-B22D-F45E9039E9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8FFA2E-A81A-4A04-8714-6A1EF0621BD4}"/>
              </a:ext>
            </a:extLst>
          </p:cNvPr>
          <p:cNvSpPr>
            <a:spLocks noGrp="1"/>
          </p:cNvSpPr>
          <p:nvPr>
            <p:ph type="dt" sz="half" idx="10"/>
          </p:nvPr>
        </p:nvSpPr>
        <p:spPr/>
        <p:txBody>
          <a:bodyPr/>
          <a:lstStyle/>
          <a:p>
            <a:fld id="{8AABEA7E-B71C-482B-8BD0-D92432FE41B8}" type="datetimeFigureOut">
              <a:rPr lang="en-IN" smtClean="0"/>
              <a:t>16-07-2023</a:t>
            </a:fld>
            <a:endParaRPr lang="en-IN"/>
          </a:p>
        </p:txBody>
      </p:sp>
      <p:sp>
        <p:nvSpPr>
          <p:cNvPr id="4" name="Footer Placeholder 3">
            <a:extLst>
              <a:ext uri="{FF2B5EF4-FFF2-40B4-BE49-F238E27FC236}">
                <a16:creationId xmlns:a16="http://schemas.microsoft.com/office/drawing/2014/main" id="{CA40208D-CECB-40FE-A480-D0245FE680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D75FBA-0E37-4B0C-AF85-0012E2FFFF39}"/>
              </a:ext>
            </a:extLst>
          </p:cNvPr>
          <p:cNvSpPr>
            <a:spLocks noGrp="1"/>
          </p:cNvSpPr>
          <p:nvPr>
            <p:ph type="sldNum" sz="quarter" idx="12"/>
          </p:nvPr>
        </p:nvSpPr>
        <p:spPr/>
        <p:txBody>
          <a:bodyPr/>
          <a:lstStyle/>
          <a:p>
            <a:fld id="{7C3278C3-31DB-4720-B7C2-C655519FF524}" type="slidenum">
              <a:rPr lang="en-IN" smtClean="0"/>
              <a:t>‹#›</a:t>
            </a:fld>
            <a:endParaRPr lang="en-IN"/>
          </a:p>
        </p:txBody>
      </p:sp>
    </p:spTree>
    <p:extLst>
      <p:ext uri="{BB962C8B-B14F-4D97-AF65-F5344CB8AC3E}">
        <p14:creationId xmlns:p14="http://schemas.microsoft.com/office/powerpoint/2010/main" val="407200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15E40-9F25-43CC-856D-54CF0EB161BB}"/>
              </a:ext>
            </a:extLst>
          </p:cNvPr>
          <p:cNvSpPr>
            <a:spLocks noGrp="1"/>
          </p:cNvSpPr>
          <p:nvPr>
            <p:ph type="dt" sz="half" idx="10"/>
          </p:nvPr>
        </p:nvSpPr>
        <p:spPr/>
        <p:txBody>
          <a:bodyPr/>
          <a:lstStyle/>
          <a:p>
            <a:fld id="{8AABEA7E-B71C-482B-8BD0-D92432FE41B8}" type="datetimeFigureOut">
              <a:rPr lang="en-IN" smtClean="0"/>
              <a:t>16-07-2023</a:t>
            </a:fld>
            <a:endParaRPr lang="en-IN"/>
          </a:p>
        </p:txBody>
      </p:sp>
      <p:sp>
        <p:nvSpPr>
          <p:cNvPr id="3" name="Footer Placeholder 2">
            <a:extLst>
              <a:ext uri="{FF2B5EF4-FFF2-40B4-BE49-F238E27FC236}">
                <a16:creationId xmlns:a16="http://schemas.microsoft.com/office/drawing/2014/main" id="{BBFE1225-DC92-4002-89E4-0B41BF58DD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190740-ACA6-4997-A003-1DFDBA2DF9DD}"/>
              </a:ext>
            </a:extLst>
          </p:cNvPr>
          <p:cNvSpPr>
            <a:spLocks noGrp="1"/>
          </p:cNvSpPr>
          <p:nvPr>
            <p:ph type="sldNum" sz="quarter" idx="12"/>
          </p:nvPr>
        </p:nvSpPr>
        <p:spPr/>
        <p:txBody>
          <a:bodyPr/>
          <a:lstStyle/>
          <a:p>
            <a:fld id="{7C3278C3-31DB-4720-B7C2-C655519FF524}" type="slidenum">
              <a:rPr lang="en-IN" smtClean="0"/>
              <a:t>‹#›</a:t>
            </a:fld>
            <a:endParaRPr lang="en-IN"/>
          </a:p>
        </p:txBody>
      </p:sp>
    </p:spTree>
    <p:extLst>
      <p:ext uri="{BB962C8B-B14F-4D97-AF65-F5344CB8AC3E}">
        <p14:creationId xmlns:p14="http://schemas.microsoft.com/office/powerpoint/2010/main" val="251896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533A-31B8-41BD-AF5D-225F900C1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9F380F-63E4-41E1-8452-14AE769C6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595B88-CF98-408A-B9CB-6D5C5779F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A314C-5D39-4C0D-B0CB-C7EF8CADBDD0}"/>
              </a:ext>
            </a:extLst>
          </p:cNvPr>
          <p:cNvSpPr>
            <a:spLocks noGrp="1"/>
          </p:cNvSpPr>
          <p:nvPr>
            <p:ph type="dt" sz="half" idx="10"/>
          </p:nvPr>
        </p:nvSpPr>
        <p:spPr/>
        <p:txBody>
          <a:bodyPr/>
          <a:lstStyle/>
          <a:p>
            <a:fld id="{8AABEA7E-B71C-482B-8BD0-D92432FE41B8}" type="datetimeFigureOut">
              <a:rPr lang="en-IN" smtClean="0"/>
              <a:t>16-07-2023</a:t>
            </a:fld>
            <a:endParaRPr lang="en-IN"/>
          </a:p>
        </p:txBody>
      </p:sp>
      <p:sp>
        <p:nvSpPr>
          <p:cNvPr id="6" name="Footer Placeholder 5">
            <a:extLst>
              <a:ext uri="{FF2B5EF4-FFF2-40B4-BE49-F238E27FC236}">
                <a16:creationId xmlns:a16="http://schemas.microsoft.com/office/drawing/2014/main" id="{AC20561A-6855-45A4-9530-77162FB8CD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D3C730-4839-48D9-A686-FEB58B3C02E1}"/>
              </a:ext>
            </a:extLst>
          </p:cNvPr>
          <p:cNvSpPr>
            <a:spLocks noGrp="1"/>
          </p:cNvSpPr>
          <p:nvPr>
            <p:ph type="sldNum" sz="quarter" idx="12"/>
          </p:nvPr>
        </p:nvSpPr>
        <p:spPr/>
        <p:txBody>
          <a:bodyPr/>
          <a:lstStyle/>
          <a:p>
            <a:fld id="{7C3278C3-31DB-4720-B7C2-C655519FF524}" type="slidenum">
              <a:rPr lang="en-IN" smtClean="0"/>
              <a:t>‹#›</a:t>
            </a:fld>
            <a:endParaRPr lang="en-IN"/>
          </a:p>
        </p:txBody>
      </p:sp>
    </p:spTree>
    <p:extLst>
      <p:ext uri="{BB962C8B-B14F-4D97-AF65-F5344CB8AC3E}">
        <p14:creationId xmlns:p14="http://schemas.microsoft.com/office/powerpoint/2010/main" val="210121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D43A-B184-4A4F-8BA3-9BACDC90E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B635B3-9BE5-4073-ADF6-73EDBFCB2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8EA55C-6EF1-461B-A3A1-700A2F4AA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68A4A-7C1B-49D0-80B9-B9782F4BDCD6}"/>
              </a:ext>
            </a:extLst>
          </p:cNvPr>
          <p:cNvSpPr>
            <a:spLocks noGrp="1"/>
          </p:cNvSpPr>
          <p:nvPr>
            <p:ph type="dt" sz="half" idx="10"/>
          </p:nvPr>
        </p:nvSpPr>
        <p:spPr/>
        <p:txBody>
          <a:bodyPr/>
          <a:lstStyle/>
          <a:p>
            <a:fld id="{8AABEA7E-B71C-482B-8BD0-D92432FE41B8}" type="datetimeFigureOut">
              <a:rPr lang="en-IN" smtClean="0"/>
              <a:t>16-07-2023</a:t>
            </a:fld>
            <a:endParaRPr lang="en-IN"/>
          </a:p>
        </p:txBody>
      </p:sp>
      <p:sp>
        <p:nvSpPr>
          <p:cNvPr id="6" name="Footer Placeholder 5">
            <a:extLst>
              <a:ext uri="{FF2B5EF4-FFF2-40B4-BE49-F238E27FC236}">
                <a16:creationId xmlns:a16="http://schemas.microsoft.com/office/drawing/2014/main" id="{EBB6C102-6874-49D6-98A5-62E16821A0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B7CC1F-C8FF-455C-A0BA-2E503C352FD7}"/>
              </a:ext>
            </a:extLst>
          </p:cNvPr>
          <p:cNvSpPr>
            <a:spLocks noGrp="1"/>
          </p:cNvSpPr>
          <p:nvPr>
            <p:ph type="sldNum" sz="quarter" idx="12"/>
          </p:nvPr>
        </p:nvSpPr>
        <p:spPr/>
        <p:txBody>
          <a:bodyPr/>
          <a:lstStyle/>
          <a:p>
            <a:fld id="{7C3278C3-31DB-4720-B7C2-C655519FF524}" type="slidenum">
              <a:rPr lang="en-IN" smtClean="0"/>
              <a:t>‹#›</a:t>
            </a:fld>
            <a:endParaRPr lang="en-IN"/>
          </a:p>
        </p:txBody>
      </p:sp>
    </p:spTree>
    <p:extLst>
      <p:ext uri="{BB962C8B-B14F-4D97-AF65-F5344CB8AC3E}">
        <p14:creationId xmlns:p14="http://schemas.microsoft.com/office/powerpoint/2010/main" val="321063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16214-45C0-4AE6-90FA-5542E7E79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EF49D4-E034-4C49-911B-8000FE66E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16240-73C3-496F-822B-D783EFBD4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BEA7E-B71C-482B-8BD0-D92432FE41B8}" type="datetimeFigureOut">
              <a:rPr lang="en-IN" smtClean="0"/>
              <a:t>16-07-2023</a:t>
            </a:fld>
            <a:endParaRPr lang="en-IN"/>
          </a:p>
        </p:txBody>
      </p:sp>
      <p:sp>
        <p:nvSpPr>
          <p:cNvPr id="5" name="Footer Placeholder 4">
            <a:extLst>
              <a:ext uri="{FF2B5EF4-FFF2-40B4-BE49-F238E27FC236}">
                <a16:creationId xmlns:a16="http://schemas.microsoft.com/office/drawing/2014/main" id="{09AB5D21-BE3F-4743-B169-F01D675C6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92CF68-70F3-45E6-87EB-93437743D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278C3-31DB-4720-B7C2-C655519FF524}" type="slidenum">
              <a:rPr lang="en-IN" smtClean="0"/>
              <a:t>‹#›</a:t>
            </a:fld>
            <a:endParaRPr lang="en-IN"/>
          </a:p>
        </p:txBody>
      </p:sp>
    </p:spTree>
    <p:extLst>
      <p:ext uri="{BB962C8B-B14F-4D97-AF65-F5344CB8AC3E}">
        <p14:creationId xmlns:p14="http://schemas.microsoft.com/office/powerpoint/2010/main" val="1847814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mydrinkbeverages.co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BEF2B207-277C-46C1-9CB1-0C1CC1DC165D}"/>
              </a:ext>
            </a:extLst>
          </p:cNvPr>
          <p:cNvSpPr/>
          <p:nvPr/>
        </p:nvSpPr>
        <p:spPr>
          <a:xfrm rot="1797995">
            <a:off x="8224164" y="-138200"/>
            <a:ext cx="5542646" cy="7076346"/>
          </a:xfrm>
          <a:custGeom>
            <a:avLst/>
            <a:gdLst>
              <a:gd name="connsiteX0" fmla="*/ 0 w 5542646"/>
              <a:gd name="connsiteY0" fmla="*/ 1220669 h 7076346"/>
              <a:gd name="connsiteX1" fmla="*/ 2117110 w 5542646"/>
              <a:gd name="connsiteY1" fmla="*/ 0 h 7076346"/>
              <a:gd name="connsiteX2" fmla="*/ 5542646 w 5542646"/>
              <a:gd name="connsiteY2" fmla="*/ 5941201 h 7076346"/>
              <a:gd name="connsiteX3" fmla="*/ 3573866 w 5542646"/>
              <a:gd name="connsiteY3" fmla="*/ 7076346 h 7076346"/>
              <a:gd name="connsiteX4" fmla="*/ 459739 w 5542646"/>
              <a:gd name="connsiteY4" fmla="*/ 7076346 h 7076346"/>
              <a:gd name="connsiteX5" fmla="*/ 0 w 5542646"/>
              <a:gd name="connsiteY5" fmla="*/ 6616607 h 707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2646" h="7076346">
                <a:moveTo>
                  <a:pt x="0" y="1220669"/>
                </a:moveTo>
                <a:lnTo>
                  <a:pt x="2117110" y="0"/>
                </a:lnTo>
                <a:lnTo>
                  <a:pt x="5542646" y="5941201"/>
                </a:lnTo>
                <a:lnTo>
                  <a:pt x="3573866" y="7076346"/>
                </a:lnTo>
                <a:lnTo>
                  <a:pt x="459739" y="7076346"/>
                </a:lnTo>
                <a:cubicBezTo>
                  <a:pt x="205832" y="7076346"/>
                  <a:pt x="0" y="6870514"/>
                  <a:pt x="0" y="6616607"/>
                </a:cubicBezTo>
                <a:close/>
              </a:path>
            </a:pathLst>
          </a:custGeom>
          <a:solidFill>
            <a:srgbClr val="FB7C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FBC883"/>
              </a:solidFill>
            </a:endParaRPr>
          </a:p>
        </p:txBody>
      </p:sp>
      <p:sp>
        <p:nvSpPr>
          <p:cNvPr id="12" name="TextBox 11">
            <a:extLst>
              <a:ext uri="{FF2B5EF4-FFF2-40B4-BE49-F238E27FC236}">
                <a16:creationId xmlns:a16="http://schemas.microsoft.com/office/drawing/2014/main" id="{C4D6E627-8EC0-4140-90DF-C3B8818C1081}"/>
              </a:ext>
            </a:extLst>
          </p:cNvPr>
          <p:cNvSpPr txBox="1"/>
          <p:nvPr/>
        </p:nvSpPr>
        <p:spPr>
          <a:xfrm>
            <a:off x="209550" y="5676900"/>
            <a:ext cx="2388507" cy="769441"/>
          </a:xfrm>
          <a:prstGeom prst="rect">
            <a:avLst/>
          </a:prstGeom>
          <a:noFill/>
        </p:spPr>
        <p:txBody>
          <a:bodyPr wrap="square" rtlCol="0">
            <a:spAutoFit/>
          </a:bodyPr>
          <a:lstStyle/>
          <a:p>
            <a:r>
              <a:rPr lang="en-US" sz="4400" dirty="0">
                <a:solidFill>
                  <a:srgbClr val="9BB4BD"/>
                </a:solidFill>
                <a:latin typeface="Georgia" panose="02040502050405020303" pitchFamily="18" charset="0"/>
                <a:cs typeface="Calibri" panose="020F0502020204030204" pitchFamily="34" charset="0"/>
              </a:rPr>
              <a:t>CODEX</a:t>
            </a:r>
            <a:endParaRPr lang="en-IN" sz="4400" dirty="0">
              <a:solidFill>
                <a:srgbClr val="9BB4BD"/>
              </a:solidFill>
              <a:latin typeface="Georgia" panose="02040502050405020303" pitchFamily="18" charset="0"/>
              <a:cs typeface="Calibri" panose="020F0502020204030204" pitchFamily="34" charset="0"/>
            </a:endParaRPr>
          </a:p>
        </p:txBody>
      </p:sp>
      <p:sp>
        <p:nvSpPr>
          <p:cNvPr id="13" name="TextBox 12">
            <a:extLst>
              <a:ext uri="{FF2B5EF4-FFF2-40B4-BE49-F238E27FC236}">
                <a16:creationId xmlns:a16="http://schemas.microsoft.com/office/drawing/2014/main" id="{84EFB00A-621D-4D2F-AC96-B833A60F2F47}"/>
              </a:ext>
            </a:extLst>
          </p:cNvPr>
          <p:cNvSpPr txBox="1"/>
          <p:nvPr/>
        </p:nvSpPr>
        <p:spPr>
          <a:xfrm>
            <a:off x="209550" y="342900"/>
            <a:ext cx="6076950" cy="707886"/>
          </a:xfrm>
          <a:prstGeom prst="rect">
            <a:avLst/>
          </a:prstGeom>
          <a:noFill/>
        </p:spPr>
        <p:txBody>
          <a:bodyPr wrap="square" rtlCol="0">
            <a:spAutoFit/>
          </a:bodyPr>
          <a:lstStyle/>
          <a:p>
            <a:r>
              <a:rPr lang="en-US" sz="4000" dirty="0">
                <a:solidFill>
                  <a:srgbClr val="E8A676"/>
                </a:solidFill>
                <a:latin typeface="Georgia" panose="02040502050405020303" pitchFamily="18" charset="0"/>
                <a:cs typeface="Calibri" panose="020F0502020204030204" pitchFamily="34" charset="0"/>
              </a:rPr>
              <a:t>Customer Survey Report</a:t>
            </a:r>
            <a:endParaRPr lang="en-IN" sz="4000" dirty="0">
              <a:solidFill>
                <a:srgbClr val="E8A676"/>
              </a:solidFill>
              <a:latin typeface="Georgia" panose="02040502050405020303" pitchFamily="18" charset="0"/>
              <a:cs typeface="Calibri" panose="020F0502020204030204" pitchFamily="34" charset="0"/>
            </a:endParaRPr>
          </a:p>
        </p:txBody>
      </p:sp>
      <p:pic>
        <p:nvPicPr>
          <p:cNvPr id="6" name="Picture 5">
            <a:extLst>
              <a:ext uri="{FF2B5EF4-FFF2-40B4-BE49-F238E27FC236}">
                <a16:creationId xmlns:a16="http://schemas.microsoft.com/office/drawing/2014/main" id="{3DC02640-9DD4-499D-9B4C-5E9048F8E2FB}"/>
              </a:ext>
            </a:extLst>
          </p:cNvPr>
          <p:cNvPicPr>
            <a:picLocks noChangeAspect="1"/>
          </p:cNvPicPr>
          <p:nvPr/>
        </p:nvPicPr>
        <p:blipFill rotWithShape="1">
          <a:blip r:embed="rId2">
            <a:extLst>
              <a:ext uri="{28A0092B-C50C-407E-A947-70E740481C1C}">
                <a14:useLocalDpi xmlns:a14="http://schemas.microsoft.com/office/drawing/2010/main" val="0"/>
              </a:ext>
            </a:extLst>
          </a:blip>
          <a:srcRect b="11274"/>
          <a:stretch/>
        </p:blipFill>
        <p:spPr>
          <a:xfrm>
            <a:off x="7510426" y="0"/>
            <a:ext cx="6553200" cy="6858000"/>
          </a:xfrm>
          <a:prstGeom prst="rect">
            <a:avLst/>
          </a:prstGeom>
        </p:spPr>
      </p:pic>
      <p:sp>
        <p:nvSpPr>
          <p:cNvPr id="14" name="TextBox 13">
            <a:extLst>
              <a:ext uri="{FF2B5EF4-FFF2-40B4-BE49-F238E27FC236}">
                <a16:creationId xmlns:a16="http://schemas.microsoft.com/office/drawing/2014/main" id="{6019A170-3BDA-4DA4-A4AC-CAA4AF180DC2}"/>
              </a:ext>
            </a:extLst>
          </p:cNvPr>
          <p:cNvSpPr txBox="1"/>
          <p:nvPr/>
        </p:nvSpPr>
        <p:spPr>
          <a:xfrm>
            <a:off x="209550" y="1714500"/>
            <a:ext cx="6389364" cy="1077218"/>
          </a:xfrm>
          <a:prstGeom prst="rect">
            <a:avLst/>
          </a:prstGeom>
          <a:noFill/>
        </p:spPr>
        <p:txBody>
          <a:bodyPr wrap="square" rtlCol="0">
            <a:spAutoFit/>
          </a:bodyPr>
          <a:lstStyle/>
          <a:p>
            <a:r>
              <a:rPr lang="en-US" sz="2800" dirty="0">
                <a:solidFill>
                  <a:schemeClr val="bg1"/>
                </a:solidFill>
                <a:latin typeface="Georgia" panose="02040502050405020303" pitchFamily="18" charset="0"/>
              </a:rPr>
              <a:t>Domain</a:t>
            </a:r>
            <a:r>
              <a:rPr lang="en-US" sz="3200" dirty="0">
                <a:solidFill>
                  <a:schemeClr val="bg1"/>
                </a:solidFill>
                <a:latin typeface="Georgia" panose="02040502050405020303" pitchFamily="18" charset="0"/>
              </a:rPr>
              <a:t>:</a:t>
            </a:r>
            <a:r>
              <a:rPr lang="en-US" sz="3200" dirty="0">
                <a:solidFill>
                  <a:srgbClr val="9BB4BD"/>
                </a:solidFill>
              </a:rPr>
              <a:t> </a:t>
            </a:r>
            <a:r>
              <a:rPr lang="en-US" sz="2400" dirty="0">
                <a:solidFill>
                  <a:schemeClr val="bg1"/>
                </a:solidFill>
              </a:rPr>
              <a:t>Food &amp; Beverages</a:t>
            </a:r>
            <a:endParaRPr lang="en-US" sz="2400" dirty="0">
              <a:solidFill>
                <a:srgbClr val="9BB4BD"/>
              </a:solidFill>
            </a:endParaRPr>
          </a:p>
          <a:p>
            <a:r>
              <a:rPr lang="en-IN" sz="2800" dirty="0">
                <a:solidFill>
                  <a:schemeClr val="bg1"/>
                </a:solidFill>
                <a:latin typeface="Georgia" panose="02040502050405020303" pitchFamily="18" charset="0"/>
              </a:rPr>
              <a:t>Function</a:t>
            </a:r>
            <a:r>
              <a:rPr lang="en-IN" sz="3200" dirty="0">
                <a:solidFill>
                  <a:schemeClr val="bg1"/>
                </a:solidFill>
                <a:latin typeface="Georgia" panose="02040502050405020303" pitchFamily="18" charset="0"/>
              </a:rPr>
              <a:t>:</a:t>
            </a:r>
            <a:r>
              <a:rPr lang="en-IN" sz="3200" dirty="0">
                <a:solidFill>
                  <a:srgbClr val="9BB4BD"/>
                </a:solidFill>
              </a:rPr>
              <a:t> </a:t>
            </a:r>
            <a:r>
              <a:rPr lang="en-IN" sz="2400" dirty="0">
                <a:solidFill>
                  <a:schemeClr val="bg1"/>
                </a:solidFill>
              </a:rPr>
              <a:t>Marketing</a:t>
            </a:r>
          </a:p>
        </p:txBody>
      </p:sp>
      <p:sp>
        <p:nvSpPr>
          <p:cNvPr id="7" name="Oval 6">
            <a:extLst>
              <a:ext uri="{FF2B5EF4-FFF2-40B4-BE49-F238E27FC236}">
                <a16:creationId xmlns:a16="http://schemas.microsoft.com/office/drawing/2014/main" id="{EFCB677A-7639-4A9B-8898-0054B9590D59}"/>
              </a:ext>
            </a:extLst>
          </p:cNvPr>
          <p:cNvSpPr/>
          <p:nvPr/>
        </p:nvSpPr>
        <p:spPr>
          <a:xfrm>
            <a:off x="584908" y="4302384"/>
            <a:ext cx="1374515" cy="137451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20000"/>
                  <a:lumOff val="80000"/>
                </a:schemeClr>
              </a:solidFill>
            </a:endParaRPr>
          </a:p>
        </p:txBody>
      </p:sp>
      <p:pic>
        <p:nvPicPr>
          <p:cNvPr id="5" name="Picture 4">
            <a:extLst>
              <a:ext uri="{FF2B5EF4-FFF2-40B4-BE49-F238E27FC236}">
                <a16:creationId xmlns:a16="http://schemas.microsoft.com/office/drawing/2014/main" id="{BE42A4CB-D24A-4E6E-957D-61F198F74DB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3369" b="84492" l="17797" r="77542"/>
                    </a14:imgEffect>
                  </a14:imgLayer>
                </a14:imgProps>
              </a:ext>
              <a:ext uri="{28A0092B-C50C-407E-A947-70E740481C1C}">
                <a14:useLocalDpi xmlns:a14="http://schemas.microsoft.com/office/drawing/2010/main" val="0"/>
              </a:ext>
            </a:extLst>
          </a:blip>
          <a:stretch>
            <a:fillRect/>
          </a:stretch>
        </p:blipFill>
        <p:spPr>
          <a:xfrm>
            <a:off x="-336940" y="4101794"/>
            <a:ext cx="3225268" cy="2555616"/>
          </a:xfrm>
          <a:prstGeom prst="rect">
            <a:avLst/>
          </a:prstGeom>
        </p:spPr>
      </p:pic>
    </p:spTree>
    <p:extLst>
      <p:ext uri="{BB962C8B-B14F-4D97-AF65-F5344CB8AC3E}">
        <p14:creationId xmlns:p14="http://schemas.microsoft.com/office/powerpoint/2010/main" val="2435334142"/>
      </p:ext>
    </p:extLst>
  </p:cSld>
  <p:clrMapOvr>
    <a:masterClrMapping/>
  </p:clrMapOvr>
  <mc:AlternateContent xmlns:mc="http://schemas.openxmlformats.org/markup-compatibility/2006">
    <mc:Choice xmlns:p14="http://schemas.microsoft.com/office/powerpoint/2010/main" Requires="p14">
      <p:transition spd="slow" p14:dur="2000" advTm="6384"/>
    </mc:Choice>
    <mc:Fallback>
      <p:transition spd="slow" advTm="638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489915D3-7E01-470F-ACAE-B9624EA3D73E}"/>
              </a:ext>
            </a:extLst>
          </p:cNvPr>
          <p:cNvSpPr txBox="1"/>
          <p:nvPr/>
        </p:nvSpPr>
        <p:spPr>
          <a:xfrm>
            <a:off x="203199" y="217713"/>
            <a:ext cx="12017829" cy="7786747"/>
          </a:xfrm>
          <a:prstGeom prst="rect">
            <a:avLst/>
          </a:prstGeom>
          <a:noFill/>
        </p:spPr>
        <p:txBody>
          <a:bodyPr wrap="square" rtlCol="0">
            <a:spAutoFit/>
          </a:bodyPr>
          <a:lstStyle/>
          <a:p>
            <a:r>
              <a:rPr lang="en-US" sz="3200" dirty="0">
                <a:solidFill>
                  <a:schemeClr val="bg1"/>
                </a:solidFill>
                <a:latin typeface="Georgia" panose="02040502050405020303" pitchFamily="18" charset="0"/>
              </a:rPr>
              <a:t>6. Purchase Behavior:</a:t>
            </a: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Insights</a:t>
            </a:r>
            <a:r>
              <a:rPr lang="en-US" sz="3200" dirty="0">
                <a:solidFill>
                  <a:schemeClr val="bg1"/>
                </a:solidFill>
                <a:latin typeface="Georgia" panose="02040502050405020303" pitchFamily="18" charset="0"/>
              </a:rPr>
              <a:t>:</a:t>
            </a:r>
          </a:p>
          <a:p>
            <a:pPr marL="457200" indent="-457200">
              <a:buFont typeface="Wingdings" panose="05000000000000000000" pitchFamily="2" charset="2"/>
              <a:buChar char="Ø"/>
            </a:pPr>
            <a:r>
              <a:rPr lang="en-US" sz="2000" dirty="0">
                <a:solidFill>
                  <a:schemeClr val="bg1"/>
                </a:solidFill>
                <a:latin typeface="Georgia" panose="02040502050405020303" pitchFamily="18" charset="0"/>
              </a:rPr>
              <a:t>70.44%  of the sales are coming from  Supermarkets and Inline retailers.</a:t>
            </a:r>
          </a:p>
          <a:p>
            <a:r>
              <a:rPr lang="en-US" sz="2800" dirty="0">
                <a:solidFill>
                  <a:schemeClr val="bg1"/>
                </a:solidFill>
                <a:latin typeface="Georgia" panose="02040502050405020303" pitchFamily="18" charset="0"/>
              </a:rPr>
              <a:t>Suggestions</a:t>
            </a:r>
            <a:r>
              <a:rPr lang="en-US" sz="3200" dirty="0">
                <a:solidFill>
                  <a:schemeClr val="bg1"/>
                </a:solidFill>
                <a:latin typeface="Georgia" panose="02040502050405020303" pitchFamily="18" charset="0"/>
              </a:rPr>
              <a:t>:</a:t>
            </a:r>
          </a:p>
          <a:p>
            <a:pPr marL="342900" indent="-342900">
              <a:buFont typeface="Wingdings" panose="05000000000000000000" pitchFamily="2" charset="2"/>
              <a:buChar char="v"/>
            </a:pPr>
            <a:r>
              <a:rPr lang="en-US" sz="2000" dirty="0">
                <a:solidFill>
                  <a:schemeClr val="bg1"/>
                </a:solidFill>
                <a:latin typeface="Georgia" panose="02040502050405020303" pitchFamily="18" charset="0"/>
              </a:rPr>
              <a:t>To boost the sales further more in,</a:t>
            </a:r>
          </a:p>
          <a:p>
            <a:r>
              <a:rPr lang="en-US" sz="2000" dirty="0">
                <a:solidFill>
                  <a:schemeClr val="bg1"/>
                </a:solidFill>
                <a:latin typeface="Georgia" panose="02040502050405020303" pitchFamily="18" charset="0"/>
              </a:rPr>
              <a:t>      For Supermarkets product placement can be very beneficial like stacking our product with or near by already trusted products</a:t>
            </a:r>
          </a:p>
          <a:p>
            <a:r>
              <a:rPr lang="en-US" sz="2000" dirty="0">
                <a:solidFill>
                  <a:schemeClr val="bg1"/>
                </a:solidFill>
                <a:latin typeface="Georgia" panose="02040502050405020303" pitchFamily="18" charset="0"/>
              </a:rPr>
              <a:t>      For Gyms/fitness centers specific product can be placed like product with higher vitamins.</a:t>
            </a:r>
          </a:p>
          <a:p>
            <a:endParaRPr lang="en-US" sz="2000" dirty="0">
              <a:solidFill>
                <a:schemeClr val="bg1"/>
              </a:solidFill>
              <a:latin typeface="Georgia" panose="02040502050405020303" pitchFamily="18" charset="0"/>
            </a:endParaRPr>
          </a:p>
          <a:p>
            <a:pPr marL="342900" indent="-342900">
              <a:buFont typeface="Wingdings" panose="05000000000000000000" pitchFamily="2" charset="2"/>
              <a:buChar char="Ø"/>
            </a:pPr>
            <a:endParaRPr lang="en-US" sz="2000" dirty="0">
              <a:solidFill>
                <a:schemeClr val="bg1"/>
              </a:solidFill>
              <a:latin typeface="Georgia" panose="02040502050405020303" pitchFamily="18" charset="0"/>
            </a:endParaRPr>
          </a:p>
          <a:p>
            <a:pPr marL="457200" indent="-457200">
              <a:buFont typeface="Wingdings" panose="05000000000000000000" pitchFamily="2" charset="2"/>
              <a:buChar char="Ø"/>
            </a:pPr>
            <a:endParaRPr lang="en-US" sz="2000" dirty="0">
              <a:solidFill>
                <a:schemeClr val="bg1"/>
              </a:solidFill>
              <a:latin typeface="Georgia" panose="02040502050405020303" pitchFamily="18" charset="0"/>
            </a:endParaRPr>
          </a:p>
          <a:p>
            <a:endParaRPr lang="en-US" sz="2000" dirty="0">
              <a:solidFill>
                <a:schemeClr val="bg1"/>
              </a:solidFill>
              <a:latin typeface="Georgia" panose="02040502050405020303" pitchFamily="18" charset="0"/>
            </a:endParaRPr>
          </a:p>
        </p:txBody>
      </p:sp>
      <p:pic>
        <p:nvPicPr>
          <p:cNvPr id="10" name="Picture 9">
            <a:extLst>
              <a:ext uri="{FF2B5EF4-FFF2-40B4-BE49-F238E27FC236}">
                <a16:creationId xmlns:a16="http://schemas.microsoft.com/office/drawing/2014/main" id="{F3796239-4805-40CA-9882-CA2832E90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19" y="818732"/>
            <a:ext cx="5486924" cy="3259782"/>
          </a:xfrm>
          <a:prstGeom prst="rect">
            <a:avLst/>
          </a:prstGeom>
        </p:spPr>
      </p:pic>
    </p:spTree>
    <p:extLst>
      <p:ext uri="{BB962C8B-B14F-4D97-AF65-F5344CB8AC3E}">
        <p14:creationId xmlns:p14="http://schemas.microsoft.com/office/powerpoint/2010/main" val="179985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489915D3-7E01-470F-ACAE-B9624EA3D73E}"/>
              </a:ext>
            </a:extLst>
          </p:cNvPr>
          <p:cNvSpPr txBox="1"/>
          <p:nvPr/>
        </p:nvSpPr>
        <p:spPr>
          <a:xfrm>
            <a:off x="203199" y="14517"/>
            <a:ext cx="12017829" cy="6678751"/>
          </a:xfrm>
          <a:prstGeom prst="rect">
            <a:avLst/>
          </a:prstGeom>
          <a:noFill/>
        </p:spPr>
        <p:txBody>
          <a:bodyPr wrap="square" rtlCol="0">
            <a:spAutoFit/>
          </a:bodyPr>
          <a:lstStyle/>
          <a:p>
            <a:r>
              <a:rPr lang="en-US" sz="3200" dirty="0">
                <a:solidFill>
                  <a:schemeClr val="bg1"/>
                </a:solidFill>
                <a:latin typeface="Georgia" panose="02040502050405020303" pitchFamily="18" charset="0"/>
              </a:rPr>
              <a:t>6. Purchase Behavior Cont. </a:t>
            </a: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Insights</a:t>
            </a:r>
            <a:r>
              <a:rPr lang="en-US" sz="3200" dirty="0">
                <a:solidFill>
                  <a:schemeClr val="bg1"/>
                </a:solidFill>
                <a:latin typeface="Georgia" panose="02040502050405020303" pitchFamily="18" charset="0"/>
              </a:rPr>
              <a:t>:</a:t>
            </a:r>
          </a:p>
          <a:p>
            <a:pPr marL="457200" indent="-457200">
              <a:buFont typeface="Wingdings" panose="05000000000000000000" pitchFamily="2" charset="2"/>
              <a:buChar char="Ø"/>
            </a:pPr>
            <a:r>
              <a:rPr lang="en-US" sz="2000" dirty="0">
                <a:solidFill>
                  <a:schemeClr val="bg1"/>
                </a:solidFill>
                <a:latin typeface="Georgia" panose="02040502050405020303" pitchFamily="18" charset="0"/>
              </a:rPr>
              <a:t>Sports/exercise and studying/working late are the top reasons for consumption.</a:t>
            </a:r>
          </a:p>
          <a:p>
            <a:pPr marL="457200" indent="-457200">
              <a:buFont typeface="Wingdings" panose="05000000000000000000" pitchFamily="2" charset="2"/>
              <a:buChar char="Ø"/>
            </a:pPr>
            <a:r>
              <a:rPr lang="en-US" sz="2000" dirty="0">
                <a:solidFill>
                  <a:schemeClr val="bg1"/>
                </a:solidFill>
                <a:latin typeface="Georgia" panose="02040502050405020303" pitchFamily="18" charset="0"/>
              </a:rPr>
              <a:t>As far as factors affecting purchase is considered most customers are from (50-99) price range and for the limited addition  slightly more customers are not interested following closely those who are interested in it.</a:t>
            </a:r>
          </a:p>
          <a:p>
            <a:r>
              <a:rPr lang="en-US" sz="2800" dirty="0">
                <a:solidFill>
                  <a:schemeClr val="bg1"/>
                </a:solidFill>
                <a:latin typeface="Georgia" panose="02040502050405020303" pitchFamily="18" charset="0"/>
              </a:rPr>
              <a:t>Suggestion</a:t>
            </a:r>
            <a:r>
              <a:rPr lang="en-US" sz="3200" dirty="0">
                <a:solidFill>
                  <a:schemeClr val="bg1"/>
                </a:solidFill>
                <a:latin typeface="Georgia" panose="02040502050405020303" pitchFamily="18" charset="0"/>
              </a:rPr>
              <a:t>:</a:t>
            </a:r>
          </a:p>
          <a:p>
            <a:pPr marL="457200" indent="-457200">
              <a:buFont typeface="Wingdings" panose="05000000000000000000" pitchFamily="2" charset="2"/>
              <a:buChar char="v"/>
            </a:pPr>
            <a:r>
              <a:rPr lang="en-US" sz="2000" dirty="0">
                <a:solidFill>
                  <a:schemeClr val="bg1"/>
                </a:solidFill>
                <a:latin typeface="Georgia" panose="02040502050405020303" pitchFamily="18" charset="0"/>
              </a:rPr>
              <a:t>In spit of customers not interested in limited addition those who are interested are almost same so for that reason limited editions should be introduced. If its in 50-99 range than it will </a:t>
            </a:r>
            <a:r>
              <a:rPr lang="en-US" sz="2000" dirty="0" err="1">
                <a:solidFill>
                  <a:schemeClr val="bg1"/>
                </a:solidFill>
                <a:latin typeface="Georgia" panose="02040502050405020303" pitchFamily="18" charset="0"/>
              </a:rPr>
              <a:t>definately</a:t>
            </a:r>
            <a:r>
              <a:rPr lang="en-US" sz="2000" dirty="0">
                <a:solidFill>
                  <a:schemeClr val="bg1"/>
                </a:solidFill>
                <a:latin typeface="Georgia" panose="02040502050405020303" pitchFamily="18" charset="0"/>
              </a:rPr>
              <a:t> boost the business.</a:t>
            </a:r>
          </a:p>
        </p:txBody>
      </p:sp>
      <p:pic>
        <p:nvPicPr>
          <p:cNvPr id="4" name="Picture 3">
            <a:extLst>
              <a:ext uri="{FF2B5EF4-FFF2-40B4-BE49-F238E27FC236}">
                <a16:creationId xmlns:a16="http://schemas.microsoft.com/office/drawing/2014/main" id="{07FDDCFE-9BB5-418C-9F20-3190B9134A49}"/>
              </a:ext>
            </a:extLst>
          </p:cNvPr>
          <p:cNvPicPr>
            <a:picLocks noChangeAspect="1"/>
          </p:cNvPicPr>
          <p:nvPr/>
        </p:nvPicPr>
        <p:blipFill rotWithShape="1">
          <a:blip r:embed="rId2">
            <a:extLst>
              <a:ext uri="{28A0092B-C50C-407E-A947-70E740481C1C}">
                <a14:useLocalDpi xmlns:a14="http://schemas.microsoft.com/office/drawing/2010/main" val="0"/>
              </a:ext>
            </a:extLst>
          </a:blip>
          <a:srcRect b="12623"/>
          <a:stretch/>
        </p:blipFill>
        <p:spPr>
          <a:xfrm>
            <a:off x="6744980" y="638654"/>
            <a:ext cx="5243821" cy="3062489"/>
          </a:xfrm>
          <a:prstGeom prst="rect">
            <a:avLst/>
          </a:prstGeom>
        </p:spPr>
      </p:pic>
      <p:pic>
        <p:nvPicPr>
          <p:cNvPr id="6" name="Picture 5">
            <a:extLst>
              <a:ext uri="{FF2B5EF4-FFF2-40B4-BE49-F238E27FC236}">
                <a16:creationId xmlns:a16="http://schemas.microsoft.com/office/drawing/2014/main" id="{DAFBAFC2-2F14-4BD0-9392-4D99E353B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690" y="638654"/>
            <a:ext cx="6216277" cy="2841145"/>
          </a:xfrm>
          <a:prstGeom prst="rect">
            <a:avLst/>
          </a:prstGeom>
        </p:spPr>
      </p:pic>
    </p:spTree>
    <p:extLst>
      <p:ext uri="{BB962C8B-B14F-4D97-AF65-F5344CB8AC3E}">
        <p14:creationId xmlns:p14="http://schemas.microsoft.com/office/powerpoint/2010/main" val="158230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489915D3-7E01-470F-ACAE-B9624EA3D73E}"/>
              </a:ext>
            </a:extLst>
          </p:cNvPr>
          <p:cNvSpPr txBox="1"/>
          <p:nvPr/>
        </p:nvSpPr>
        <p:spPr>
          <a:xfrm>
            <a:off x="203199" y="14517"/>
            <a:ext cx="12017829" cy="6986528"/>
          </a:xfrm>
          <a:prstGeom prst="rect">
            <a:avLst/>
          </a:prstGeom>
          <a:noFill/>
        </p:spPr>
        <p:txBody>
          <a:bodyPr wrap="square" rtlCol="0">
            <a:spAutoFit/>
          </a:bodyPr>
          <a:lstStyle/>
          <a:p>
            <a:r>
              <a:rPr lang="en-US" sz="3200" dirty="0">
                <a:solidFill>
                  <a:schemeClr val="bg1"/>
                </a:solidFill>
                <a:latin typeface="Georgia" panose="02040502050405020303" pitchFamily="18" charset="0"/>
              </a:rPr>
              <a:t>7. Product Development (brand/Taste/availability):</a:t>
            </a:r>
          </a:p>
          <a:p>
            <a:endParaRPr lang="en-US" sz="32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Branding:</a:t>
            </a:r>
          </a:p>
          <a:p>
            <a:pPr marL="342900" indent="-342900">
              <a:buFont typeface="Wingdings" panose="05000000000000000000" pitchFamily="2" charset="2"/>
              <a:buChar char="v"/>
            </a:pPr>
            <a:r>
              <a:rPr lang="en-US" sz="2000" dirty="0">
                <a:solidFill>
                  <a:schemeClr val="bg1"/>
                </a:solidFill>
                <a:latin typeface="Georgia" panose="02040502050405020303" pitchFamily="18" charset="0"/>
              </a:rPr>
              <a:t>As shown previous brand penetration sild overall perception  (brand name/logo/design) more innovative and attractive design is needed to move the average perception from neutral to positive.</a:t>
            </a:r>
          </a:p>
          <a:p>
            <a:endParaRPr lang="en-US" sz="20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Taste:</a:t>
            </a:r>
          </a:p>
          <a:p>
            <a:pPr marL="457200" indent="-457200">
              <a:buFont typeface="Wingdings" panose="05000000000000000000" pitchFamily="2" charset="2"/>
              <a:buChar char="v"/>
            </a:pPr>
            <a:r>
              <a:rPr lang="en-US" sz="2000" dirty="0">
                <a:solidFill>
                  <a:schemeClr val="bg1"/>
                </a:solidFill>
                <a:latin typeface="Georgia" panose="02040502050405020303" pitchFamily="18" charset="0"/>
              </a:rPr>
              <a:t>As of now the taste of our brand is more than average than other companies. Still new flavors, more natural ingredients and reduction in sugar content by replacing it with natural alternatives like;</a:t>
            </a:r>
          </a:p>
          <a:p>
            <a:r>
              <a:rPr lang="en-US" sz="2000" dirty="0">
                <a:solidFill>
                  <a:schemeClr val="bg1"/>
                </a:solidFill>
                <a:latin typeface="Georgia" panose="02040502050405020303" pitchFamily="18" charset="0"/>
              </a:rPr>
              <a:t>	1. Stevia</a:t>
            </a:r>
          </a:p>
          <a:p>
            <a:r>
              <a:rPr lang="en-US" sz="2000" dirty="0">
                <a:solidFill>
                  <a:schemeClr val="bg1"/>
                </a:solidFill>
                <a:latin typeface="Georgia" panose="02040502050405020303" pitchFamily="18" charset="0"/>
              </a:rPr>
              <a:t>	2. Coconut palm sugar </a:t>
            </a:r>
          </a:p>
          <a:p>
            <a:r>
              <a:rPr lang="en-US" sz="2000" dirty="0">
                <a:solidFill>
                  <a:schemeClr val="bg1"/>
                </a:solidFill>
                <a:latin typeface="Georgia" panose="02040502050405020303" pitchFamily="18" charset="0"/>
              </a:rPr>
              <a:t>	3. Deionized grape juice concentrate.</a:t>
            </a:r>
          </a:p>
          <a:p>
            <a:r>
              <a:rPr lang="en-US" sz="2000" dirty="0">
                <a:solidFill>
                  <a:schemeClr val="bg1"/>
                </a:solidFill>
                <a:latin typeface="Georgia" panose="02040502050405020303" pitchFamily="18" charset="0"/>
              </a:rPr>
              <a:t>       might help to overcome any issues regarding taste and health.</a:t>
            </a:r>
          </a:p>
          <a:p>
            <a:endParaRPr lang="en-US" sz="20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Availability:</a:t>
            </a:r>
          </a:p>
          <a:p>
            <a:pPr marL="342900" indent="-342900">
              <a:buFont typeface="Wingdings" panose="05000000000000000000" pitchFamily="2" charset="2"/>
              <a:buChar char="v"/>
            </a:pPr>
            <a:r>
              <a:rPr lang="en-US" sz="2000" dirty="0">
                <a:solidFill>
                  <a:schemeClr val="bg1"/>
                </a:solidFill>
                <a:latin typeface="Georgia" panose="02040502050405020303" pitchFamily="18" charset="0"/>
              </a:rPr>
              <a:t>Availability is an issue as shown in brand penetration sild even in Tier -1 cities like Delhi and Lucknow as Tier -2 needs much more attention to reach more and more customers.</a:t>
            </a:r>
          </a:p>
          <a:p>
            <a:pPr marL="342900" indent="-342900">
              <a:buFont typeface="Wingdings" panose="05000000000000000000" pitchFamily="2" charset="2"/>
              <a:buChar char="v"/>
            </a:pPr>
            <a:r>
              <a:rPr lang="en-US" sz="2000" dirty="0">
                <a:solidFill>
                  <a:schemeClr val="bg1"/>
                </a:solidFill>
                <a:latin typeface="Georgia" panose="02040502050405020303" pitchFamily="18" charset="0"/>
              </a:rPr>
              <a:t>Delhi has most number of daily consumption frequency so availability issue in Delhi is simply unacceptable.</a:t>
            </a:r>
          </a:p>
          <a:p>
            <a:pPr marL="457200" indent="-457200">
              <a:buFont typeface="Wingdings" panose="05000000000000000000" pitchFamily="2" charset="2"/>
              <a:buChar char="Ø"/>
            </a:pPr>
            <a:endParaRPr lang="en-US" sz="20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86792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489915D3-7E01-470F-ACAE-B9624EA3D73E}"/>
              </a:ext>
            </a:extLst>
          </p:cNvPr>
          <p:cNvSpPr txBox="1"/>
          <p:nvPr/>
        </p:nvSpPr>
        <p:spPr>
          <a:xfrm>
            <a:off x="203199" y="14517"/>
            <a:ext cx="12017829" cy="6924973"/>
          </a:xfrm>
          <a:prstGeom prst="rect">
            <a:avLst/>
          </a:prstGeom>
          <a:noFill/>
        </p:spPr>
        <p:txBody>
          <a:bodyPr wrap="square" rtlCol="0">
            <a:spAutoFit/>
          </a:bodyPr>
          <a:lstStyle/>
          <a:p>
            <a:r>
              <a:rPr lang="en-US" sz="3200" dirty="0">
                <a:solidFill>
                  <a:schemeClr val="bg1"/>
                </a:solidFill>
                <a:latin typeface="Georgia" panose="02040502050405020303" pitchFamily="18" charset="0"/>
              </a:rPr>
              <a:t>Secondary Insights:</a:t>
            </a:r>
          </a:p>
          <a:p>
            <a:endParaRPr lang="en-US" sz="28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Q1. What immediate improvements can we bring to the product?</a:t>
            </a:r>
          </a:p>
          <a:p>
            <a:endParaRPr lang="en-US" sz="2800" dirty="0">
              <a:solidFill>
                <a:schemeClr val="bg1"/>
              </a:solidFill>
              <a:latin typeface="Georgia" panose="02040502050405020303" pitchFamily="18" charset="0"/>
            </a:endParaRPr>
          </a:p>
          <a:p>
            <a:pPr marL="342900" indent="-342900">
              <a:buFont typeface="Wingdings" panose="05000000000000000000" pitchFamily="2" charset="2"/>
              <a:buChar char="v"/>
            </a:pPr>
            <a:r>
              <a:rPr lang="en-US" sz="2000" dirty="0">
                <a:solidFill>
                  <a:schemeClr val="bg1"/>
                </a:solidFill>
              </a:rPr>
              <a:t>‌In every city customers think that brand is dangerous, this can be change somewhat by following caffeine propionate to the recommended guideline by FSSAI and including more natural ingredients can also be helpful.</a:t>
            </a:r>
          </a:p>
          <a:p>
            <a:pPr marL="342900" indent="-342900">
              <a:buFont typeface="Wingdings" panose="05000000000000000000" pitchFamily="2" charset="2"/>
              <a:buChar char="v"/>
            </a:pPr>
            <a:endParaRPr lang="en-US" sz="2000" dirty="0">
              <a:solidFill>
                <a:schemeClr val="bg1"/>
              </a:solidFill>
            </a:endParaRPr>
          </a:p>
          <a:p>
            <a:pPr marL="342900" indent="-342900">
              <a:buFont typeface="Wingdings" panose="05000000000000000000" pitchFamily="2" charset="2"/>
              <a:buChar char="v"/>
            </a:pPr>
            <a:r>
              <a:rPr lang="en-US" sz="2000" dirty="0">
                <a:solidFill>
                  <a:schemeClr val="bg1"/>
                </a:solidFill>
              </a:rPr>
              <a:t>‌Non availability of products should be reduced at least in tier-1 cities.</a:t>
            </a:r>
          </a:p>
          <a:p>
            <a:pPr marL="342900" indent="-342900">
              <a:buFont typeface="Wingdings" panose="05000000000000000000" pitchFamily="2" charset="2"/>
              <a:buChar char="v"/>
            </a:pPr>
            <a:endParaRPr lang="en-US" sz="2000" dirty="0">
              <a:solidFill>
                <a:schemeClr val="bg1"/>
              </a:solidFill>
            </a:endParaRPr>
          </a:p>
          <a:p>
            <a:pPr marL="342900" indent="-342900">
              <a:buFont typeface="Wingdings" panose="05000000000000000000" pitchFamily="2" charset="2"/>
              <a:buChar char="v"/>
            </a:pPr>
            <a:r>
              <a:rPr lang="en-US" sz="2000" dirty="0">
                <a:solidFill>
                  <a:schemeClr val="bg1"/>
                </a:solidFill>
              </a:rPr>
              <a:t>‌Overall rating of the brand is just neutral, that can be changed by focusing more into improvement desired section like ( reducing sugar content, adding more natural ingredients etc.)</a:t>
            </a:r>
          </a:p>
          <a:p>
            <a:pPr marL="342900" indent="-342900">
              <a:buFont typeface="Wingdings" panose="05000000000000000000" pitchFamily="2" charset="2"/>
              <a:buChar char="v"/>
            </a:pPr>
            <a:endParaRPr lang="en-US" sz="2000" dirty="0">
              <a:solidFill>
                <a:schemeClr val="bg1"/>
              </a:solidFill>
            </a:endParaRPr>
          </a:p>
          <a:p>
            <a:pPr marL="342900" indent="-342900">
              <a:buFont typeface="Wingdings" panose="05000000000000000000" pitchFamily="2" charset="2"/>
              <a:buChar char="v"/>
            </a:pPr>
            <a:r>
              <a:rPr lang="en-US" sz="2000" dirty="0">
                <a:solidFill>
                  <a:schemeClr val="bg1"/>
                </a:solidFill>
              </a:rPr>
              <a:t>‌Almost 47% of the audience is either not getting the product available Or thinks it's dangerous to consume it which can be reduced by combining 1st point.</a:t>
            </a:r>
          </a:p>
          <a:p>
            <a:pPr marL="342900" indent="-342900">
              <a:buFont typeface="Wingdings" panose="05000000000000000000" pitchFamily="2" charset="2"/>
              <a:buChar char="v"/>
            </a:pPr>
            <a:endParaRPr lang="en-US" sz="2000" dirty="0">
              <a:solidFill>
                <a:schemeClr val="bg1"/>
              </a:solidFill>
            </a:endParaRPr>
          </a:p>
          <a:p>
            <a:pPr marL="342900" indent="-342900">
              <a:buFont typeface="Wingdings" panose="05000000000000000000" pitchFamily="2" charset="2"/>
              <a:buChar char="v"/>
            </a:pPr>
            <a:r>
              <a:rPr lang="en-US" sz="2000" dirty="0">
                <a:solidFill>
                  <a:schemeClr val="bg1"/>
                </a:solidFill>
              </a:rPr>
              <a:t>‌As per survey reduction in sugar content is necessary, that can be done by replacing sugar by natural alternatives like </a:t>
            </a:r>
            <a:r>
              <a:rPr lang="en-US" sz="2000" b="1" dirty="0">
                <a:solidFill>
                  <a:schemeClr val="bg1"/>
                </a:solidFill>
              </a:rPr>
              <a:t>stevia</a:t>
            </a:r>
            <a:r>
              <a:rPr lang="en-US" sz="2000" dirty="0">
                <a:solidFill>
                  <a:schemeClr val="bg1"/>
                </a:solidFill>
              </a:rPr>
              <a:t>, </a:t>
            </a:r>
            <a:r>
              <a:rPr lang="en-US" sz="2000" b="1" dirty="0">
                <a:solidFill>
                  <a:schemeClr val="bg1"/>
                </a:solidFill>
              </a:rPr>
              <a:t>coconut palm sugar </a:t>
            </a:r>
            <a:r>
              <a:rPr lang="en-US" sz="2000" dirty="0">
                <a:solidFill>
                  <a:schemeClr val="bg1"/>
                </a:solidFill>
              </a:rPr>
              <a:t>great for diabetic people can be used in energy/health (Issue:- Greater cost than others), </a:t>
            </a:r>
            <a:r>
              <a:rPr lang="en-US" sz="2000" b="1" dirty="0">
                <a:solidFill>
                  <a:schemeClr val="bg1"/>
                </a:solidFill>
              </a:rPr>
              <a:t>Deionized grape juice concentrate </a:t>
            </a:r>
            <a:r>
              <a:rPr lang="en-US" sz="2000" dirty="0">
                <a:solidFill>
                  <a:schemeClr val="bg1"/>
                </a:solidFill>
              </a:rPr>
              <a:t>(Deionized may sound quite chemically but it is just that color and flavors are removed from the extracted sugar so the sweetener could be used more widely. (</a:t>
            </a:r>
            <a:r>
              <a:rPr lang="en-US" sz="2000" b="1" dirty="0">
                <a:solidFill>
                  <a:schemeClr val="bg1"/>
                </a:solidFill>
              </a:rPr>
              <a:t>Source - </a:t>
            </a:r>
            <a:r>
              <a:rPr lang="en-US" b="1" dirty="0">
                <a:solidFill>
                  <a:schemeClr val="bg1"/>
                </a:solidFill>
                <a:hlinkClick r:id="rId2">
                  <a:extLst>
                    <a:ext uri="{A12FA001-AC4F-418D-AE19-62706E023703}">
                      <ahyp:hlinkClr xmlns:ahyp="http://schemas.microsoft.com/office/drawing/2018/hyperlinkcolor" val="tx"/>
                    </a:ext>
                  </a:extLst>
                </a:hlinkClick>
              </a:rPr>
              <a:t>mydrinkbeverages.com</a:t>
            </a:r>
            <a:r>
              <a:rPr lang="en-US" sz="2000" dirty="0">
                <a:solidFill>
                  <a:schemeClr val="bg1"/>
                </a:solidFill>
              </a:rPr>
              <a:t>)</a:t>
            </a:r>
          </a:p>
        </p:txBody>
      </p:sp>
    </p:spTree>
    <p:extLst>
      <p:ext uri="{BB962C8B-B14F-4D97-AF65-F5344CB8AC3E}">
        <p14:creationId xmlns:p14="http://schemas.microsoft.com/office/powerpoint/2010/main" val="288854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489915D3-7E01-470F-ACAE-B9624EA3D73E}"/>
              </a:ext>
            </a:extLst>
          </p:cNvPr>
          <p:cNvSpPr txBox="1"/>
          <p:nvPr/>
        </p:nvSpPr>
        <p:spPr>
          <a:xfrm>
            <a:off x="203199" y="14517"/>
            <a:ext cx="12017829" cy="8002191"/>
          </a:xfrm>
          <a:prstGeom prst="rect">
            <a:avLst/>
          </a:prstGeom>
          <a:noFill/>
        </p:spPr>
        <p:txBody>
          <a:bodyPr wrap="square" rtlCol="0">
            <a:spAutoFit/>
          </a:bodyPr>
          <a:lstStyle/>
          <a:p>
            <a:r>
              <a:rPr lang="en-US" sz="3200" dirty="0">
                <a:solidFill>
                  <a:schemeClr val="bg1"/>
                </a:solidFill>
                <a:latin typeface="Georgia" panose="02040502050405020303" pitchFamily="18" charset="0"/>
              </a:rPr>
              <a:t>Secondary Insights:</a:t>
            </a:r>
          </a:p>
          <a:p>
            <a:endParaRPr lang="en-US" sz="28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Q2. What should be the ideal price of our product?</a:t>
            </a:r>
          </a:p>
          <a:p>
            <a:endParaRPr lang="en-US" sz="2800" dirty="0">
              <a:solidFill>
                <a:schemeClr val="bg1"/>
              </a:solidFill>
              <a:latin typeface="Georgia" panose="02040502050405020303" pitchFamily="18" charset="0"/>
            </a:endParaRPr>
          </a:p>
          <a:p>
            <a:pPr marL="342900" indent="-342900">
              <a:buFont typeface="Wingdings" panose="05000000000000000000" pitchFamily="2" charset="2"/>
              <a:buChar char="v"/>
            </a:pPr>
            <a:r>
              <a:rPr lang="en-US" sz="2000" dirty="0">
                <a:solidFill>
                  <a:schemeClr val="bg1"/>
                </a:solidFill>
                <a:latin typeface="Georgia" panose="02040502050405020303" pitchFamily="18" charset="0"/>
              </a:rPr>
              <a:t>Most people among respondents are buying in range of 50-99 so that should be the pricing range.</a:t>
            </a:r>
          </a:p>
          <a:p>
            <a:pPr marL="285750" indent="-285750">
              <a:buFont typeface="Arial" panose="020B0604020202020204" pitchFamily="34" charset="0"/>
              <a:buChar char="•"/>
            </a:pPr>
            <a:endParaRPr lang="en-US" sz="20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Q3.</a:t>
            </a:r>
            <a:r>
              <a:rPr lang="en-US" dirty="0"/>
              <a:t> </a:t>
            </a:r>
            <a:r>
              <a:rPr lang="en-US" sz="2800" dirty="0">
                <a:solidFill>
                  <a:schemeClr val="bg1"/>
                </a:solidFill>
                <a:latin typeface="Georgia" panose="02040502050405020303" pitchFamily="18" charset="0"/>
              </a:rPr>
              <a:t>What kind of marketing campaigns, offers, and discounts we can run?</a:t>
            </a:r>
          </a:p>
          <a:p>
            <a:endParaRPr lang="en-US" sz="2000" dirty="0">
              <a:solidFill>
                <a:schemeClr val="bg1"/>
              </a:solidFill>
              <a:latin typeface="Georgia" panose="02040502050405020303" pitchFamily="18" charset="0"/>
            </a:endParaRPr>
          </a:p>
          <a:p>
            <a:pPr marL="457200" indent="-457200">
              <a:buFont typeface="Wingdings" panose="05000000000000000000" pitchFamily="2" charset="2"/>
              <a:buChar char="v"/>
            </a:pPr>
            <a:r>
              <a:rPr lang="en-US" sz="2400" dirty="0">
                <a:solidFill>
                  <a:schemeClr val="bg1"/>
                </a:solidFill>
                <a:latin typeface="Georgia" panose="02040502050405020303" pitchFamily="18" charset="0"/>
              </a:rPr>
              <a:t>OFFERS</a:t>
            </a:r>
            <a:r>
              <a:rPr lang="en-US" sz="2800" dirty="0">
                <a:solidFill>
                  <a:schemeClr val="bg1"/>
                </a:solidFill>
                <a:latin typeface="Georgia" panose="02040502050405020303" pitchFamily="18" charset="0"/>
              </a:rPr>
              <a:t>:</a:t>
            </a:r>
            <a:r>
              <a:rPr lang="en-US" dirty="0">
                <a:solidFill>
                  <a:schemeClr val="bg1"/>
                </a:solidFill>
                <a:latin typeface="Georgia" panose="02040502050405020303" pitchFamily="18" charset="0"/>
              </a:rPr>
              <a:t> On every weekends offers like BUY 2 GET 1 can be offered and in summer festival / weekends</a:t>
            </a:r>
          </a:p>
          <a:p>
            <a:r>
              <a:rPr lang="en-US" dirty="0">
                <a:solidFill>
                  <a:schemeClr val="bg1"/>
                </a:solidFill>
                <a:latin typeface="Georgia" panose="02040502050405020303" pitchFamily="18" charset="0"/>
              </a:rPr>
              <a:t>         BUY 1 GET 1 can be offered (ONLY FOR MORE THAN 500ML / 1L QTY).</a:t>
            </a:r>
          </a:p>
          <a:p>
            <a:pPr marL="342900" indent="-342900">
              <a:buFont typeface="Wingdings" panose="05000000000000000000" pitchFamily="2" charset="2"/>
              <a:buChar char="v"/>
            </a:pPr>
            <a:r>
              <a:rPr lang="en-IN" sz="2400" dirty="0">
                <a:solidFill>
                  <a:schemeClr val="bg1"/>
                </a:solidFill>
                <a:latin typeface="Georgia" panose="02040502050405020303" pitchFamily="18" charset="0"/>
              </a:rPr>
              <a:t>Creating</a:t>
            </a:r>
            <a:r>
              <a:rPr lang="en-IN" sz="2800" dirty="0">
                <a:solidFill>
                  <a:schemeClr val="bg1"/>
                </a:solidFill>
                <a:latin typeface="Georgia" panose="02040502050405020303" pitchFamily="18" charset="0"/>
              </a:rPr>
              <a:t> </a:t>
            </a:r>
            <a:r>
              <a:rPr lang="en-IN" sz="2400" dirty="0">
                <a:solidFill>
                  <a:schemeClr val="bg1"/>
                </a:solidFill>
                <a:latin typeface="Georgia" panose="02040502050405020303" pitchFamily="18" charset="0"/>
              </a:rPr>
              <a:t>Hashtags</a:t>
            </a:r>
            <a:r>
              <a:rPr lang="en-IN" sz="2800" dirty="0">
                <a:solidFill>
                  <a:schemeClr val="bg1"/>
                </a:solidFill>
                <a:latin typeface="Georgia" panose="02040502050405020303" pitchFamily="18" charset="0"/>
              </a:rPr>
              <a:t>: </a:t>
            </a:r>
            <a:r>
              <a:rPr lang="en-IN" sz="2000" dirty="0">
                <a:solidFill>
                  <a:schemeClr val="bg1"/>
                </a:solidFill>
                <a:latin typeface="Georgia" panose="02040502050405020303" pitchFamily="18" charset="0"/>
              </a:rPr>
              <a:t>Create hashtags on various occasions like;</a:t>
            </a:r>
          </a:p>
          <a:p>
            <a:pPr marL="800100" lvl="1" indent="-342900">
              <a:buFont typeface="Arial" panose="020B0604020202020204" pitchFamily="34" charset="0"/>
              <a:buChar char="•"/>
            </a:pPr>
            <a:r>
              <a:rPr lang="en-IN" sz="2000" dirty="0">
                <a:solidFill>
                  <a:schemeClr val="bg1"/>
                </a:solidFill>
                <a:latin typeface="Georgia" panose="02040502050405020303" pitchFamily="18" charset="0"/>
              </a:rPr>
              <a:t>Monday Hashtags : #Motivation- Monday.</a:t>
            </a:r>
          </a:p>
          <a:p>
            <a:pPr marL="800100" lvl="1" indent="-342900">
              <a:buFont typeface="Arial" panose="020B0604020202020204" pitchFamily="34" charset="0"/>
              <a:buChar char="•"/>
            </a:pPr>
            <a:r>
              <a:rPr lang="en-IN" sz="2000" dirty="0">
                <a:solidFill>
                  <a:schemeClr val="bg1"/>
                </a:solidFill>
                <a:latin typeface="Georgia" panose="02040502050405020303" pitchFamily="18" charset="0"/>
              </a:rPr>
              <a:t>‌Holiday Hashtags: # Spooky Halloween etc</a:t>
            </a:r>
          </a:p>
          <a:p>
            <a:pPr marL="800100" lvl="1" indent="-342900">
              <a:buFont typeface="Arial" panose="020B0604020202020204" pitchFamily="34" charset="0"/>
              <a:buChar char="•"/>
            </a:pPr>
            <a:r>
              <a:rPr lang="en-IN" sz="2000" dirty="0">
                <a:solidFill>
                  <a:schemeClr val="bg1"/>
                </a:solidFill>
                <a:latin typeface="Georgia" panose="02040502050405020303" pitchFamily="18" charset="0"/>
              </a:rPr>
              <a:t>‌For new releasing products like #NewRelease [weekday]</a:t>
            </a:r>
          </a:p>
          <a:p>
            <a:pPr marL="800100" lvl="1" indent="-342900">
              <a:buFont typeface="Arial" panose="020B0604020202020204" pitchFamily="34" charset="0"/>
              <a:buChar char="•"/>
            </a:pPr>
            <a:r>
              <a:rPr lang="en-IN" sz="2000" dirty="0">
                <a:solidFill>
                  <a:schemeClr val="bg1"/>
                </a:solidFill>
                <a:latin typeface="Georgia" panose="02040502050405020303" pitchFamily="18" charset="0"/>
              </a:rPr>
              <a:t>‌Other hashtags like #thirstythursday, #FreshnessFriday, #FreeebieFridayetc can be used.</a:t>
            </a:r>
          </a:p>
          <a:p>
            <a:pPr marL="457200" indent="-457200">
              <a:buFont typeface="Wingdings" panose="05000000000000000000" pitchFamily="2" charset="2"/>
              <a:buChar char="v"/>
            </a:pPr>
            <a:r>
              <a:rPr lang="en-US" sz="2400" dirty="0">
                <a:solidFill>
                  <a:schemeClr val="bg1"/>
                </a:solidFill>
                <a:latin typeface="Georgia" panose="02040502050405020303" pitchFamily="18" charset="0"/>
              </a:rPr>
              <a:t>DISCOUNTS</a:t>
            </a:r>
            <a:r>
              <a:rPr lang="en-US" sz="2800" dirty="0">
                <a:solidFill>
                  <a:schemeClr val="bg1"/>
                </a:solidFill>
                <a:latin typeface="Georgia" panose="02040502050405020303" pitchFamily="18" charset="0"/>
              </a:rPr>
              <a:t>: </a:t>
            </a:r>
            <a:r>
              <a:rPr lang="en-US" sz="2000" dirty="0">
                <a:solidFill>
                  <a:schemeClr val="bg1"/>
                </a:solidFill>
                <a:latin typeface="Georgia" panose="02040502050405020303" pitchFamily="18" charset="0"/>
              </a:rPr>
              <a:t>The most advisable period throughout the year to make the unique impact for new joining customer is Halloween. Launching a new spooky drink during that period can boost overall sales and can gain trust towards company.</a:t>
            </a:r>
            <a:r>
              <a:rPr lang="en-US" sz="2400" dirty="0">
                <a:solidFill>
                  <a:schemeClr val="bg1"/>
                </a:solidFill>
                <a:latin typeface="Georgia" panose="02040502050405020303" pitchFamily="18" charset="0"/>
              </a:rPr>
              <a:t> </a:t>
            </a:r>
            <a:endParaRPr lang="en-US" sz="2000" dirty="0">
              <a:solidFill>
                <a:schemeClr val="bg1"/>
              </a:solidFill>
              <a:latin typeface="Georgia" panose="02040502050405020303" pitchFamily="18" charset="0"/>
            </a:endParaRPr>
          </a:p>
          <a:p>
            <a:br>
              <a:rPr lang="en-US" sz="2000" dirty="0"/>
            </a:br>
            <a:endParaRPr lang="en-US" sz="2000" dirty="0">
              <a:solidFill>
                <a:schemeClr val="bg1"/>
              </a:solidFill>
              <a:latin typeface="Georgia" panose="02040502050405020303" pitchFamily="18" charset="0"/>
            </a:endParaRPr>
          </a:p>
          <a:p>
            <a:endParaRPr lang="en-US" sz="2000" dirty="0">
              <a:solidFill>
                <a:schemeClr val="bg1"/>
              </a:solidFill>
              <a:latin typeface="Georgia" panose="02040502050405020303" pitchFamily="18" charset="0"/>
            </a:endParaRPr>
          </a:p>
          <a:p>
            <a:endParaRPr lang="en-US" sz="28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238964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489915D3-7E01-470F-ACAE-B9624EA3D73E}"/>
              </a:ext>
            </a:extLst>
          </p:cNvPr>
          <p:cNvSpPr txBox="1"/>
          <p:nvPr/>
        </p:nvSpPr>
        <p:spPr>
          <a:xfrm>
            <a:off x="203199" y="14517"/>
            <a:ext cx="12017829" cy="5016758"/>
          </a:xfrm>
          <a:prstGeom prst="rect">
            <a:avLst/>
          </a:prstGeom>
          <a:noFill/>
        </p:spPr>
        <p:txBody>
          <a:bodyPr wrap="square" rtlCol="0">
            <a:spAutoFit/>
          </a:bodyPr>
          <a:lstStyle/>
          <a:p>
            <a:r>
              <a:rPr lang="en-US" sz="3200" dirty="0">
                <a:solidFill>
                  <a:schemeClr val="bg1"/>
                </a:solidFill>
                <a:latin typeface="Georgia" panose="02040502050405020303" pitchFamily="18" charset="0"/>
              </a:rPr>
              <a:t>Secondary Insights:</a:t>
            </a:r>
          </a:p>
          <a:p>
            <a:endParaRPr lang="en-US" sz="28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Q4. Who can be a brand ambassador, and why?</a:t>
            </a:r>
          </a:p>
          <a:p>
            <a:endParaRPr lang="en-US" sz="2800" dirty="0"/>
          </a:p>
          <a:p>
            <a:pPr marL="457200" indent="-457200">
              <a:buFont typeface="Wingdings" panose="05000000000000000000" pitchFamily="2" charset="2"/>
              <a:buChar char="v"/>
            </a:pPr>
            <a:r>
              <a:rPr lang="en-US" sz="2000" dirty="0">
                <a:solidFill>
                  <a:schemeClr val="bg1"/>
                </a:solidFill>
                <a:latin typeface="Georgia" panose="02040502050405020303" pitchFamily="18" charset="0"/>
              </a:rPr>
              <a:t>Choice 1: </a:t>
            </a:r>
            <a:r>
              <a:rPr lang="en-US" sz="2000" b="1" dirty="0">
                <a:solidFill>
                  <a:schemeClr val="bg1"/>
                </a:solidFill>
                <a:latin typeface="Georgia" panose="02040502050405020303" pitchFamily="18" charset="0"/>
              </a:rPr>
              <a:t>MSD</a:t>
            </a:r>
            <a:r>
              <a:rPr lang="en-US" sz="2000" dirty="0">
                <a:solidFill>
                  <a:schemeClr val="bg1"/>
                </a:solidFill>
                <a:latin typeface="Georgia" panose="02040502050405020303" pitchFamily="18" charset="0"/>
              </a:rPr>
              <a:t> because they need more energy than others and their fanbase is huge and as of our data ~45% consumption is due to sports/ Exercise  and a huge fan base across the nation of </a:t>
            </a:r>
            <a:r>
              <a:rPr lang="en-US" sz="2000" b="1" dirty="0">
                <a:solidFill>
                  <a:schemeClr val="bg1"/>
                </a:solidFill>
                <a:latin typeface="Georgia" panose="02040502050405020303" pitchFamily="18" charset="0"/>
              </a:rPr>
              <a:t>44.6M </a:t>
            </a:r>
          </a:p>
          <a:p>
            <a:r>
              <a:rPr lang="en-US" sz="2000" b="1" dirty="0">
                <a:solidFill>
                  <a:schemeClr val="bg1"/>
                </a:solidFill>
                <a:latin typeface="Georgia" panose="02040502050405020303" pitchFamily="18" charset="0"/>
              </a:rPr>
              <a:t>       </a:t>
            </a:r>
            <a:r>
              <a:rPr lang="en-US" sz="2000" dirty="0">
                <a:solidFill>
                  <a:schemeClr val="bg1"/>
                </a:solidFill>
                <a:latin typeface="Georgia" panose="02040502050405020303" pitchFamily="18" charset="0"/>
              </a:rPr>
              <a:t>on Instagram + ~</a:t>
            </a:r>
            <a:r>
              <a:rPr lang="en-US" sz="2000" b="1" dirty="0">
                <a:solidFill>
                  <a:schemeClr val="bg1"/>
                </a:solidFill>
                <a:latin typeface="Georgia" panose="02040502050405020303" pitchFamily="18" charset="0"/>
              </a:rPr>
              <a:t>27 M </a:t>
            </a:r>
            <a:r>
              <a:rPr lang="en-US" sz="2000" dirty="0">
                <a:solidFill>
                  <a:schemeClr val="bg1"/>
                </a:solidFill>
                <a:latin typeface="Georgia" panose="02040502050405020303" pitchFamily="18" charset="0"/>
              </a:rPr>
              <a:t>on Facebook.</a:t>
            </a:r>
            <a:endParaRPr lang="en-US" sz="2000" b="1" dirty="0">
              <a:solidFill>
                <a:schemeClr val="bg1"/>
              </a:solidFill>
              <a:latin typeface="Georgia" panose="02040502050405020303" pitchFamily="18" charset="0"/>
            </a:endParaRPr>
          </a:p>
          <a:p>
            <a:pPr marL="342900" indent="-342900">
              <a:buFont typeface="Wingdings" panose="05000000000000000000" pitchFamily="2" charset="2"/>
              <a:buChar char="v"/>
            </a:pPr>
            <a:endParaRPr lang="en-US" sz="2000" dirty="0">
              <a:solidFill>
                <a:schemeClr val="bg1"/>
              </a:solidFill>
              <a:latin typeface="Georgia" panose="02040502050405020303" pitchFamily="18" charset="0"/>
            </a:endParaRPr>
          </a:p>
          <a:p>
            <a:pPr marL="457200" indent="-457200">
              <a:buFont typeface="Wingdings" panose="05000000000000000000" pitchFamily="2" charset="2"/>
              <a:buChar char="v"/>
            </a:pPr>
            <a:r>
              <a:rPr lang="en-US" sz="2000" dirty="0">
                <a:solidFill>
                  <a:schemeClr val="bg1"/>
                </a:solidFill>
                <a:latin typeface="Georgia" panose="02040502050405020303" pitchFamily="18" charset="0"/>
              </a:rPr>
              <a:t>Choice 2: </a:t>
            </a:r>
            <a:r>
              <a:rPr lang="en-US" sz="2000" b="1" dirty="0">
                <a:solidFill>
                  <a:schemeClr val="bg1"/>
                </a:solidFill>
                <a:latin typeface="Georgia" panose="02040502050405020303" pitchFamily="18" charset="0"/>
              </a:rPr>
              <a:t>Ranveer Singh </a:t>
            </a:r>
            <a:r>
              <a:rPr lang="en-US" sz="2000" dirty="0">
                <a:solidFill>
                  <a:schemeClr val="bg1"/>
                </a:solidFill>
                <a:latin typeface="Georgia" panose="02040502050405020303" pitchFamily="18" charset="0"/>
              </a:rPr>
              <a:t>because he is the most energetic of all and has a fanbase of </a:t>
            </a:r>
            <a:r>
              <a:rPr lang="en-US" sz="2000" b="1" dirty="0">
                <a:solidFill>
                  <a:schemeClr val="bg1"/>
                </a:solidFill>
                <a:latin typeface="Georgia" panose="02040502050405020303" pitchFamily="18" charset="0"/>
              </a:rPr>
              <a:t>43.7M </a:t>
            </a:r>
            <a:r>
              <a:rPr lang="en-US" sz="2000" dirty="0">
                <a:solidFill>
                  <a:schemeClr val="bg1"/>
                </a:solidFill>
                <a:latin typeface="Georgia" panose="02040502050405020303" pitchFamily="18" charset="0"/>
              </a:rPr>
              <a:t>on Instagram.</a:t>
            </a:r>
          </a:p>
          <a:p>
            <a:endParaRPr lang="en-US" sz="2800" dirty="0"/>
          </a:p>
          <a:p>
            <a:br>
              <a:rPr lang="en-US" sz="2800" dirty="0"/>
            </a:br>
            <a:endParaRPr lang="en-US" sz="28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615317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489915D3-7E01-470F-ACAE-B9624EA3D73E}"/>
              </a:ext>
            </a:extLst>
          </p:cNvPr>
          <p:cNvSpPr txBox="1"/>
          <p:nvPr/>
        </p:nvSpPr>
        <p:spPr>
          <a:xfrm>
            <a:off x="203199" y="14517"/>
            <a:ext cx="12017829" cy="2923877"/>
          </a:xfrm>
          <a:prstGeom prst="rect">
            <a:avLst/>
          </a:prstGeom>
          <a:noFill/>
        </p:spPr>
        <p:txBody>
          <a:bodyPr wrap="square" rtlCol="0">
            <a:spAutoFit/>
          </a:bodyPr>
          <a:lstStyle/>
          <a:p>
            <a:r>
              <a:rPr lang="en-US" sz="3200" dirty="0">
                <a:solidFill>
                  <a:schemeClr val="bg1"/>
                </a:solidFill>
                <a:latin typeface="Georgia" panose="02040502050405020303" pitchFamily="18" charset="0"/>
              </a:rPr>
              <a:t>Secondary Insights:</a:t>
            </a:r>
          </a:p>
          <a:p>
            <a:endParaRPr lang="en-US" sz="28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Q5. Who should be our target audience, and why?</a:t>
            </a:r>
          </a:p>
          <a:p>
            <a:endParaRPr lang="en-US" sz="2800" dirty="0">
              <a:solidFill>
                <a:schemeClr val="bg1"/>
              </a:solidFill>
              <a:latin typeface="Georgia" panose="02040502050405020303" pitchFamily="18" charset="0"/>
            </a:endParaRPr>
          </a:p>
          <a:p>
            <a:pPr marL="342900" indent="-342900">
              <a:buFont typeface="Wingdings" panose="05000000000000000000" pitchFamily="2" charset="2"/>
              <a:buChar char="v"/>
            </a:pPr>
            <a:r>
              <a:rPr lang="en-US" sz="2000" dirty="0">
                <a:solidFill>
                  <a:schemeClr val="bg1"/>
                </a:solidFill>
                <a:latin typeface="Georgia" panose="02040502050405020303" pitchFamily="18" charset="0"/>
              </a:rPr>
              <a:t>From the responses it's clear that most young persons (19-30) are buying out product (55.20%) and are easily accessible for marketing through various social media.</a:t>
            </a:r>
          </a:p>
          <a:p>
            <a:endParaRPr lang="en-US" sz="2800" dirty="0"/>
          </a:p>
        </p:txBody>
      </p:sp>
    </p:spTree>
    <p:extLst>
      <p:ext uri="{BB962C8B-B14F-4D97-AF65-F5344CB8AC3E}">
        <p14:creationId xmlns:p14="http://schemas.microsoft.com/office/powerpoint/2010/main" val="254057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3562EBE1-C47D-449D-8B88-91BE0B7C9C63}"/>
              </a:ext>
            </a:extLst>
          </p:cNvPr>
          <p:cNvSpPr txBox="1"/>
          <p:nvPr/>
        </p:nvSpPr>
        <p:spPr>
          <a:xfrm>
            <a:off x="266700" y="247650"/>
            <a:ext cx="10687050" cy="3539430"/>
          </a:xfrm>
          <a:prstGeom prst="rect">
            <a:avLst/>
          </a:prstGeom>
          <a:noFill/>
          <a:ln>
            <a:noFill/>
          </a:ln>
        </p:spPr>
        <p:txBody>
          <a:bodyPr wrap="square" rtlCol="0">
            <a:spAutoFit/>
          </a:bodyPr>
          <a:lstStyle/>
          <a:p>
            <a:r>
              <a:rPr lang="en-US" sz="3200" dirty="0">
                <a:solidFill>
                  <a:schemeClr val="bg1"/>
                </a:solidFill>
                <a:latin typeface="Georgia" panose="02040502050405020303" pitchFamily="18" charset="0"/>
              </a:rPr>
              <a:t>Company Overview:</a:t>
            </a:r>
          </a:p>
          <a:p>
            <a:endParaRPr lang="en-US" sz="4000" dirty="0">
              <a:solidFill>
                <a:schemeClr val="bg1"/>
              </a:solidFill>
            </a:endParaRPr>
          </a:p>
          <a:p>
            <a:pPr marL="457200" indent="-457200">
              <a:buFont typeface="Arial" panose="020B0604020202020204" pitchFamily="34" charset="0"/>
              <a:buChar char="•"/>
            </a:pPr>
            <a:r>
              <a:rPr lang="en-US" sz="2400" b="1" dirty="0">
                <a:solidFill>
                  <a:schemeClr val="bg1"/>
                </a:solidFill>
              </a:rPr>
              <a:t>CodeX </a:t>
            </a:r>
            <a:r>
              <a:rPr lang="en-US" sz="2400" dirty="0">
                <a:solidFill>
                  <a:schemeClr val="bg1"/>
                </a:solidFill>
              </a:rPr>
              <a:t>is a German beverage company that is aiming to make its mark in the Indian market. A few months ago, they launched their energy drink in 10 cities in India.</a:t>
            </a:r>
          </a:p>
          <a:p>
            <a:pPr marL="457200" indent="-457200">
              <a:buFont typeface="Arial" panose="020B0604020202020204" pitchFamily="34" charset="0"/>
              <a:buChar char="•"/>
            </a:pPr>
            <a:r>
              <a:rPr lang="en-US" sz="2400" dirty="0">
                <a:solidFill>
                  <a:schemeClr val="bg1"/>
                </a:solidFill>
              </a:rPr>
              <a:t>Their Marketing team is responsible for increasing brand awareness, market share, and product development. They conducted a survey in those 10 cities and received results from </a:t>
            </a:r>
            <a:r>
              <a:rPr lang="en-US" sz="2400" b="1" dirty="0">
                <a:solidFill>
                  <a:schemeClr val="bg1"/>
                </a:solidFill>
              </a:rPr>
              <a:t>10k</a:t>
            </a:r>
            <a:r>
              <a:rPr lang="en-US" sz="2400" dirty="0">
                <a:solidFill>
                  <a:schemeClr val="bg1"/>
                </a:solidFill>
              </a:rPr>
              <a:t> respondents. </a:t>
            </a:r>
          </a:p>
        </p:txBody>
      </p:sp>
      <p:pic>
        <p:nvPicPr>
          <p:cNvPr id="2" name="Audio 1">
            <a:hlinkClick r:id="" action="ppaction://media"/>
            <a:extLst>
              <a:ext uri="{FF2B5EF4-FFF2-40B4-BE49-F238E27FC236}">
                <a16:creationId xmlns:a16="http://schemas.microsoft.com/office/drawing/2014/main" id="{741CD1D0-2350-470D-9E18-BE12D69F258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668396616"/>
      </p:ext>
    </p:extLst>
  </p:cSld>
  <p:clrMapOvr>
    <a:masterClrMapping/>
  </p:clrMapOvr>
  <mc:AlternateContent xmlns:mc="http://schemas.openxmlformats.org/markup-compatibility/2006">
    <mc:Choice xmlns:p14="http://schemas.microsoft.com/office/powerpoint/2010/main" Requires="p14">
      <p:transition spd="slow" p14:dur="2000" advTm="3739"/>
    </mc:Choice>
    <mc:Fallback>
      <p:transition spd="slow" advTm="37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86A1E272-1CF7-497A-9EEC-253685EE5655}"/>
              </a:ext>
            </a:extLst>
          </p:cNvPr>
          <p:cNvSpPr txBox="1"/>
          <p:nvPr/>
        </p:nvSpPr>
        <p:spPr>
          <a:xfrm>
            <a:off x="361950" y="19050"/>
            <a:ext cx="11753850" cy="4897944"/>
          </a:xfrm>
          <a:prstGeom prst="rect">
            <a:avLst/>
          </a:prstGeom>
          <a:noFill/>
          <a:ln>
            <a:noFill/>
          </a:ln>
        </p:spPr>
        <p:txBody>
          <a:bodyPr wrap="square" rtlCol="0">
            <a:spAutoFit/>
          </a:bodyPr>
          <a:lstStyle/>
          <a:p>
            <a:endParaRPr lang="en-US" sz="3200" dirty="0">
              <a:solidFill>
                <a:schemeClr val="bg1"/>
              </a:solidFill>
              <a:latin typeface="Georgia" panose="02040502050405020303" pitchFamily="18" charset="0"/>
            </a:endParaRPr>
          </a:p>
          <a:p>
            <a:r>
              <a:rPr lang="en-US" sz="3200" dirty="0">
                <a:solidFill>
                  <a:schemeClr val="bg1"/>
                </a:solidFill>
                <a:latin typeface="Georgia" panose="02040502050405020303" pitchFamily="18" charset="0"/>
              </a:rPr>
              <a:t>Index:</a:t>
            </a:r>
            <a:endParaRPr lang="en-IN" sz="3200" dirty="0">
              <a:solidFill>
                <a:schemeClr val="bg1"/>
              </a:solidFill>
            </a:endParaRPr>
          </a:p>
          <a:p>
            <a:pPr marL="457200" indent="-457200">
              <a:lnSpc>
                <a:spcPct val="150000"/>
              </a:lnSpc>
              <a:buFont typeface="Arial" panose="020B0604020202020204" pitchFamily="34" charset="0"/>
              <a:buChar char="•"/>
            </a:pPr>
            <a:r>
              <a:rPr lang="en-IN" sz="2400" dirty="0">
                <a:solidFill>
                  <a:schemeClr val="bg1"/>
                </a:solidFill>
              </a:rPr>
              <a:t>Demographic Insights</a:t>
            </a:r>
          </a:p>
          <a:p>
            <a:pPr marL="457200" indent="-457200">
              <a:lnSpc>
                <a:spcPct val="150000"/>
              </a:lnSpc>
              <a:buFont typeface="Arial" panose="020B0604020202020204" pitchFamily="34" charset="0"/>
              <a:buChar char="•"/>
            </a:pPr>
            <a:r>
              <a:rPr lang="en-IN" sz="2400" dirty="0">
                <a:solidFill>
                  <a:schemeClr val="bg1"/>
                </a:solidFill>
              </a:rPr>
              <a:t>Consumer Preferences</a:t>
            </a:r>
          </a:p>
          <a:p>
            <a:pPr marL="457200" indent="-457200">
              <a:lnSpc>
                <a:spcPct val="150000"/>
              </a:lnSpc>
              <a:buFont typeface="Arial" panose="020B0604020202020204" pitchFamily="34" charset="0"/>
              <a:buChar char="•"/>
            </a:pPr>
            <a:r>
              <a:rPr lang="en-IN" sz="2400" dirty="0">
                <a:solidFill>
                  <a:schemeClr val="bg1"/>
                </a:solidFill>
              </a:rPr>
              <a:t>Competition Analysis</a:t>
            </a:r>
          </a:p>
          <a:p>
            <a:pPr marL="457200" indent="-457200">
              <a:lnSpc>
                <a:spcPct val="150000"/>
              </a:lnSpc>
              <a:buFont typeface="Arial" panose="020B0604020202020204" pitchFamily="34" charset="0"/>
              <a:buChar char="•"/>
            </a:pPr>
            <a:r>
              <a:rPr lang="en-IN" sz="2400" dirty="0">
                <a:solidFill>
                  <a:schemeClr val="bg1"/>
                </a:solidFill>
              </a:rPr>
              <a:t>Marketing Channels and Brand Awareness</a:t>
            </a:r>
          </a:p>
          <a:p>
            <a:pPr marL="457200" indent="-457200">
              <a:lnSpc>
                <a:spcPct val="150000"/>
              </a:lnSpc>
              <a:buFont typeface="Arial" panose="020B0604020202020204" pitchFamily="34" charset="0"/>
              <a:buChar char="•"/>
            </a:pPr>
            <a:r>
              <a:rPr lang="en-IN" sz="2400" dirty="0">
                <a:solidFill>
                  <a:schemeClr val="bg1"/>
                </a:solidFill>
              </a:rPr>
              <a:t>Brand Penetration</a:t>
            </a:r>
          </a:p>
          <a:p>
            <a:pPr marL="457200" indent="-457200">
              <a:lnSpc>
                <a:spcPct val="150000"/>
              </a:lnSpc>
              <a:buFont typeface="Arial" panose="020B0604020202020204" pitchFamily="34" charset="0"/>
              <a:buChar char="•"/>
            </a:pPr>
            <a:r>
              <a:rPr lang="en-IN" sz="2400" dirty="0">
                <a:solidFill>
                  <a:schemeClr val="bg1"/>
                </a:solidFill>
              </a:rPr>
              <a:t>Purchase Behaviour</a:t>
            </a:r>
          </a:p>
          <a:p>
            <a:pPr marL="457200" indent="-457200">
              <a:lnSpc>
                <a:spcPct val="150000"/>
              </a:lnSpc>
              <a:buFont typeface="Arial" panose="020B0604020202020204" pitchFamily="34" charset="0"/>
              <a:buChar char="•"/>
            </a:pPr>
            <a:r>
              <a:rPr lang="en-IN" sz="2400" dirty="0">
                <a:solidFill>
                  <a:schemeClr val="bg1"/>
                </a:solidFill>
              </a:rPr>
              <a:t>Product Development</a:t>
            </a:r>
          </a:p>
        </p:txBody>
      </p:sp>
      <p:pic>
        <p:nvPicPr>
          <p:cNvPr id="2" name="Audio 1">
            <a:hlinkClick r:id="" action="ppaction://media"/>
            <a:extLst>
              <a:ext uri="{FF2B5EF4-FFF2-40B4-BE49-F238E27FC236}">
                <a16:creationId xmlns:a16="http://schemas.microsoft.com/office/drawing/2014/main" id="{709766B6-E871-4EF8-A7B5-EE676CB756B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388682328"/>
      </p:ext>
    </p:extLst>
  </p:cSld>
  <p:clrMapOvr>
    <a:masterClrMapping/>
  </p:clrMapOvr>
  <mc:AlternateContent xmlns:mc="http://schemas.openxmlformats.org/markup-compatibility/2006">
    <mc:Choice xmlns:p14="http://schemas.microsoft.com/office/powerpoint/2010/main" Requires="p14">
      <p:transition spd="slow" p14:dur="2000" advTm="5265"/>
    </mc:Choice>
    <mc:Fallback>
      <p:transition spd="slow" advTm="52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0F015E21-430B-4B77-B101-37F474445B4D}"/>
              </a:ext>
            </a:extLst>
          </p:cNvPr>
          <p:cNvSpPr txBox="1"/>
          <p:nvPr/>
        </p:nvSpPr>
        <p:spPr>
          <a:xfrm>
            <a:off x="247649" y="247650"/>
            <a:ext cx="11944351" cy="5509200"/>
          </a:xfrm>
          <a:prstGeom prst="rect">
            <a:avLst/>
          </a:prstGeom>
          <a:noFill/>
        </p:spPr>
        <p:txBody>
          <a:bodyPr wrap="square" rtlCol="0">
            <a:spAutoFit/>
          </a:bodyPr>
          <a:lstStyle/>
          <a:p>
            <a:r>
              <a:rPr lang="en-US" sz="3200" dirty="0">
                <a:solidFill>
                  <a:schemeClr val="bg1"/>
                </a:solidFill>
                <a:latin typeface="Georgia" panose="02040502050405020303" pitchFamily="18" charset="0"/>
              </a:rPr>
              <a:t>1. Demographic Insights:</a:t>
            </a: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28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Insights:</a:t>
            </a:r>
          </a:p>
          <a:p>
            <a:pPr marL="457200" indent="-457200">
              <a:buFont typeface="Wingdings" panose="05000000000000000000" pitchFamily="2" charset="2"/>
              <a:buChar char="Ø"/>
            </a:pPr>
            <a:r>
              <a:rPr lang="en-US" sz="2000" dirty="0">
                <a:solidFill>
                  <a:schemeClr val="bg1"/>
                </a:solidFill>
                <a:latin typeface="Georgia" panose="02040502050405020303" pitchFamily="18" charset="0"/>
              </a:rPr>
              <a:t>60.38% customers are Male followed by 34.55% Females and 5.07% non-binary</a:t>
            </a:r>
            <a:r>
              <a:rPr lang="en-US" sz="3200" dirty="0">
                <a:solidFill>
                  <a:schemeClr val="bg1"/>
                </a:solidFill>
                <a:latin typeface="Georgia" panose="02040502050405020303" pitchFamily="18" charset="0"/>
              </a:rPr>
              <a:t>.</a:t>
            </a:r>
          </a:p>
          <a:p>
            <a:pPr marL="457200" indent="-457200">
              <a:buFont typeface="Wingdings" panose="05000000000000000000" pitchFamily="2" charset="2"/>
              <a:buChar char="Ø"/>
            </a:pPr>
            <a:r>
              <a:rPr lang="en-US" sz="2000" dirty="0">
                <a:solidFill>
                  <a:schemeClr val="bg1"/>
                </a:solidFill>
                <a:latin typeface="Georgia" panose="02040502050405020303" pitchFamily="18" charset="0"/>
              </a:rPr>
              <a:t>Most respondents are from 19-30 years age group (55.20%).</a:t>
            </a:r>
          </a:p>
          <a:p>
            <a:endParaRPr lang="en-US" sz="2000" dirty="0">
              <a:solidFill>
                <a:schemeClr val="bg1"/>
              </a:solidFill>
              <a:latin typeface="Georgia" panose="02040502050405020303" pitchFamily="18" charset="0"/>
            </a:endParaRPr>
          </a:p>
        </p:txBody>
      </p:sp>
      <p:pic>
        <p:nvPicPr>
          <p:cNvPr id="5" name="Picture 4">
            <a:extLst>
              <a:ext uri="{FF2B5EF4-FFF2-40B4-BE49-F238E27FC236}">
                <a16:creationId xmlns:a16="http://schemas.microsoft.com/office/drawing/2014/main" id="{624CFCB4-BA93-4FBA-996B-72139FBFE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8" y="985094"/>
            <a:ext cx="5137151" cy="2648320"/>
          </a:xfrm>
          <a:prstGeom prst="rect">
            <a:avLst/>
          </a:prstGeom>
        </p:spPr>
      </p:pic>
      <p:pic>
        <p:nvPicPr>
          <p:cNvPr id="12" name="Picture 11">
            <a:extLst>
              <a:ext uri="{FF2B5EF4-FFF2-40B4-BE49-F238E27FC236}">
                <a16:creationId xmlns:a16="http://schemas.microsoft.com/office/drawing/2014/main" id="{E1A90739-444C-4BD5-9D2A-0166A0A37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203" y="1013673"/>
            <a:ext cx="5137151" cy="2619741"/>
          </a:xfrm>
          <a:prstGeom prst="rect">
            <a:avLst/>
          </a:prstGeom>
        </p:spPr>
      </p:pic>
    </p:spTree>
    <p:extLst>
      <p:ext uri="{BB962C8B-B14F-4D97-AF65-F5344CB8AC3E}">
        <p14:creationId xmlns:p14="http://schemas.microsoft.com/office/powerpoint/2010/main" val="348272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4" name="Picture 3">
            <a:extLst>
              <a:ext uri="{FF2B5EF4-FFF2-40B4-BE49-F238E27FC236}">
                <a16:creationId xmlns:a16="http://schemas.microsoft.com/office/drawing/2014/main" id="{431EC4B0-210A-4BD1-8FB9-E62BCBF86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16" y="827409"/>
            <a:ext cx="6522583" cy="3650604"/>
          </a:xfrm>
          <a:prstGeom prst="rect">
            <a:avLst/>
          </a:prstGeom>
        </p:spPr>
      </p:pic>
      <p:sp>
        <p:nvSpPr>
          <p:cNvPr id="2" name="TextBox 1">
            <a:extLst>
              <a:ext uri="{FF2B5EF4-FFF2-40B4-BE49-F238E27FC236}">
                <a16:creationId xmlns:a16="http://schemas.microsoft.com/office/drawing/2014/main" id="{91CEF20D-B50B-492A-B0FE-F130FF4F878F}"/>
              </a:ext>
            </a:extLst>
          </p:cNvPr>
          <p:cNvSpPr txBox="1"/>
          <p:nvPr/>
        </p:nvSpPr>
        <p:spPr>
          <a:xfrm>
            <a:off x="153988" y="174171"/>
            <a:ext cx="12038012" cy="7786747"/>
          </a:xfrm>
          <a:prstGeom prst="rect">
            <a:avLst/>
          </a:prstGeom>
          <a:noFill/>
        </p:spPr>
        <p:txBody>
          <a:bodyPr wrap="square" rtlCol="0">
            <a:spAutoFit/>
          </a:bodyPr>
          <a:lstStyle/>
          <a:p>
            <a:r>
              <a:rPr lang="en-US" sz="3200" dirty="0">
                <a:solidFill>
                  <a:schemeClr val="bg1"/>
                </a:solidFill>
                <a:latin typeface="Georgia" panose="02040502050405020303" pitchFamily="18" charset="0"/>
              </a:rPr>
              <a:t>1. Demographic Insights Cont.</a:t>
            </a: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Insights</a:t>
            </a:r>
            <a:r>
              <a:rPr lang="en-US" sz="3200" dirty="0">
                <a:solidFill>
                  <a:schemeClr val="bg1"/>
                </a:solidFill>
                <a:latin typeface="Georgia" panose="02040502050405020303" pitchFamily="18" charset="0"/>
              </a:rPr>
              <a:t>:</a:t>
            </a:r>
          </a:p>
          <a:p>
            <a:pPr marL="457200" indent="-457200">
              <a:buFont typeface="Wingdings" panose="05000000000000000000" pitchFamily="2" charset="2"/>
              <a:buChar char="Ø"/>
            </a:pPr>
            <a:r>
              <a:rPr lang="en-US" sz="2000" dirty="0">
                <a:solidFill>
                  <a:schemeClr val="bg1"/>
                </a:solidFill>
                <a:latin typeface="Georgia" panose="02040502050405020303" pitchFamily="18" charset="0"/>
              </a:rPr>
              <a:t>Most effective medium of marketing is Online ads and then TV Comms.</a:t>
            </a: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IN" sz="32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77521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489915D3-7E01-470F-ACAE-B9624EA3D73E}"/>
              </a:ext>
            </a:extLst>
          </p:cNvPr>
          <p:cNvSpPr txBox="1"/>
          <p:nvPr/>
        </p:nvSpPr>
        <p:spPr>
          <a:xfrm>
            <a:off x="217713" y="217713"/>
            <a:ext cx="12017829" cy="7109639"/>
          </a:xfrm>
          <a:prstGeom prst="rect">
            <a:avLst/>
          </a:prstGeom>
          <a:noFill/>
        </p:spPr>
        <p:txBody>
          <a:bodyPr wrap="square" rtlCol="0">
            <a:spAutoFit/>
          </a:bodyPr>
          <a:lstStyle/>
          <a:p>
            <a:r>
              <a:rPr lang="en-US" sz="3200" dirty="0">
                <a:solidFill>
                  <a:schemeClr val="bg1"/>
                </a:solidFill>
                <a:latin typeface="Georgia" panose="02040502050405020303" pitchFamily="18" charset="0"/>
              </a:rPr>
              <a:t>2. Consumer Preferences:</a:t>
            </a: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Insights</a:t>
            </a:r>
            <a:r>
              <a:rPr lang="en-US" sz="3200" dirty="0">
                <a:solidFill>
                  <a:schemeClr val="bg1"/>
                </a:solidFill>
                <a:latin typeface="Georgia" panose="02040502050405020303" pitchFamily="18" charset="0"/>
              </a:rPr>
              <a:t>:</a:t>
            </a:r>
          </a:p>
          <a:p>
            <a:pPr marL="457200" indent="-457200">
              <a:buFont typeface="Wingdings" panose="05000000000000000000" pitchFamily="2" charset="2"/>
              <a:buChar char="Ø"/>
            </a:pPr>
            <a:r>
              <a:rPr lang="en-US" sz="2000" dirty="0">
                <a:solidFill>
                  <a:schemeClr val="bg1"/>
                </a:solidFill>
                <a:latin typeface="Georgia" panose="02040502050405020303" pitchFamily="18" charset="0"/>
              </a:rPr>
              <a:t>39.84% of the respondents wants compact and portable cans.</a:t>
            </a:r>
          </a:p>
          <a:p>
            <a:pPr marL="457200" indent="-457200">
              <a:buFont typeface="Wingdings" panose="05000000000000000000" pitchFamily="2" charset="2"/>
              <a:buChar char="Ø"/>
            </a:pPr>
            <a:r>
              <a:rPr lang="en-US" sz="2000" dirty="0">
                <a:solidFill>
                  <a:schemeClr val="bg1"/>
                </a:solidFill>
                <a:latin typeface="Georgia" panose="02040502050405020303" pitchFamily="18" charset="0"/>
              </a:rPr>
              <a:t>Caffeine and vitamins are two most preferred ingredients among all.</a:t>
            </a: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p:txBody>
      </p:sp>
      <p:pic>
        <p:nvPicPr>
          <p:cNvPr id="11" name="Picture 10">
            <a:extLst>
              <a:ext uri="{FF2B5EF4-FFF2-40B4-BE49-F238E27FC236}">
                <a16:creationId xmlns:a16="http://schemas.microsoft.com/office/drawing/2014/main" id="{E55E478A-8CBE-4B2F-B8E3-9FAFCB289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14" y="964417"/>
            <a:ext cx="4750184" cy="2997984"/>
          </a:xfrm>
          <a:prstGeom prst="rect">
            <a:avLst/>
          </a:prstGeom>
        </p:spPr>
      </p:pic>
      <p:pic>
        <p:nvPicPr>
          <p:cNvPr id="9" name="Picture 8">
            <a:extLst>
              <a:ext uri="{FF2B5EF4-FFF2-40B4-BE49-F238E27FC236}">
                <a16:creationId xmlns:a16="http://schemas.microsoft.com/office/drawing/2014/main" id="{78E49917-FBB6-425C-802A-EB23AA7D0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399" y="964417"/>
            <a:ext cx="4766287" cy="2997984"/>
          </a:xfrm>
          <a:prstGeom prst="rect">
            <a:avLst/>
          </a:prstGeom>
        </p:spPr>
      </p:pic>
    </p:spTree>
    <p:extLst>
      <p:ext uri="{BB962C8B-B14F-4D97-AF65-F5344CB8AC3E}">
        <p14:creationId xmlns:p14="http://schemas.microsoft.com/office/powerpoint/2010/main" val="113126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489915D3-7E01-470F-ACAE-B9624EA3D73E}"/>
              </a:ext>
            </a:extLst>
          </p:cNvPr>
          <p:cNvSpPr txBox="1"/>
          <p:nvPr/>
        </p:nvSpPr>
        <p:spPr>
          <a:xfrm>
            <a:off x="217713" y="217713"/>
            <a:ext cx="12017829" cy="6678751"/>
          </a:xfrm>
          <a:prstGeom prst="rect">
            <a:avLst/>
          </a:prstGeom>
          <a:noFill/>
        </p:spPr>
        <p:txBody>
          <a:bodyPr wrap="square" rtlCol="0">
            <a:spAutoFit/>
          </a:bodyPr>
          <a:lstStyle/>
          <a:p>
            <a:r>
              <a:rPr lang="en-US" sz="3200" dirty="0">
                <a:solidFill>
                  <a:schemeClr val="bg1"/>
                </a:solidFill>
                <a:latin typeface="Georgia" panose="02040502050405020303" pitchFamily="18" charset="0"/>
              </a:rPr>
              <a:t>3. Competition Analysis:</a:t>
            </a: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Insights</a:t>
            </a:r>
            <a:r>
              <a:rPr lang="en-US" sz="3200" dirty="0">
                <a:solidFill>
                  <a:schemeClr val="bg1"/>
                </a:solidFill>
                <a:latin typeface="Georgia" panose="02040502050405020303" pitchFamily="18" charset="0"/>
              </a:rPr>
              <a:t>:</a:t>
            </a:r>
          </a:p>
          <a:p>
            <a:pPr marL="457200" indent="-457200">
              <a:buFont typeface="Wingdings" panose="05000000000000000000" pitchFamily="2" charset="2"/>
              <a:buChar char="Ø"/>
            </a:pPr>
            <a:r>
              <a:rPr lang="en-US" sz="2000" dirty="0">
                <a:solidFill>
                  <a:schemeClr val="bg1"/>
                </a:solidFill>
                <a:latin typeface="Georgia" panose="02040502050405020303" pitchFamily="18" charset="0"/>
              </a:rPr>
              <a:t>Cola coka is the current market leader with</a:t>
            </a:r>
          </a:p>
          <a:p>
            <a:r>
              <a:rPr lang="en-US" sz="2000" dirty="0">
                <a:solidFill>
                  <a:schemeClr val="bg1"/>
                </a:solidFill>
                <a:latin typeface="Georgia" panose="02040502050405020303" pitchFamily="18" charset="0"/>
              </a:rPr>
              <a:t>      (25.38% customers).</a:t>
            </a:r>
          </a:p>
          <a:p>
            <a:endParaRPr lang="en-US" sz="2000" dirty="0">
              <a:solidFill>
                <a:schemeClr val="bg1"/>
              </a:solidFill>
              <a:latin typeface="Georgia" panose="02040502050405020303" pitchFamily="18" charset="0"/>
            </a:endParaRPr>
          </a:p>
          <a:p>
            <a:pPr marL="342900" indent="-342900">
              <a:buFont typeface="Wingdings" panose="05000000000000000000" pitchFamily="2" charset="2"/>
              <a:buChar char="Ø"/>
            </a:pPr>
            <a:r>
              <a:rPr lang="en-US" sz="2000" dirty="0">
                <a:solidFill>
                  <a:schemeClr val="bg1"/>
                </a:solidFill>
                <a:latin typeface="Georgia" panose="02040502050405020303" pitchFamily="18" charset="0"/>
              </a:rPr>
              <a:t>Main reasons </a:t>
            </a:r>
            <a:r>
              <a:rPr lang="en-US" sz="2000" b="1" dirty="0">
                <a:solidFill>
                  <a:schemeClr val="bg1"/>
                </a:solidFill>
                <a:latin typeface="Georgia" panose="02040502050405020303" pitchFamily="18" charset="0"/>
              </a:rPr>
              <a:t>for choosing other brand </a:t>
            </a:r>
            <a:r>
              <a:rPr lang="en-US" sz="2000" dirty="0">
                <a:solidFill>
                  <a:schemeClr val="bg1"/>
                </a:solidFill>
                <a:latin typeface="Georgia" panose="02040502050405020303" pitchFamily="18" charset="0"/>
              </a:rPr>
              <a:t>are </a:t>
            </a:r>
          </a:p>
          <a:p>
            <a:r>
              <a:rPr lang="en-US" sz="2000" dirty="0">
                <a:solidFill>
                  <a:schemeClr val="bg1"/>
                </a:solidFill>
                <a:latin typeface="Georgia" panose="02040502050405020303" pitchFamily="18" charset="0"/>
              </a:rPr>
              <a:t>     1.Brand reputation, 2.Taste/ flavor</a:t>
            </a:r>
          </a:p>
          <a:p>
            <a:r>
              <a:rPr lang="en-US" sz="2000" dirty="0">
                <a:solidFill>
                  <a:schemeClr val="bg1"/>
                </a:solidFill>
                <a:latin typeface="Georgia" panose="02040502050405020303" pitchFamily="18" charset="0"/>
              </a:rPr>
              <a:t>     while </a:t>
            </a:r>
            <a:r>
              <a:rPr lang="en-US" sz="2000" b="1" dirty="0">
                <a:solidFill>
                  <a:schemeClr val="bg1"/>
                </a:solidFill>
                <a:latin typeface="Georgia" panose="02040502050405020303" pitchFamily="18" charset="0"/>
              </a:rPr>
              <a:t>for choosing Codex </a:t>
            </a:r>
            <a:r>
              <a:rPr lang="en-US" sz="2000" dirty="0">
                <a:solidFill>
                  <a:schemeClr val="bg1"/>
                </a:solidFill>
                <a:latin typeface="Georgia" panose="02040502050405020303" pitchFamily="18" charset="0"/>
              </a:rPr>
              <a:t>the main reasons are </a:t>
            </a:r>
          </a:p>
          <a:p>
            <a:r>
              <a:rPr lang="en-US" sz="2000" dirty="0">
                <a:solidFill>
                  <a:schemeClr val="bg1"/>
                </a:solidFill>
                <a:latin typeface="Georgia" panose="02040502050405020303" pitchFamily="18" charset="0"/>
              </a:rPr>
              <a:t>     1. Brand reputation, 2. Availability and then 3. Taste/flavor</a:t>
            </a:r>
          </a:p>
        </p:txBody>
      </p:sp>
      <p:pic>
        <p:nvPicPr>
          <p:cNvPr id="4" name="Picture 3">
            <a:extLst>
              <a:ext uri="{FF2B5EF4-FFF2-40B4-BE49-F238E27FC236}">
                <a16:creationId xmlns:a16="http://schemas.microsoft.com/office/drawing/2014/main" id="{81F79B21-416E-411B-A02F-71ABBE640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3" y="963424"/>
            <a:ext cx="5123544" cy="3046140"/>
          </a:xfrm>
          <a:prstGeom prst="rect">
            <a:avLst/>
          </a:prstGeom>
        </p:spPr>
      </p:pic>
      <p:pic>
        <p:nvPicPr>
          <p:cNvPr id="13" name="Picture 12">
            <a:extLst>
              <a:ext uri="{FF2B5EF4-FFF2-40B4-BE49-F238E27FC236}">
                <a16:creationId xmlns:a16="http://schemas.microsoft.com/office/drawing/2014/main" id="{D65F8989-4C79-4A67-9623-2699350AC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398" y="269312"/>
            <a:ext cx="4296375" cy="3211287"/>
          </a:xfrm>
          <a:prstGeom prst="rect">
            <a:avLst/>
          </a:prstGeom>
        </p:spPr>
      </p:pic>
      <p:pic>
        <p:nvPicPr>
          <p:cNvPr id="15" name="Picture 14">
            <a:extLst>
              <a:ext uri="{FF2B5EF4-FFF2-40B4-BE49-F238E27FC236}">
                <a16:creationId xmlns:a16="http://schemas.microsoft.com/office/drawing/2014/main" id="{E619E345-ECA7-4B53-8575-78BB229AC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7912" y="3762609"/>
            <a:ext cx="4296375" cy="2937282"/>
          </a:xfrm>
          <a:prstGeom prst="rect">
            <a:avLst/>
          </a:prstGeom>
        </p:spPr>
      </p:pic>
      <p:sp>
        <p:nvSpPr>
          <p:cNvPr id="16" name="Rectangle 15">
            <a:extLst>
              <a:ext uri="{FF2B5EF4-FFF2-40B4-BE49-F238E27FC236}">
                <a16:creationId xmlns:a16="http://schemas.microsoft.com/office/drawing/2014/main" id="{99F7DB55-4E9D-4878-AA5C-109EDB897E5E}"/>
              </a:ext>
            </a:extLst>
          </p:cNvPr>
          <p:cNvSpPr/>
          <p:nvPr/>
        </p:nvSpPr>
        <p:spPr>
          <a:xfrm>
            <a:off x="232228" y="1291771"/>
            <a:ext cx="4818743" cy="537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CE6D4AD-A090-40C0-AEAF-6639147D8D0F}"/>
              </a:ext>
            </a:extLst>
          </p:cNvPr>
          <p:cNvSpPr/>
          <p:nvPr/>
        </p:nvSpPr>
        <p:spPr>
          <a:xfrm>
            <a:off x="9042400" y="1560286"/>
            <a:ext cx="870857" cy="4426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0C2A7D14-CC4A-4206-B5E6-296EDB441FA9}"/>
              </a:ext>
            </a:extLst>
          </p:cNvPr>
          <p:cNvSpPr/>
          <p:nvPr/>
        </p:nvSpPr>
        <p:spPr>
          <a:xfrm>
            <a:off x="10088972" y="863600"/>
            <a:ext cx="1261199" cy="965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1DD312B-E1A7-4263-AEC5-7FDB5E992668}"/>
              </a:ext>
            </a:extLst>
          </p:cNvPr>
          <p:cNvSpPr/>
          <p:nvPr/>
        </p:nvSpPr>
        <p:spPr>
          <a:xfrm>
            <a:off x="10054230" y="4223331"/>
            <a:ext cx="1261199" cy="965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214BA8CE-D145-49B0-96E4-75E5B875B333}"/>
              </a:ext>
            </a:extLst>
          </p:cNvPr>
          <p:cNvSpPr/>
          <p:nvPr/>
        </p:nvSpPr>
        <p:spPr>
          <a:xfrm>
            <a:off x="9042400" y="5326525"/>
            <a:ext cx="870857" cy="4426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4644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489915D3-7E01-470F-ACAE-B9624EA3D73E}"/>
              </a:ext>
            </a:extLst>
          </p:cNvPr>
          <p:cNvSpPr txBox="1"/>
          <p:nvPr/>
        </p:nvSpPr>
        <p:spPr>
          <a:xfrm>
            <a:off x="203199" y="217713"/>
            <a:ext cx="12017829" cy="5940088"/>
          </a:xfrm>
          <a:prstGeom prst="rect">
            <a:avLst/>
          </a:prstGeom>
          <a:noFill/>
        </p:spPr>
        <p:txBody>
          <a:bodyPr wrap="square" rtlCol="0">
            <a:spAutoFit/>
          </a:bodyPr>
          <a:lstStyle/>
          <a:p>
            <a:r>
              <a:rPr lang="en-US" sz="3200" dirty="0">
                <a:solidFill>
                  <a:schemeClr val="bg1"/>
                </a:solidFill>
                <a:latin typeface="Georgia" panose="02040502050405020303" pitchFamily="18" charset="0"/>
              </a:rPr>
              <a:t>4. Marketing Channels and Brand Awareness :</a:t>
            </a: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Insights</a:t>
            </a:r>
            <a:r>
              <a:rPr lang="en-US" sz="3200" dirty="0">
                <a:solidFill>
                  <a:schemeClr val="bg1"/>
                </a:solidFill>
                <a:latin typeface="Georgia" panose="02040502050405020303" pitchFamily="18" charset="0"/>
              </a:rPr>
              <a:t>:</a:t>
            </a:r>
          </a:p>
          <a:p>
            <a:pPr marL="457200" indent="-457200">
              <a:buFont typeface="Wingdings" panose="05000000000000000000" pitchFamily="2" charset="2"/>
              <a:buChar char="Ø"/>
            </a:pPr>
            <a:r>
              <a:rPr lang="en-US" sz="2000" dirty="0">
                <a:solidFill>
                  <a:schemeClr val="bg1"/>
                </a:solidFill>
                <a:latin typeface="Georgia" panose="02040502050405020303" pitchFamily="18" charset="0"/>
              </a:rPr>
              <a:t>Over all awareness comes from Online ads and TV commercials.</a:t>
            </a:r>
          </a:p>
          <a:p>
            <a:pPr marL="457200" indent="-457200">
              <a:buFont typeface="Wingdings" panose="05000000000000000000" pitchFamily="2" charset="2"/>
              <a:buChar char="Ø"/>
            </a:pPr>
            <a:r>
              <a:rPr lang="en-US" sz="2000" dirty="0">
                <a:solidFill>
                  <a:schemeClr val="bg1"/>
                </a:solidFill>
                <a:latin typeface="Georgia" panose="02040502050405020303" pitchFamily="18" charset="0"/>
              </a:rPr>
              <a:t>Whereas</a:t>
            </a:r>
            <a:r>
              <a:rPr lang="en-US" sz="2000" b="1" dirty="0">
                <a:solidFill>
                  <a:schemeClr val="bg1"/>
                </a:solidFill>
                <a:latin typeface="Georgia" panose="02040502050405020303" pitchFamily="18" charset="0"/>
              </a:rPr>
              <a:t> For CodeX </a:t>
            </a:r>
            <a:r>
              <a:rPr lang="en-US" sz="2000" dirty="0">
                <a:solidFill>
                  <a:schemeClr val="bg1"/>
                </a:solidFill>
                <a:latin typeface="Georgia" panose="02040502050405020303" pitchFamily="18" charset="0"/>
              </a:rPr>
              <a:t>(68.57%) of awareness comes from Online ads and TV Commercials.</a:t>
            </a:r>
          </a:p>
          <a:p>
            <a:endParaRPr lang="en-US" sz="2000" dirty="0">
              <a:solidFill>
                <a:schemeClr val="bg1"/>
              </a:solidFill>
              <a:latin typeface="Georgia" panose="02040502050405020303" pitchFamily="18" charset="0"/>
            </a:endParaRPr>
          </a:p>
        </p:txBody>
      </p:sp>
      <p:pic>
        <p:nvPicPr>
          <p:cNvPr id="5" name="Picture 4">
            <a:extLst>
              <a:ext uri="{FF2B5EF4-FFF2-40B4-BE49-F238E27FC236}">
                <a16:creationId xmlns:a16="http://schemas.microsoft.com/office/drawing/2014/main" id="{9E770F95-4C54-4E26-9901-5A6FF4F07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3" y="973105"/>
            <a:ext cx="5275946" cy="3109360"/>
          </a:xfrm>
          <a:prstGeom prst="rect">
            <a:avLst/>
          </a:prstGeom>
        </p:spPr>
      </p:pic>
      <p:pic>
        <p:nvPicPr>
          <p:cNvPr id="7" name="Picture 6">
            <a:extLst>
              <a:ext uri="{FF2B5EF4-FFF2-40B4-BE49-F238E27FC236}">
                <a16:creationId xmlns:a16="http://schemas.microsoft.com/office/drawing/2014/main" id="{B0C84892-1F66-4B6B-9436-161748BB8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341" y="973105"/>
            <a:ext cx="5275946" cy="3109360"/>
          </a:xfrm>
          <a:prstGeom prst="rect">
            <a:avLst/>
          </a:prstGeom>
        </p:spPr>
      </p:pic>
    </p:spTree>
    <p:extLst>
      <p:ext uri="{BB962C8B-B14F-4D97-AF65-F5344CB8AC3E}">
        <p14:creationId xmlns:p14="http://schemas.microsoft.com/office/powerpoint/2010/main" val="74562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B43BD6-EF2C-4274-9651-A5A9FDE5ED7F}"/>
              </a:ext>
            </a:extLst>
          </p:cNvPr>
          <p:cNvSpPr/>
          <p:nvPr/>
        </p:nvSpPr>
        <p:spPr>
          <a:xfrm>
            <a:off x="7985944" y="18622"/>
            <a:ext cx="4206057" cy="6839378"/>
          </a:xfrm>
          <a:custGeom>
            <a:avLst/>
            <a:gdLst>
              <a:gd name="connsiteX0" fmla="*/ 4206057 w 4206057"/>
              <a:gd name="connsiteY0" fmla="*/ 0 h 6839378"/>
              <a:gd name="connsiteX1" fmla="*/ 4206057 w 4206057"/>
              <a:gd name="connsiteY1" fmla="*/ 6839378 h 6839378"/>
              <a:gd name="connsiteX2" fmla="*/ 2839061 w 4206057"/>
              <a:gd name="connsiteY2" fmla="*/ 6839378 h 6839378"/>
              <a:gd name="connsiteX3" fmla="*/ 230665 w 4206057"/>
              <a:gd name="connsiteY3" fmla="*/ 5335448 h 6839378"/>
              <a:gd name="connsiteX4" fmla="*/ 62046 w 4206057"/>
              <a:gd name="connsiteY4" fmla="*/ 4704349 h 6839378"/>
              <a:gd name="connsiteX5" fmla="*/ 2773517 w 4206057"/>
              <a:gd name="connsiteY5" fmla="*/ 1611 h 683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6057" h="6839378">
                <a:moveTo>
                  <a:pt x="4206057" y="0"/>
                </a:moveTo>
                <a:lnTo>
                  <a:pt x="4206057" y="6839378"/>
                </a:lnTo>
                <a:lnTo>
                  <a:pt x="2839061" y="6839378"/>
                </a:lnTo>
                <a:lnTo>
                  <a:pt x="230665" y="5335448"/>
                </a:lnTo>
                <a:cubicBezTo>
                  <a:pt x="9950" y="5208189"/>
                  <a:pt x="-65543" y="4925637"/>
                  <a:pt x="62046" y="4704349"/>
                </a:cubicBezTo>
                <a:lnTo>
                  <a:pt x="2773517" y="1611"/>
                </a:lnTo>
                <a:close/>
              </a:path>
            </a:pathLst>
          </a:custGeom>
          <a:solidFill>
            <a:srgbClr val="F67E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489915D3-7E01-470F-ACAE-B9624EA3D73E}"/>
              </a:ext>
            </a:extLst>
          </p:cNvPr>
          <p:cNvSpPr txBox="1"/>
          <p:nvPr/>
        </p:nvSpPr>
        <p:spPr>
          <a:xfrm>
            <a:off x="203199" y="217713"/>
            <a:ext cx="12017829" cy="7171194"/>
          </a:xfrm>
          <a:prstGeom prst="rect">
            <a:avLst/>
          </a:prstGeom>
          <a:noFill/>
        </p:spPr>
        <p:txBody>
          <a:bodyPr wrap="square" rtlCol="0">
            <a:spAutoFit/>
          </a:bodyPr>
          <a:lstStyle/>
          <a:p>
            <a:r>
              <a:rPr lang="en-US" sz="3200" dirty="0">
                <a:solidFill>
                  <a:schemeClr val="bg1"/>
                </a:solidFill>
                <a:latin typeface="Georgia" panose="02040502050405020303" pitchFamily="18" charset="0"/>
              </a:rPr>
              <a:t>5. Brand Penetration:</a:t>
            </a: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endParaRPr lang="en-US" sz="3200" dirty="0">
              <a:solidFill>
                <a:schemeClr val="bg1"/>
              </a:solidFill>
              <a:latin typeface="Georgia" panose="02040502050405020303" pitchFamily="18" charset="0"/>
            </a:endParaRPr>
          </a:p>
          <a:p>
            <a:r>
              <a:rPr lang="en-US" sz="2800" dirty="0">
                <a:solidFill>
                  <a:schemeClr val="bg1"/>
                </a:solidFill>
                <a:latin typeface="Georgia" panose="02040502050405020303" pitchFamily="18" charset="0"/>
              </a:rPr>
              <a:t>Insights</a:t>
            </a:r>
            <a:r>
              <a:rPr lang="en-US" sz="3200" dirty="0">
                <a:solidFill>
                  <a:schemeClr val="bg1"/>
                </a:solidFill>
                <a:latin typeface="Georgia" panose="02040502050405020303" pitchFamily="18" charset="0"/>
              </a:rPr>
              <a:t>:</a:t>
            </a:r>
          </a:p>
          <a:p>
            <a:pPr marL="342900" indent="-342900">
              <a:buFont typeface="Wingdings" panose="05000000000000000000" pitchFamily="2" charset="2"/>
              <a:buChar char="Ø"/>
            </a:pPr>
            <a:r>
              <a:rPr lang="en-US" sz="2000" dirty="0">
                <a:solidFill>
                  <a:schemeClr val="bg1"/>
                </a:solidFill>
                <a:latin typeface="Georgia" panose="02040502050405020303" pitchFamily="18" charset="0"/>
              </a:rPr>
              <a:t>Average Taste experience is 3.34/5 which is second best in the market just after cola coka with (3.35)</a:t>
            </a:r>
          </a:p>
          <a:p>
            <a:r>
              <a:rPr lang="en-US" sz="2000" dirty="0">
                <a:solidFill>
                  <a:schemeClr val="bg1"/>
                </a:solidFill>
                <a:latin typeface="Georgia" panose="02040502050405020303" pitchFamily="18" charset="0"/>
              </a:rPr>
              <a:t>     providing that respondents have tested it before (Tried before = “Yes” and Heard before = “Yes”)</a:t>
            </a:r>
          </a:p>
          <a:p>
            <a:r>
              <a:rPr lang="en-US" sz="2000" dirty="0">
                <a:solidFill>
                  <a:schemeClr val="bg1"/>
                </a:solidFill>
                <a:latin typeface="Georgia" panose="02040502050405020303" pitchFamily="18" charset="0"/>
              </a:rPr>
              <a:t>     because respondents are more likely to test it if they have already heard of brand.</a:t>
            </a:r>
          </a:p>
          <a:p>
            <a:pPr marL="342900" indent="-342900">
              <a:buFont typeface="Wingdings" panose="05000000000000000000" pitchFamily="2" charset="2"/>
              <a:buChar char="Ø"/>
            </a:pPr>
            <a:r>
              <a:rPr lang="en-US" sz="2000" b="1" dirty="0">
                <a:solidFill>
                  <a:schemeClr val="bg1"/>
                </a:solidFill>
                <a:latin typeface="Georgia" panose="02040502050405020303" pitchFamily="18" charset="0"/>
              </a:rPr>
              <a:t>22.47%</a:t>
            </a:r>
            <a:r>
              <a:rPr lang="en-US" sz="2000" dirty="0">
                <a:solidFill>
                  <a:schemeClr val="bg1"/>
                </a:solidFill>
                <a:latin typeface="Georgia" panose="02040502050405020303" pitchFamily="18" charset="0"/>
              </a:rPr>
              <a:t> of respondents thinks that </a:t>
            </a:r>
            <a:r>
              <a:rPr lang="en-US" sz="2000" b="1" dirty="0">
                <a:solidFill>
                  <a:schemeClr val="bg1"/>
                </a:solidFill>
                <a:latin typeface="Georgia" panose="02040502050405020303" pitchFamily="18" charset="0"/>
              </a:rPr>
              <a:t>our brand is dangerous for health</a:t>
            </a:r>
            <a:r>
              <a:rPr lang="en-US" sz="2000" dirty="0">
                <a:solidFill>
                  <a:schemeClr val="bg1"/>
                </a:solidFill>
                <a:latin typeface="Georgia" panose="02040502050405020303" pitchFamily="18" charset="0"/>
              </a:rPr>
              <a:t> that needs to be changed.</a:t>
            </a:r>
          </a:p>
          <a:p>
            <a:pPr marL="342900" indent="-342900">
              <a:buFont typeface="Wingdings" panose="05000000000000000000" pitchFamily="2" charset="2"/>
              <a:buChar char="Ø"/>
            </a:pPr>
            <a:r>
              <a:rPr lang="en-US" sz="2000" dirty="0">
                <a:solidFill>
                  <a:schemeClr val="bg1"/>
                </a:solidFill>
                <a:latin typeface="Georgia" panose="02040502050405020303" pitchFamily="18" charset="0"/>
              </a:rPr>
              <a:t>60.10% respondents has a brand perception as Neutral/Average brand</a:t>
            </a:r>
          </a:p>
          <a:p>
            <a:pPr marL="457200" indent="-457200">
              <a:buFont typeface="Wingdings" panose="05000000000000000000" pitchFamily="2" charset="2"/>
              <a:buChar char="Ø"/>
            </a:pPr>
            <a:endParaRPr lang="en-US" sz="2000" dirty="0">
              <a:solidFill>
                <a:schemeClr val="bg1"/>
              </a:solidFill>
              <a:latin typeface="Georgia" panose="02040502050405020303" pitchFamily="18" charset="0"/>
            </a:endParaRPr>
          </a:p>
          <a:p>
            <a:endParaRPr lang="en-US" sz="2000" dirty="0">
              <a:solidFill>
                <a:schemeClr val="bg1"/>
              </a:solidFill>
              <a:latin typeface="Georgia" panose="02040502050405020303" pitchFamily="18" charset="0"/>
            </a:endParaRPr>
          </a:p>
        </p:txBody>
      </p:sp>
      <p:pic>
        <p:nvPicPr>
          <p:cNvPr id="4" name="Picture 3">
            <a:extLst>
              <a:ext uri="{FF2B5EF4-FFF2-40B4-BE49-F238E27FC236}">
                <a16:creationId xmlns:a16="http://schemas.microsoft.com/office/drawing/2014/main" id="{209CE469-14DA-4E9B-B84F-21F3AC237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87" y="812801"/>
            <a:ext cx="4206056" cy="3918462"/>
          </a:xfrm>
          <a:prstGeom prst="rect">
            <a:avLst/>
          </a:prstGeom>
        </p:spPr>
      </p:pic>
      <p:pic>
        <p:nvPicPr>
          <p:cNvPr id="9" name="Picture 8">
            <a:extLst>
              <a:ext uri="{FF2B5EF4-FFF2-40B4-BE49-F238E27FC236}">
                <a16:creationId xmlns:a16="http://schemas.microsoft.com/office/drawing/2014/main" id="{3BA0B73A-C2EB-4C21-8C0B-ED8571716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495" y="1959428"/>
            <a:ext cx="6325648" cy="2771835"/>
          </a:xfrm>
          <a:prstGeom prst="rect">
            <a:avLst/>
          </a:prstGeom>
        </p:spPr>
      </p:pic>
      <p:sp>
        <p:nvSpPr>
          <p:cNvPr id="10" name="Rectangle 9">
            <a:extLst>
              <a:ext uri="{FF2B5EF4-FFF2-40B4-BE49-F238E27FC236}">
                <a16:creationId xmlns:a16="http://schemas.microsoft.com/office/drawing/2014/main" id="{3EC81F99-518C-463B-AF0E-2ED1C294315B}"/>
              </a:ext>
            </a:extLst>
          </p:cNvPr>
          <p:cNvSpPr/>
          <p:nvPr/>
        </p:nvSpPr>
        <p:spPr>
          <a:xfrm>
            <a:off x="9956800" y="3048000"/>
            <a:ext cx="551543" cy="14949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C279FEE-BFF1-4839-8035-89881B04AFB1}"/>
              </a:ext>
            </a:extLst>
          </p:cNvPr>
          <p:cNvSpPr/>
          <p:nvPr/>
        </p:nvSpPr>
        <p:spPr>
          <a:xfrm>
            <a:off x="10905896" y="3672114"/>
            <a:ext cx="689566" cy="8786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2213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1236</Words>
  <Application>Microsoft Office PowerPoint</Application>
  <PresentationFormat>Widescreen</PresentationFormat>
  <Paragraphs>186</Paragraphs>
  <Slides>16</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Tanmay Mistry</dc:creator>
  <cp:lastModifiedBy>Tanmay Mistry</cp:lastModifiedBy>
  <cp:revision>26</cp:revision>
  <dcterms:created xsi:type="dcterms:W3CDTF">2023-07-16T06:51:06Z</dcterms:created>
  <dcterms:modified xsi:type="dcterms:W3CDTF">2023-07-16T13:09:24Z</dcterms:modified>
</cp:coreProperties>
</file>