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a21f3ca9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a21f3ca9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a21f3ca90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a21f3ca9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a21f3ca9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a21f3ca9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a21f3ca9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a21f3ca9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a21f3ca9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7a21f3ca9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a21f3ca90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7a21f3ca90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a21f3ca9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7a21f3ca9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7a21f3ca9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7a21f3ca9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a21f3ca90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7a21f3ca90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a21f3ca90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7a21f3ca90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0d42eb2f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0d42eb2f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a21f3ca9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7a21f3ca9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a21f3ca9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a21f3ca9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0d42eb2fe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0d42eb2fe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0d42eb2fe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0d42eb2fe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0d42eb2f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0d42eb2f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a21f3ca9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a21f3ca9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a21f3ca9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a21f3ca9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19525" y="46950"/>
            <a:ext cx="9024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980000"/>
                </a:solidFill>
              </a:rPr>
              <a:t>Development of Comparison-based Phishing Email Classification system using Deep Learning Approach (BERT) Transformer</a:t>
            </a:r>
            <a:endParaRPr b="1" sz="3100">
              <a:solidFill>
                <a:srgbClr val="98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19525" y="1845750"/>
            <a:ext cx="8921100" cy="32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5818E"/>
                </a:solidFill>
              </a:rPr>
              <a:t>Authors:</a:t>
            </a:r>
            <a:endParaRPr b="1" sz="1800">
              <a:solidFill>
                <a:srgbClr val="45818E"/>
              </a:solidFill>
            </a:endParaRPr>
          </a:p>
          <a:p>
            <a:pPr indent="-342900" lvl="0" marL="2743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 Manthan Mehar          230370625001</a:t>
            </a:r>
            <a:endParaRPr b="1" sz="1800">
              <a:solidFill>
                <a:schemeClr val="dk1"/>
              </a:solidFill>
            </a:endParaRPr>
          </a:p>
          <a:p>
            <a:pPr indent="-342900" lvl="0" marL="2743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 Daxita Sonar              230370625003</a:t>
            </a:r>
            <a:endParaRPr b="1" sz="1800">
              <a:solidFill>
                <a:schemeClr val="dk1"/>
              </a:solidFill>
            </a:endParaRPr>
          </a:p>
          <a:p>
            <a:pPr indent="-342900" lvl="0" marL="2743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 Mayuri Pathak            230370625007</a:t>
            </a:r>
            <a:endParaRPr b="1" sz="1800">
              <a:solidFill>
                <a:schemeClr val="dk1"/>
              </a:solidFill>
            </a:endParaRPr>
          </a:p>
          <a:p>
            <a:pPr indent="-342900" lvl="0" marL="2743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 Ankur Jyoti Gogoi     230370625008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6D9EEB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5818E"/>
                </a:solidFill>
              </a:rPr>
              <a:t>Guide:</a:t>
            </a:r>
            <a:endParaRPr b="1" sz="1800">
              <a:solidFill>
                <a:srgbClr val="45818E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Chanchal Patra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6D9EEB"/>
                </a:solidFill>
              </a:rPr>
              <a:t>Centre for development of Advanced computing, CDAC Kolkata, India</a:t>
            </a:r>
            <a:endParaRPr/>
          </a:p>
        </p:txBody>
      </p:sp>
      <p:cxnSp>
        <p:nvCxnSpPr>
          <p:cNvPr id="56" name="Google Shape;56;p13"/>
          <p:cNvCxnSpPr/>
          <p:nvPr/>
        </p:nvCxnSpPr>
        <p:spPr>
          <a:xfrm flipH="1" rot="10800000">
            <a:off x="329225" y="1722600"/>
            <a:ext cx="8605200" cy="16500"/>
          </a:xfrm>
          <a:prstGeom prst="straightConnector1">
            <a:avLst/>
          </a:prstGeom>
          <a:noFill/>
          <a:ln cap="flat" cmpd="sng" w="38100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0" y="57625"/>
            <a:ext cx="90942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Workflow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58050" y="754025"/>
            <a:ext cx="9027900" cy="43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29" name="Google Shape;129;p22"/>
          <p:cNvCxnSpPr/>
          <p:nvPr/>
        </p:nvCxnSpPr>
        <p:spPr>
          <a:xfrm flipH="1" rot="10800000">
            <a:off x="180475" y="607150"/>
            <a:ext cx="8761200" cy="8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22"/>
          <p:cNvSpPr txBox="1"/>
          <p:nvPr/>
        </p:nvSpPr>
        <p:spPr>
          <a:xfrm>
            <a:off x="303525" y="1230500"/>
            <a:ext cx="34782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 b="0" l="-3044" r="4210" t="0"/>
          <a:stretch/>
        </p:blipFill>
        <p:spPr>
          <a:xfrm>
            <a:off x="242363" y="885900"/>
            <a:ext cx="8659275" cy="37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0" y="57625"/>
            <a:ext cx="90942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Transformer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58050" y="754025"/>
            <a:ext cx="9027900" cy="43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What is Transformer?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23"/>
          <p:cNvCxnSpPr/>
          <p:nvPr/>
        </p:nvCxnSpPr>
        <p:spPr>
          <a:xfrm flipH="1" rot="10800000">
            <a:off x="180475" y="607150"/>
            <a:ext cx="8761200" cy="8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350" y="754025"/>
            <a:ext cx="2772101" cy="424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/>
        </p:nvSpPr>
        <p:spPr>
          <a:xfrm>
            <a:off x="272625" y="1254075"/>
            <a:ext cx="4380300" cy="25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</a:rPr>
              <a:t>Transformers are neural networks that learn context and understanding through sequential data analysis. </a:t>
            </a:r>
            <a:endParaRPr sz="1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</a:rPr>
              <a:t>The Transformer models use a modern and evolving mathematical techniques set, generally known as attention or self-attention. </a:t>
            </a:r>
            <a:endParaRPr sz="1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</a:rPr>
              <a:t>This set helps identify how distant data elements influence and depend on one another.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0" y="57625"/>
            <a:ext cx="90942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 Descriptions</a:t>
            </a:r>
            <a:endParaRPr b="1"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0" y="676550"/>
            <a:ext cx="9027900" cy="45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24"/>
          <p:cNvCxnSpPr/>
          <p:nvPr/>
        </p:nvCxnSpPr>
        <p:spPr>
          <a:xfrm flipH="1" rot="10800000">
            <a:off x="180475" y="607150"/>
            <a:ext cx="8761200" cy="8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4"/>
          <p:cNvSpPr txBox="1"/>
          <p:nvPr/>
        </p:nvSpPr>
        <p:spPr>
          <a:xfrm>
            <a:off x="295275" y="631075"/>
            <a:ext cx="34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Total email text’s (11929)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1517300" y="4312200"/>
            <a:ext cx="219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lang="en"/>
              <a:t>Phishing [</a:t>
            </a:r>
            <a:r>
              <a:rPr lang="en"/>
              <a:t>5187]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Legitimate [6742]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63" y="1073538"/>
            <a:ext cx="4547075" cy="319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/>
          <p:nvPr/>
        </p:nvSpPr>
        <p:spPr>
          <a:xfrm>
            <a:off x="1638425" y="4404575"/>
            <a:ext cx="154800" cy="212100"/>
          </a:xfrm>
          <a:prstGeom prst="rect">
            <a:avLst/>
          </a:prstGeom>
          <a:solidFill>
            <a:srgbClr val="FF99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1638425" y="4816600"/>
            <a:ext cx="154800" cy="212100"/>
          </a:xfrm>
          <a:prstGeom prst="rect">
            <a:avLst/>
          </a:prstGeom>
          <a:solidFill>
            <a:srgbClr val="99FF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838" y="676550"/>
            <a:ext cx="4065725" cy="263857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5500" y="3995500"/>
            <a:ext cx="4202400" cy="821100"/>
          </a:xfrm>
          <a:prstGeom prst="rect">
            <a:avLst/>
          </a:prstGeom>
          <a:noFill/>
          <a:ln cap="flat" cmpd="sng" w="9525">
            <a:solidFill>
              <a:srgbClr val="99FF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-45075" y="676500"/>
            <a:ext cx="9027900" cy="45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60" name="Google Shape;160;p25"/>
          <p:cNvCxnSpPr/>
          <p:nvPr/>
        </p:nvCxnSpPr>
        <p:spPr>
          <a:xfrm flipH="1" rot="10800000">
            <a:off x="180475" y="607150"/>
            <a:ext cx="8761200" cy="8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5"/>
          <p:cNvSpPr txBox="1"/>
          <p:nvPr/>
        </p:nvSpPr>
        <p:spPr>
          <a:xfrm>
            <a:off x="90225" y="16400"/>
            <a:ext cx="88926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lt1"/>
                </a:highlight>
              </a:rPr>
              <a:t>Experimental Methodology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625" y="738500"/>
            <a:ext cx="3276450" cy="4249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135125" y="828725"/>
            <a:ext cx="5144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A. Data Pre-processing:</a:t>
            </a:r>
            <a:endParaRPr b="1" sz="1500">
              <a:solidFill>
                <a:schemeClr val="dk1"/>
              </a:solidFill>
            </a:endParaRPr>
          </a:p>
          <a:p>
            <a:pPr indent="-228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1.    Lowercasing and Tokenization</a:t>
            </a:r>
            <a:endParaRPr sz="1200">
              <a:solidFill>
                <a:schemeClr val="dk1"/>
              </a:solidFill>
            </a:endParaRPr>
          </a:p>
          <a:p>
            <a:pPr indent="-228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2.    Removal of Non-Alphabetic Tokens</a:t>
            </a:r>
            <a:endParaRPr sz="1200">
              <a:solidFill>
                <a:schemeClr val="dk1"/>
              </a:solidFill>
            </a:endParaRPr>
          </a:p>
          <a:p>
            <a:pPr indent="-228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3.    Lemmatization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  4.    Stop Words Removal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B. Model Selection and Construction:</a:t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Model 1 - BERT Model with Fine-Tuning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Model 2 - DistilBERT Model with Fine-Tuning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241725" y="746150"/>
            <a:ext cx="8700000" cy="4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3448"/>
              <a:buFont typeface="Arial"/>
              <a:buNone/>
            </a:pPr>
            <a:r>
              <a:rPr b="1" lang="en" sz="2058">
                <a:solidFill>
                  <a:schemeClr val="dk1"/>
                </a:solidFill>
              </a:rPr>
              <a:t>C. Training and Evaluation</a:t>
            </a:r>
            <a:endParaRPr b="1" sz="2058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1.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700">
                <a:solidFill>
                  <a:schemeClr val="dk1"/>
                </a:solidFill>
              </a:rPr>
              <a:t>Model Training</a:t>
            </a:r>
            <a:endParaRPr sz="1700">
              <a:solidFill>
                <a:schemeClr val="dk1"/>
              </a:solidFill>
            </a:endParaRPr>
          </a:p>
          <a:p>
            <a:pPr indent="-30523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57">
                <a:solidFill>
                  <a:schemeClr val="dk1"/>
                </a:solidFill>
              </a:rPr>
              <a:t>Train Model 1 (BERT with Fine-Tuning) and Model 2 (Fine-Tuned DistilBERT).</a:t>
            </a:r>
            <a:endParaRPr sz="1557">
              <a:solidFill>
                <a:schemeClr val="dk1"/>
              </a:solidFill>
            </a:endParaRPr>
          </a:p>
          <a:p>
            <a:pPr indent="-30523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57">
                <a:solidFill>
                  <a:schemeClr val="dk1"/>
                </a:solidFill>
              </a:rPr>
              <a:t>Update model weights iteratively using training data.</a:t>
            </a:r>
            <a:endParaRPr sz="1557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2.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700">
                <a:solidFill>
                  <a:schemeClr val="dk1"/>
                </a:solidFill>
              </a:rPr>
              <a:t>Performance Evaluation</a:t>
            </a:r>
            <a:endParaRPr sz="17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                Assess models using key metrics:</a:t>
            </a:r>
            <a:endParaRPr sz="1500">
              <a:solidFill>
                <a:schemeClr val="dk1"/>
              </a:solidFill>
            </a:endParaRPr>
          </a:p>
          <a:p>
            <a:pPr indent="-302418" lvl="0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500">
                <a:solidFill>
                  <a:schemeClr val="dk1"/>
                </a:solidFill>
              </a:rPr>
              <a:t>Confusion Matrix: TP, TN, FP, FN classifications.</a:t>
            </a:r>
            <a:endParaRPr sz="1500">
              <a:solidFill>
                <a:schemeClr val="dk1"/>
              </a:solidFill>
            </a:endParaRPr>
          </a:p>
          <a:p>
            <a:pPr indent="-302418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500">
                <a:solidFill>
                  <a:schemeClr val="dk1"/>
                </a:solidFill>
              </a:rPr>
              <a:t>Accuracy: Overall correct prediction rate.</a:t>
            </a:r>
            <a:endParaRPr sz="1500">
              <a:solidFill>
                <a:schemeClr val="dk1"/>
              </a:solidFill>
            </a:endParaRPr>
          </a:p>
          <a:p>
            <a:pPr indent="-302418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</a:rPr>
              <a:t>Precision: True positives among instances flagged as phishing.</a:t>
            </a:r>
            <a:endParaRPr sz="1500">
              <a:solidFill>
                <a:schemeClr val="dk1"/>
              </a:solidFill>
            </a:endParaRPr>
          </a:p>
          <a:p>
            <a:pPr indent="-302418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</a:rPr>
              <a:t>Recall: Correct identification of actual phishing emails.</a:t>
            </a:r>
            <a:endParaRPr sz="1500">
              <a:solidFill>
                <a:schemeClr val="dk1"/>
              </a:solidFill>
            </a:endParaRPr>
          </a:p>
          <a:p>
            <a:pPr indent="-302418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F1-Score: Harmonic mean of precision and recall.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58">
                <a:solidFill>
                  <a:schemeClr val="dk1"/>
                </a:solidFill>
              </a:rPr>
              <a:t>D. Model Comparison and ROC Analysis </a:t>
            </a:r>
            <a:endParaRPr b="1" sz="2058">
              <a:solidFill>
                <a:schemeClr val="dk1"/>
              </a:solidFill>
            </a:endParaRPr>
          </a:p>
          <a:p>
            <a:pPr indent="-310197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658">
                <a:solidFill>
                  <a:schemeClr val="dk1"/>
                </a:solidFill>
              </a:rPr>
              <a:t>Model Comparison</a:t>
            </a:r>
            <a:endParaRPr sz="1658">
              <a:solidFill>
                <a:schemeClr val="dk1"/>
              </a:solidFill>
            </a:endParaRPr>
          </a:p>
          <a:p>
            <a:pPr indent="-310197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658">
                <a:solidFill>
                  <a:schemeClr val="dk1"/>
                </a:solidFill>
              </a:rPr>
              <a:t>Receiver Operating Characteristic (ROC) Analysis</a:t>
            </a:r>
            <a:endParaRPr b="1" sz="165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69" name="Google Shape;169;p26"/>
          <p:cNvCxnSpPr/>
          <p:nvPr/>
        </p:nvCxnSpPr>
        <p:spPr>
          <a:xfrm flipH="1" rot="10800000">
            <a:off x="180475" y="607150"/>
            <a:ext cx="8761200" cy="8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6"/>
          <p:cNvSpPr txBox="1"/>
          <p:nvPr/>
        </p:nvSpPr>
        <p:spPr>
          <a:xfrm>
            <a:off x="0" y="0"/>
            <a:ext cx="906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lt1"/>
                </a:highlight>
              </a:rPr>
              <a:t>Experimental Methodology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240650" y="885950"/>
            <a:ext cx="8528400" cy="3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Confusion Matrix: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 txBox="1"/>
          <p:nvPr/>
        </p:nvSpPr>
        <p:spPr>
          <a:xfrm>
            <a:off x="383525" y="264600"/>
            <a:ext cx="850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RESULT ANALYSIS</a:t>
            </a:r>
            <a:endParaRPr b="1" sz="2400"/>
          </a:p>
        </p:txBody>
      </p:sp>
      <p:cxnSp>
        <p:nvCxnSpPr>
          <p:cNvPr id="177" name="Google Shape;177;p27"/>
          <p:cNvCxnSpPr/>
          <p:nvPr/>
        </p:nvCxnSpPr>
        <p:spPr>
          <a:xfrm flipH="1" rot="10800000">
            <a:off x="240650" y="796788"/>
            <a:ext cx="8528400" cy="21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1487" t="0"/>
          <a:stretch/>
        </p:blipFill>
        <p:spPr>
          <a:xfrm>
            <a:off x="383525" y="1444900"/>
            <a:ext cx="4055125" cy="340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 rotWithShape="1">
          <a:blip r:embed="rId4">
            <a:alphaModFix/>
          </a:blip>
          <a:srcRect b="0" l="0" r="0" t="3362"/>
          <a:stretch/>
        </p:blipFill>
        <p:spPr>
          <a:xfrm>
            <a:off x="4768700" y="1444900"/>
            <a:ext cx="4055125" cy="33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460450" y="576850"/>
            <a:ext cx="8242800" cy="44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 txBox="1"/>
          <p:nvPr/>
        </p:nvSpPr>
        <p:spPr>
          <a:xfrm>
            <a:off x="1762875" y="132350"/>
            <a:ext cx="572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RESULT ANALYSIS</a:t>
            </a:r>
            <a:endParaRPr b="1" sz="2400"/>
          </a:p>
        </p:txBody>
      </p:sp>
      <p:pic>
        <p:nvPicPr>
          <p:cNvPr id="186" name="Google Shape;186;p28"/>
          <p:cNvPicPr preferRelativeResize="0"/>
          <p:nvPr/>
        </p:nvPicPr>
        <p:blipFill rotWithShape="1">
          <a:blip r:embed="rId3">
            <a:alphaModFix/>
          </a:blip>
          <a:srcRect b="0" l="5332" r="8244" t="0"/>
          <a:stretch/>
        </p:blipFill>
        <p:spPr>
          <a:xfrm>
            <a:off x="562900" y="990875"/>
            <a:ext cx="8044926" cy="4152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28"/>
          <p:cNvCxnSpPr/>
          <p:nvPr/>
        </p:nvCxnSpPr>
        <p:spPr>
          <a:xfrm>
            <a:off x="504400" y="603525"/>
            <a:ext cx="8154900" cy="21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8"/>
          <p:cNvSpPr txBox="1"/>
          <p:nvPr/>
        </p:nvSpPr>
        <p:spPr>
          <a:xfrm>
            <a:off x="522450" y="603525"/>
            <a:ext cx="33150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Performance Analysis:</a:t>
            </a:r>
            <a:endParaRPr b="1"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324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580">
                <a:highlight>
                  <a:schemeClr val="lt1"/>
                </a:highlight>
              </a:rPr>
              <a:t>Conclusion</a:t>
            </a:r>
            <a:endParaRPr b="1" sz="2980">
              <a:highlight>
                <a:schemeClr val="lt1"/>
              </a:highlight>
            </a:endParaRPr>
          </a:p>
          <a:p>
            <a:pPr indent="-31877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20"/>
              <a:buChar char="●"/>
            </a:pPr>
            <a:r>
              <a:rPr lang="en" sz="1420"/>
              <a:t>Proposed a phishing email classification approach using pre-trained transformer models.</a:t>
            </a:r>
            <a:endParaRPr sz="1420"/>
          </a:p>
          <a:p>
            <a:pPr indent="-31877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20"/>
              <a:buChar char="●"/>
            </a:pPr>
            <a:r>
              <a:rPr lang="en" sz="1420"/>
              <a:t>Utilized BERT and DistilBERT transformer models for the detection of phishing attacks.</a:t>
            </a:r>
            <a:endParaRPr sz="1420"/>
          </a:p>
          <a:p>
            <a:pPr indent="-31877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20"/>
              <a:buChar char="●"/>
            </a:pPr>
            <a:r>
              <a:rPr lang="en" sz="1420"/>
              <a:t>Achieved high accuracy levels: 99% accuracy in phishing email detection.</a:t>
            </a:r>
            <a:endParaRPr sz="1420"/>
          </a:p>
          <a:p>
            <a:pPr indent="-31877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20"/>
              <a:buChar char="●"/>
            </a:pPr>
            <a:r>
              <a:rPr lang="en" sz="1420"/>
              <a:t>Demonstrated minimal occurrences of false positives and false negatives, indicating robust performance.</a:t>
            </a:r>
            <a:endParaRPr sz="1420"/>
          </a:p>
          <a:p>
            <a:pPr indent="-31877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20"/>
              <a:buChar char="●"/>
            </a:pPr>
            <a:r>
              <a:rPr lang="en" sz="1420"/>
              <a:t>Transformer models exhibited remarkable performance even in the presence of imbalanced datasets.</a:t>
            </a:r>
            <a:endParaRPr sz="1420"/>
          </a:p>
          <a:p>
            <a:pPr indent="-31877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20"/>
              <a:buChar char="●"/>
            </a:pPr>
            <a:r>
              <a:rPr lang="en" sz="1420"/>
              <a:t>Successfully handled datasets with significantly higher instances of the negative class compared to the positive class.</a:t>
            </a:r>
            <a:endParaRPr sz="1420"/>
          </a:p>
          <a:p>
            <a:pPr indent="-31877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20"/>
              <a:buChar char="●"/>
            </a:pPr>
            <a:r>
              <a:rPr lang="en" sz="1420"/>
              <a:t>Eliminated the need for complex feature extraction methods often used in traditional approaches.</a:t>
            </a:r>
            <a:endParaRPr sz="1420"/>
          </a:p>
          <a:p>
            <a:pPr indent="-31877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20"/>
              <a:buChar char="●"/>
            </a:pPr>
            <a:r>
              <a:rPr lang="en" sz="1420"/>
              <a:t>Concluded that transformer-based models offer effective and accurate phishing email detection.</a:t>
            </a:r>
            <a:endParaRPr sz="1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20"/>
          </a:p>
        </p:txBody>
      </p:sp>
      <p:cxnSp>
        <p:nvCxnSpPr>
          <p:cNvPr id="194" name="Google Shape;194;p29"/>
          <p:cNvCxnSpPr/>
          <p:nvPr/>
        </p:nvCxnSpPr>
        <p:spPr>
          <a:xfrm>
            <a:off x="460450" y="896825"/>
            <a:ext cx="8561400" cy="11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391525" y="313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</a:t>
            </a:r>
            <a:endParaRPr b="1"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273625" y="885850"/>
            <a:ext cx="8638500" cy="40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• Programming Language : Python (www.python.org) 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• Tools Use : NLTK(www.nltk.org),scikit-learn (www.scikit-learn.org), TensorFlow (www.tensorflow.org) NumPy(www.numpy.org),</a:t>
            </a:r>
            <a:r>
              <a:rPr lang="en" sz="5600">
                <a:solidFill>
                  <a:schemeClr val="dk1"/>
                </a:solidFill>
              </a:rPr>
              <a:t> </a:t>
            </a:r>
            <a:r>
              <a:rPr lang="en" sz="5600">
                <a:solidFill>
                  <a:schemeClr val="dk1"/>
                </a:solidFill>
              </a:rPr>
              <a:t>Pandas(</a:t>
            </a:r>
            <a:r>
              <a:rPr lang="en" sz="5600">
                <a:solidFill>
                  <a:schemeClr val="dk1"/>
                </a:solidFill>
              </a:rPr>
              <a:t> </a:t>
            </a:r>
            <a:r>
              <a:rPr lang="en" sz="5600">
                <a:solidFill>
                  <a:schemeClr val="dk1"/>
                </a:solidFill>
              </a:rPr>
              <a:t>https://pandas.pydata.org</a:t>
            </a:r>
            <a:r>
              <a:rPr lang="en" sz="5600">
                <a:solidFill>
                  <a:schemeClr val="dk1"/>
                </a:solidFill>
              </a:rPr>
              <a:t> </a:t>
            </a:r>
            <a:r>
              <a:rPr lang="en" sz="5600">
                <a:solidFill>
                  <a:schemeClr val="dk1"/>
                </a:solidFill>
              </a:rPr>
              <a:t>)</a:t>
            </a:r>
            <a:r>
              <a:rPr lang="en" sz="5600">
                <a:solidFill>
                  <a:schemeClr val="dk1"/>
                </a:solidFill>
              </a:rPr>
              <a:t> transformers ( https://www.turing.com)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• Development: Google Colab(https://colab.research.google.com/) 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• Relevant Paper: </a:t>
            </a:r>
            <a:endParaRPr sz="56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600">
                <a:solidFill>
                  <a:schemeClr val="dk1"/>
                </a:solidFill>
              </a:rPr>
              <a:t> A. N. Soni, “Spam email detection using advanced deep convolutional neural network algorithms” " Journal for innovative development in pharmaceutical and technical science, 2(5), 74–80, 2019.</a:t>
            </a:r>
            <a:endParaRPr sz="56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600">
                <a:solidFill>
                  <a:schemeClr val="dk1"/>
                </a:solidFill>
              </a:rPr>
              <a:t> M. Hiransha, N. A. Unnithan, R. Vinayakumar, and K. P. Soman, “Deep learning based phishing Email detection CEN-Deep Spam,” CEUR Workshop Proc., vol. 2124, no. Iwspa, pp. 16–20, 2018</a:t>
            </a:r>
            <a:endParaRPr sz="56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600">
                <a:solidFill>
                  <a:schemeClr val="dk1"/>
                </a:solidFill>
              </a:rPr>
              <a:t>T. Gangavarapu, C. D. Jaidhar, and B. Chanduka, Applicability of machine learning in spam and phishing email filtering: review and approaches, vol. 53, no. 7. Springer Netherlands, 2020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30"/>
          <p:cNvCxnSpPr/>
          <p:nvPr/>
        </p:nvCxnSpPr>
        <p:spPr>
          <a:xfrm>
            <a:off x="332575" y="830975"/>
            <a:ext cx="8638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70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60450" y="576850"/>
            <a:ext cx="8242800" cy="44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1853125" y="58525"/>
            <a:ext cx="5728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540">
                <a:solidFill>
                  <a:schemeClr val="dk1"/>
                </a:solidFill>
              </a:rPr>
              <a:t>Project Work Distribution Chart</a:t>
            </a:r>
            <a:endParaRPr b="1" sz="2440"/>
          </a:p>
        </p:txBody>
      </p:sp>
      <p:cxnSp>
        <p:nvCxnSpPr>
          <p:cNvPr id="63" name="Google Shape;63;p14"/>
          <p:cNvCxnSpPr/>
          <p:nvPr/>
        </p:nvCxnSpPr>
        <p:spPr>
          <a:xfrm>
            <a:off x="504425" y="643400"/>
            <a:ext cx="8154900" cy="21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835" y="1261322"/>
            <a:ext cx="8110475" cy="27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0" y="57625"/>
            <a:ext cx="90942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Content</a:t>
            </a:r>
            <a:endParaRPr b="1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51425" y="676550"/>
            <a:ext cx="8490300" cy="4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6400">
                <a:solidFill>
                  <a:srgbClr val="434343"/>
                </a:solidFill>
                <a:highlight>
                  <a:srgbClr val="FFFFFF"/>
                </a:highlight>
              </a:rPr>
              <a:t>Introduction</a:t>
            </a:r>
            <a:endParaRPr sz="6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6400">
                <a:solidFill>
                  <a:srgbClr val="434343"/>
                </a:solidFill>
                <a:highlight>
                  <a:srgbClr val="FFFFFF"/>
                </a:highlight>
              </a:rPr>
              <a:t>Internet Crime Reports</a:t>
            </a:r>
            <a:endParaRPr sz="6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6400">
                <a:solidFill>
                  <a:srgbClr val="434343"/>
                </a:solidFill>
                <a:highlight>
                  <a:srgbClr val="FFFFFF"/>
                </a:highlight>
              </a:rPr>
              <a:t>Objective</a:t>
            </a:r>
            <a:endParaRPr sz="6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6400">
                <a:solidFill>
                  <a:srgbClr val="434343"/>
                </a:solidFill>
                <a:highlight>
                  <a:srgbClr val="FFFFFF"/>
                </a:highlight>
              </a:rPr>
              <a:t>Workflow</a:t>
            </a:r>
            <a:endParaRPr sz="6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6400">
                <a:solidFill>
                  <a:srgbClr val="434343"/>
                </a:solidFill>
                <a:highlight>
                  <a:srgbClr val="FFFFFF"/>
                </a:highlight>
              </a:rPr>
              <a:t>Transformer</a:t>
            </a:r>
            <a:endParaRPr sz="6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6400">
                <a:solidFill>
                  <a:srgbClr val="434343"/>
                </a:solidFill>
                <a:highlight>
                  <a:srgbClr val="FFFFFF"/>
                </a:highlight>
              </a:rPr>
              <a:t>Dataset Description</a:t>
            </a:r>
            <a:endParaRPr sz="6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6400">
                <a:solidFill>
                  <a:srgbClr val="434343"/>
                </a:solidFill>
                <a:highlight>
                  <a:srgbClr val="FFFFFF"/>
                </a:highlight>
              </a:rPr>
              <a:t>Experimental Methodology</a:t>
            </a:r>
            <a:endParaRPr sz="6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6400">
                <a:solidFill>
                  <a:srgbClr val="434343"/>
                </a:solidFill>
                <a:highlight>
                  <a:srgbClr val="FFFFFF"/>
                </a:highlight>
              </a:rPr>
              <a:t>Results Analysis</a:t>
            </a:r>
            <a:endParaRPr sz="6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6400">
                <a:solidFill>
                  <a:srgbClr val="434343"/>
                </a:solidFill>
                <a:highlight>
                  <a:srgbClr val="FFFFFF"/>
                </a:highlight>
              </a:rPr>
              <a:t>Conclusion</a:t>
            </a:r>
            <a:endParaRPr sz="6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6400">
                <a:solidFill>
                  <a:srgbClr val="434343"/>
                </a:solidFill>
                <a:highlight>
                  <a:srgbClr val="FFFFFF"/>
                </a:highlight>
              </a:rPr>
              <a:t>Reference</a:t>
            </a:r>
            <a:endParaRPr sz="6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15"/>
          <p:cNvCxnSpPr/>
          <p:nvPr/>
        </p:nvCxnSpPr>
        <p:spPr>
          <a:xfrm flipH="1" rot="10800000">
            <a:off x="180475" y="607150"/>
            <a:ext cx="8761200" cy="8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0" y="57625"/>
            <a:ext cx="90942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0" y="676550"/>
            <a:ext cx="9027900" cy="45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</a:t>
            </a:r>
            <a:r>
              <a:rPr b="1" lang="en">
                <a:solidFill>
                  <a:schemeClr val="dk1"/>
                </a:solidFill>
              </a:rPr>
              <a:t>Phishing: 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6"/>
          <p:cNvCxnSpPr/>
          <p:nvPr/>
        </p:nvCxnSpPr>
        <p:spPr>
          <a:xfrm flipH="1" rot="10800000">
            <a:off x="180475" y="607150"/>
            <a:ext cx="8761200" cy="8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725" y="1255550"/>
            <a:ext cx="2823649" cy="240002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213300" y="1327375"/>
            <a:ext cx="40113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Phishing is a cybercrime in which a target or targets are contacted by email, telephone or text message by someone posing as a legitimate institution to lure individuals into providing sensitive data such as personally identifiable information, banking and credit card details, and passwords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Email phishing</a:t>
            </a: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It is the most common type of phishing, and it has been in use since the 1990s.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432000" y="100300"/>
            <a:ext cx="85206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Introduction</a:t>
            </a:r>
            <a:endParaRPr sz="3600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180475" y="735750"/>
            <a:ext cx="5484600" cy="45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61">
                <a:solidFill>
                  <a:schemeClr val="dk1"/>
                </a:solidFill>
              </a:rPr>
              <a:t>Types of Phishing:</a:t>
            </a:r>
            <a:endParaRPr b="1" sz="4961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86">
                <a:solidFill>
                  <a:schemeClr val="dk1"/>
                </a:solidFill>
                <a:highlight>
                  <a:schemeClr val="lt1"/>
                </a:highlight>
              </a:rPr>
              <a:t>Deceptive</a:t>
            </a:r>
            <a:r>
              <a:rPr b="1" lang="en" sz="3686">
                <a:solidFill>
                  <a:schemeClr val="dk1"/>
                </a:solidFill>
                <a:highlight>
                  <a:schemeClr val="lt1"/>
                </a:highlight>
              </a:rPr>
              <a:t> Phishing:</a:t>
            </a:r>
            <a:r>
              <a:rPr lang="en" sz="3686">
                <a:solidFill>
                  <a:schemeClr val="dk1"/>
                </a:solidFill>
                <a:highlight>
                  <a:schemeClr val="lt1"/>
                </a:highlight>
              </a:rPr>
              <a:t>Deceptive phishers use deceptive technology to pretend they are with a real company to inform the targets they are already experiencing a cyberattack.</a:t>
            </a:r>
            <a:endParaRPr sz="3686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86">
                <a:solidFill>
                  <a:schemeClr val="dk1"/>
                </a:solidFill>
                <a:highlight>
                  <a:schemeClr val="lt1"/>
                </a:highlight>
              </a:rPr>
              <a:t>Spear Phishing</a:t>
            </a:r>
            <a:r>
              <a:rPr lang="en" sz="3686">
                <a:solidFill>
                  <a:schemeClr val="dk1"/>
                </a:solidFill>
                <a:highlight>
                  <a:schemeClr val="lt1"/>
                </a:highlight>
              </a:rPr>
              <a:t>: This attack targets a specific individual or organization. The attacker tailors the message to the target's interests, role, or relationships to make it more convincing.</a:t>
            </a:r>
            <a:endParaRPr sz="3686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86">
                <a:solidFill>
                  <a:schemeClr val="dk1"/>
                </a:solidFill>
                <a:highlight>
                  <a:schemeClr val="lt1"/>
                </a:highlight>
              </a:rPr>
              <a:t>Whaling</a:t>
            </a:r>
            <a:r>
              <a:rPr lang="en" sz="3686">
                <a:solidFill>
                  <a:schemeClr val="dk1"/>
                </a:solidFill>
                <a:highlight>
                  <a:schemeClr val="lt1"/>
                </a:highlight>
              </a:rPr>
              <a:t>: Whaling is a common cyber attack that occurs when an attacker utilizes spear phishing methods to go after a large, high-profile target, such as c-suite executives.</a:t>
            </a:r>
            <a:endParaRPr sz="3686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839"/>
              <a:buFont typeface="Arial"/>
              <a:buNone/>
            </a:pPr>
            <a:r>
              <a:rPr b="1" lang="en" sz="3686">
                <a:solidFill>
                  <a:schemeClr val="dk1"/>
                </a:solidFill>
              </a:rPr>
              <a:t>Smishing (SMS Phishing): </a:t>
            </a:r>
            <a:r>
              <a:rPr lang="en" sz="3686">
                <a:solidFill>
                  <a:schemeClr val="dk1"/>
                </a:solidFill>
              </a:rPr>
              <a:t>Attackers send fraudulent SMS messages to trick recipients into clicking on links, providing personal information, or taking other actions.</a:t>
            </a:r>
            <a:endParaRPr sz="3686">
              <a:solidFill>
                <a:schemeClr val="dk1"/>
              </a:solidFill>
              <a:highlight>
                <a:srgbClr val="202124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86">
                <a:solidFill>
                  <a:schemeClr val="dk1"/>
                </a:solidFill>
              </a:rPr>
              <a:t>Vishing (Voice Phishing):</a:t>
            </a:r>
            <a:r>
              <a:rPr lang="en" sz="3686">
                <a:solidFill>
                  <a:schemeClr val="dk1"/>
                </a:solidFill>
              </a:rPr>
              <a:t> In this attack, the attacker calls the victim impersonating a legitimate entity, often using scare tactics or urgency to get the victim to reveal sensitive information over the phone.</a:t>
            </a:r>
            <a:endParaRPr sz="3686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87" name="Google Shape;87;p17"/>
          <p:cNvCxnSpPr/>
          <p:nvPr/>
        </p:nvCxnSpPr>
        <p:spPr>
          <a:xfrm flipH="1" rot="10800000">
            <a:off x="180475" y="607150"/>
            <a:ext cx="8761200" cy="8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2025" y="735750"/>
            <a:ext cx="2530200" cy="34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1620" r="-1620" t="0"/>
          <a:stretch/>
        </p:blipFill>
        <p:spPr>
          <a:xfrm>
            <a:off x="4196025" y="1149325"/>
            <a:ext cx="4756575" cy="2844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4" name="Google Shape;94;p18"/>
          <p:cNvPicPr preferRelativeResize="0"/>
          <p:nvPr/>
        </p:nvPicPr>
        <p:blipFill rotWithShape="1">
          <a:blip r:embed="rId4">
            <a:alphaModFix/>
          </a:blip>
          <a:srcRect b="-2170" l="-910" r="909" t="2170"/>
          <a:stretch/>
        </p:blipFill>
        <p:spPr>
          <a:xfrm>
            <a:off x="263772" y="1149350"/>
            <a:ext cx="3853625" cy="2844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" name="Google Shape;95;p18"/>
          <p:cNvSpPr txBox="1"/>
          <p:nvPr/>
        </p:nvSpPr>
        <p:spPr>
          <a:xfrm>
            <a:off x="263775" y="554250"/>
            <a:ext cx="3730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</a:t>
            </a:r>
            <a:r>
              <a:rPr b="1" lang="en"/>
              <a:t> of email phishing :</a:t>
            </a:r>
            <a:endParaRPr b="1"/>
          </a:p>
        </p:txBody>
      </p:sp>
      <p:cxnSp>
        <p:nvCxnSpPr>
          <p:cNvPr id="96" name="Google Shape;96;p18"/>
          <p:cNvCxnSpPr/>
          <p:nvPr/>
        </p:nvCxnSpPr>
        <p:spPr>
          <a:xfrm flipH="1" rot="10800000">
            <a:off x="191400" y="491050"/>
            <a:ext cx="8761200" cy="8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0"/>
            <a:ext cx="85206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Introduction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26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076"/>
              <a:buFont typeface="Arial"/>
              <a:buNone/>
            </a:pPr>
            <a:r>
              <a:rPr b="1" lang="en" sz="2888"/>
              <a:t>How phishing works?</a:t>
            </a:r>
            <a:endParaRPr b="1" sz="28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825" y="1017725"/>
            <a:ext cx="7327114" cy="3820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9"/>
          <p:cNvCxnSpPr/>
          <p:nvPr/>
        </p:nvCxnSpPr>
        <p:spPr>
          <a:xfrm flipH="1" rot="10800000">
            <a:off x="191400" y="699225"/>
            <a:ext cx="8761200" cy="8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0" y="57625"/>
            <a:ext cx="90942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Internet Crime Reports</a:t>
            </a:r>
            <a:endParaRPr b="1"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0" y="676550"/>
            <a:ext cx="8988900" cy="43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20"/>
          <p:cNvCxnSpPr/>
          <p:nvPr/>
        </p:nvCxnSpPr>
        <p:spPr>
          <a:xfrm flipH="1" rot="10800000">
            <a:off x="180475" y="607150"/>
            <a:ext cx="8761200" cy="8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20"/>
          <p:cNvSpPr txBox="1"/>
          <p:nvPr/>
        </p:nvSpPr>
        <p:spPr>
          <a:xfrm>
            <a:off x="303525" y="1230500"/>
            <a:ext cx="34782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0" l="8939" r="6321" t="9477"/>
          <a:stretch/>
        </p:blipFill>
        <p:spPr>
          <a:xfrm>
            <a:off x="583875" y="1077275"/>
            <a:ext cx="3821926" cy="39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 rotWithShape="1">
          <a:blip r:embed="rId4">
            <a:alphaModFix/>
          </a:blip>
          <a:srcRect b="0" l="4493" r="2274" t="0"/>
          <a:stretch/>
        </p:blipFill>
        <p:spPr>
          <a:xfrm>
            <a:off x="4637025" y="1029900"/>
            <a:ext cx="4304649" cy="382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0" y="57625"/>
            <a:ext cx="90942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Objective</a:t>
            </a:r>
            <a:endParaRPr b="1"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0" y="676550"/>
            <a:ext cx="9027900" cy="45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Development of Phishing email classification system using Transformer based pre-trained models which is a deep learning approach.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Given a new email, the system will be able to classify whether the input email is phishing or harmless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21"/>
          <p:cNvCxnSpPr/>
          <p:nvPr/>
        </p:nvCxnSpPr>
        <p:spPr>
          <a:xfrm flipH="1" rot="10800000">
            <a:off x="180475" y="607150"/>
            <a:ext cx="8761200" cy="8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75" y="1662275"/>
            <a:ext cx="8813901" cy="348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