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2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67" r:id="rId6"/>
    <p:sldId id="258" r:id="rId7"/>
    <p:sldId id="271" r:id="rId8"/>
    <p:sldId id="272" r:id="rId9"/>
    <p:sldId id="270" r:id="rId10"/>
    <p:sldId id="259" r:id="rId11"/>
    <p:sldId id="260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35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manthannimbalkarthedataanalyst" TargetMode="External"/><Relationship Id="rId2" Type="http://schemas.openxmlformats.org/officeDocument/2006/relationships/hyperlink" Target="https://www.instagram.com/dataanalyst_manthan/" TargetMode="External"/><Relationship Id="rId1" Type="http://schemas.openxmlformats.org/officeDocument/2006/relationships/hyperlink" Target="https://www.linkedin.com/in/manthan-nimbalkar/" TargetMode="External"/><Relationship Id="rId4" Type="http://schemas.openxmlformats.org/officeDocument/2006/relationships/hyperlink" Target="https://github.com/Manthannimbalkar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manthannimbalkarthedataanalyst" TargetMode="External"/><Relationship Id="rId2" Type="http://schemas.openxmlformats.org/officeDocument/2006/relationships/hyperlink" Target="https://www.instagram.com/dataanalyst_manthan/" TargetMode="External"/><Relationship Id="rId1" Type="http://schemas.openxmlformats.org/officeDocument/2006/relationships/hyperlink" Target="https://www.linkedin.com/in/manthan-nimbalkar/" TargetMode="External"/><Relationship Id="rId4" Type="http://schemas.openxmlformats.org/officeDocument/2006/relationships/hyperlink" Target="https://github.com/Manthannimbalka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07900-2AC5-4C9C-9A4D-671B92A18E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57AFC-E9E3-4B2D-9352-CDE09E001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Transformation</a:t>
          </a:r>
          <a:r>
            <a:rPr lang="en-US" b="0" i="0" baseline="0"/>
            <a:t>:</a:t>
          </a:r>
          <a:br>
            <a:rPr lang="en-US" b="0" i="0" baseline="0"/>
          </a:br>
          <a:r>
            <a:rPr lang="en-US" b="0" i="0" baseline="0"/>
            <a:t>    Utilized SQL to convert raw data into a structured database for seamless analysis.</a:t>
          </a:r>
          <a:endParaRPr lang="en-US" dirty="0"/>
        </a:p>
      </dgm:t>
    </dgm:pt>
    <dgm:pt modelId="{381D24C1-42C9-41A5-B9DB-9D6F51A2DDC6}" type="parTrans" cxnId="{C9546F95-4933-4D0F-A3E4-8F97CDF133DB}">
      <dgm:prSet/>
      <dgm:spPr/>
      <dgm:t>
        <a:bodyPr/>
        <a:lstStyle/>
        <a:p>
          <a:endParaRPr lang="en-US"/>
        </a:p>
      </dgm:t>
    </dgm:pt>
    <dgm:pt modelId="{96181487-760A-4B1A-9326-9AED918348E0}" type="sibTrans" cxnId="{C9546F95-4933-4D0F-A3E4-8F97CDF133DB}">
      <dgm:prSet/>
      <dgm:spPr/>
      <dgm:t>
        <a:bodyPr/>
        <a:lstStyle/>
        <a:p>
          <a:endParaRPr lang="en-US"/>
        </a:p>
      </dgm:t>
    </dgm:pt>
    <dgm:pt modelId="{39211C50-4026-4890-9673-84295BA93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Cleaning</a:t>
          </a:r>
          <a:r>
            <a:rPr lang="en-US" b="0" i="0" baseline="0"/>
            <a:t>:</a:t>
          </a:r>
          <a:br>
            <a:rPr lang="en-US" b="0" i="0" baseline="0"/>
          </a:br>
          <a:r>
            <a:rPr lang="en-US" b="0" i="0" baseline="0"/>
            <a:t>     Considered 137 rows (1% of the total dataset) with </a:t>
          </a:r>
          <a:r>
            <a:rPr lang="en-US"/>
            <a:t>NULL values in  item_id, as order canceled. Added item_id = 0 as canceled order item in menu item table and replaced null with 0 in orders table</a:t>
          </a:r>
          <a:endParaRPr lang="en-US" dirty="0"/>
        </a:p>
      </dgm:t>
    </dgm:pt>
    <dgm:pt modelId="{860B415C-DE25-46DF-AD12-49D2228737E7}" type="parTrans" cxnId="{E1E9A752-DF21-4C65-89D9-E2003176535C}">
      <dgm:prSet/>
      <dgm:spPr/>
      <dgm:t>
        <a:bodyPr/>
        <a:lstStyle/>
        <a:p>
          <a:endParaRPr lang="en-US"/>
        </a:p>
      </dgm:t>
    </dgm:pt>
    <dgm:pt modelId="{04DBA00B-CC1F-4D92-9C89-0BD4E72E8638}" type="sibTrans" cxnId="{E1E9A752-DF21-4C65-89D9-E2003176535C}">
      <dgm:prSet/>
      <dgm:spPr/>
      <dgm:t>
        <a:bodyPr/>
        <a:lstStyle/>
        <a:p>
          <a:endParaRPr lang="en-US"/>
        </a:p>
      </dgm:t>
    </dgm:pt>
    <dgm:pt modelId="{2CFD749D-41DB-4FAE-A89B-38B74B5440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Understanding the Data</a:t>
          </a:r>
          <a:r>
            <a:rPr lang="en-US" b="0" i="0" baseline="0"/>
            <a:t>:</a:t>
          </a:r>
          <a:br>
            <a:rPr lang="en-US" b="0" i="0" baseline="0"/>
          </a:br>
          <a:r>
            <a:rPr lang="en-US" b="0" i="0" baseline="0"/>
            <a:t>      Began by thoroughly analyzing the available tables to comprehend their structure, relationships, and relevance to the analysis objectives.</a:t>
          </a:r>
          <a:endParaRPr lang="en-US" dirty="0"/>
        </a:p>
      </dgm:t>
    </dgm:pt>
    <dgm:pt modelId="{58EBFAB8-CA4F-4E30-A6B8-A8B0AB830403}" type="parTrans" cxnId="{2B48FCD6-8409-42FF-A801-8BF03EC52D85}">
      <dgm:prSet/>
      <dgm:spPr/>
      <dgm:t>
        <a:bodyPr/>
        <a:lstStyle/>
        <a:p>
          <a:endParaRPr lang="en-US"/>
        </a:p>
      </dgm:t>
    </dgm:pt>
    <dgm:pt modelId="{CB9A2CDB-678F-4890-B9D4-09A7F9BE8334}" type="sibTrans" cxnId="{2B48FCD6-8409-42FF-A801-8BF03EC52D85}">
      <dgm:prSet/>
      <dgm:spPr/>
      <dgm:t>
        <a:bodyPr/>
        <a:lstStyle/>
        <a:p>
          <a:endParaRPr lang="en-US"/>
        </a:p>
      </dgm:t>
    </dgm:pt>
    <dgm:pt modelId="{B175B3E8-ECBE-4944-A88B-EBC69CA06BB4}" type="pres">
      <dgm:prSet presAssocID="{B5507900-2AC5-4C9C-9A4D-671B92A18E35}" presName="root" presStyleCnt="0">
        <dgm:presLayoutVars>
          <dgm:dir/>
          <dgm:resizeHandles val="exact"/>
        </dgm:presLayoutVars>
      </dgm:prSet>
      <dgm:spPr/>
    </dgm:pt>
    <dgm:pt modelId="{A7288296-4B3F-462A-BCD2-9F7EDF85ED77}" type="pres">
      <dgm:prSet presAssocID="{85857AFC-E9E3-4B2D-9352-CDE09E00134C}" presName="compNode" presStyleCnt="0"/>
      <dgm:spPr/>
    </dgm:pt>
    <dgm:pt modelId="{D5093CF8-7FAB-4AD9-9C2D-CE0B87A06C3B}" type="pres">
      <dgm:prSet presAssocID="{85857AFC-E9E3-4B2D-9352-CDE09E00134C}" presName="bgRect" presStyleLbl="bgShp" presStyleIdx="0" presStyleCnt="3"/>
      <dgm:spPr/>
    </dgm:pt>
    <dgm:pt modelId="{91F89F98-99DD-4EA9-992D-E7279C2B9E39}" type="pres">
      <dgm:prSet presAssocID="{85857AFC-E9E3-4B2D-9352-CDE09E0013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291EA4-235F-4D3A-ABF3-799A2E9A0160}" type="pres">
      <dgm:prSet presAssocID="{85857AFC-E9E3-4B2D-9352-CDE09E00134C}" presName="spaceRect" presStyleCnt="0"/>
      <dgm:spPr/>
    </dgm:pt>
    <dgm:pt modelId="{E1511C97-9ED3-4E23-8432-EA82D681512E}" type="pres">
      <dgm:prSet presAssocID="{85857AFC-E9E3-4B2D-9352-CDE09E00134C}" presName="parTx" presStyleLbl="revTx" presStyleIdx="0" presStyleCnt="3">
        <dgm:presLayoutVars>
          <dgm:chMax val="0"/>
          <dgm:chPref val="0"/>
        </dgm:presLayoutVars>
      </dgm:prSet>
      <dgm:spPr/>
    </dgm:pt>
    <dgm:pt modelId="{EAC9308C-172D-4918-857E-CF35AF940B7D}" type="pres">
      <dgm:prSet presAssocID="{96181487-760A-4B1A-9326-9AED918348E0}" presName="sibTrans" presStyleCnt="0"/>
      <dgm:spPr/>
    </dgm:pt>
    <dgm:pt modelId="{7CD85BA5-A750-4110-8157-ADFF987A11C4}" type="pres">
      <dgm:prSet presAssocID="{39211C50-4026-4890-9673-84295BA93B0F}" presName="compNode" presStyleCnt="0"/>
      <dgm:spPr/>
    </dgm:pt>
    <dgm:pt modelId="{CE27FF5F-623A-48E2-824D-1367023D858B}" type="pres">
      <dgm:prSet presAssocID="{39211C50-4026-4890-9673-84295BA93B0F}" presName="bgRect" presStyleLbl="bgShp" presStyleIdx="1" presStyleCnt="3"/>
      <dgm:spPr/>
    </dgm:pt>
    <dgm:pt modelId="{6F61E02E-CDC4-446B-B20F-692A77CCC3E1}" type="pres">
      <dgm:prSet presAssocID="{39211C50-4026-4890-9673-84295BA93B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29F303B-ADD3-41DE-AB34-CEF8C180B960}" type="pres">
      <dgm:prSet presAssocID="{39211C50-4026-4890-9673-84295BA93B0F}" presName="spaceRect" presStyleCnt="0"/>
      <dgm:spPr/>
    </dgm:pt>
    <dgm:pt modelId="{0F1FE012-A157-43B1-9CCE-6F0BEE23BE46}" type="pres">
      <dgm:prSet presAssocID="{39211C50-4026-4890-9673-84295BA93B0F}" presName="parTx" presStyleLbl="revTx" presStyleIdx="1" presStyleCnt="3">
        <dgm:presLayoutVars>
          <dgm:chMax val="0"/>
          <dgm:chPref val="0"/>
        </dgm:presLayoutVars>
      </dgm:prSet>
      <dgm:spPr/>
    </dgm:pt>
    <dgm:pt modelId="{B2D93FD1-F916-46F3-AB2E-369A636A53E2}" type="pres">
      <dgm:prSet presAssocID="{04DBA00B-CC1F-4D92-9C89-0BD4E72E8638}" presName="sibTrans" presStyleCnt="0"/>
      <dgm:spPr/>
    </dgm:pt>
    <dgm:pt modelId="{C86D0E43-D87D-4759-A62A-D918388112B0}" type="pres">
      <dgm:prSet presAssocID="{2CFD749D-41DB-4FAE-A89B-38B74B5440D3}" presName="compNode" presStyleCnt="0"/>
      <dgm:spPr/>
    </dgm:pt>
    <dgm:pt modelId="{FAECEC5C-8847-49D0-BEC7-B33F1F687136}" type="pres">
      <dgm:prSet presAssocID="{2CFD749D-41DB-4FAE-A89B-38B74B5440D3}" presName="bgRect" presStyleLbl="bgShp" presStyleIdx="2" presStyleCnt="3"/>
      <dgm:spPr/>
    </dgm:pt>
    <dgm:pt modelId="{4E1D9F59-63DB-4415-AC07-9DC9E8EC2257}" type="pres">
      <dgm:prSet presAssocID="{2CFD749D-41DB-4FAE-A89B-38B74B5440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A3FA9A7-5940-41B8-8CEF-5614F623DC75}" type="pres">
      <dgm:prSet presAssocID="{2CFD749D-41DB-4FAE-A89B-38B74B5440D3}" presName="spaceRect" presStyleCnt="0"/>
      <dgm:spPr/>
    </dgm:pt>
    <dgm:pt modelId="{6D07F5FA-86D6-4178-A3A3-F9DD1D4F7654}" type="pres">
      <dgm:prSet presAssocID="{2CFD749D-41DB-4FAE-A89B-38B74B5440D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011F1E-7984-4203-975B-9D5C69B8E8D2}" type="presOf" srcId="{B5507900-2AC5-4C9C-9A4D-671B92A18E35}" destId="{B175B3E8-ECBE-4944-A88B-EBC69CA06BB4}" srcOrd="0" destOrd="0" presId="urn:microsoft.com/office/officeart/2018/2/layout/IconVerticalSolidList"/>
    <dgm:cxn modelId="{EB021F34-7AAF-439D-8B42-84C1A3D9C543}" type="presOf" srcId="{85857AFC-E9E3-4B2D-9352-CDE09E00134C}" destId="{E1511C97-9ED3-4E23-8432-EA82D681512E}" srcOrd="0" destOrd="0" presId="urn:microsoft.com/office/officeart/2018/2/layout/IconVerticalSolidList"/>
    <dgm:cxn modelId="{55DB2B3F-0893-45A9-852D-071CDA41A92F}" type="presOf" srcId="{39211C50-4026-4890-9673-84295BA93B0F}" destId="{0F1FE012-A157-43B1-9CCE-6F0BEE23BE46}" srcOrd="0" destOrd="0" presId="urn:microsoft.com/office/officeart/2018/2/layout/IconVerticalSolidList"/>
    <dgm:cxn modelId="{E1E9A752-DF21-4C65-89D9-E2003176535C}" srcId="{B5507900-2AC5-4C9C-9A4D-671B92A18E35}" destId="{39211C50-4026-4890-9673-84295BA93B0F}" srcOrd="1" destOrd="0" parTransId="{860B415C-DE25-46DF-AD12-49D2228737E7}" sibTransId="{04DBA00B-CC1F-4D92-9C89-0BD4E72E8638}"/>
    <dgm:cxn modelId="{C9546F95-4933-4D0F-A3E4-8F97CDF133DB}" srcId="{B5507900-2AC5-4C9C-9A4D-671B92A18E35}" destId="{85857AFC-E9E3-4B2D-9352-CDE09E00134C}" srcOrd="0" destOrd="0" parTransId="{381D24C1-42C9-41A5-B9DB-9D6F51A2DDC6}" sibTransId="{96181487-760A-4B1A-9326-9AED918348E0}"/>
    <dgm:cxn modelId="{B23E9EC5-4B0E-4184-A368-04AD7205C6B6}" type="presOf" srcId="{2CFD749D-41DB-4FAE-A89B-38B74B5440D3}" destId="{6D07F5FA-86D6-4178-A3A3-F9DD1D4F7654}" srcOrd="0" destOrd="0" presId="urn:microsoft.com/office/officeart/2018/2/layout/IconVerticalSolidList"/>
    <dgm:cxn modelId="{2B48FCD6-8409-42FF-A801-8BF03EC52D85}" srcId="{B5507900-2AC5-4C9C-9A4D-671B92A18E35}" destId="{2CFD749D-41DB-4FAE-A89B-38B74B5440D3}" srcOrd="2" destOrd="0" parTransId="{58EBFAB8-CA4F-4E30-A6B8-A8B0AB830403}" sibTransId="{CB9A2CDB-678F-4890-B9D4-09A7F9BE8334}"/>
    <dgm:cxn modelId="{37B2097A-072D-4FC6-9AC1-19A683AA3009}" type="presParOf" srcId="{B175B3E8-ECBE-4944-A88B-EBC69CA06BB4}" destId="{A7288296-4B3F-462A-BCD2-9F7EDF85ED77}" srcOrd="0" destOrd="0" presId="urn:microsoft.com/office/officeart/2018/2/layout/IconVerticalSolidList"/>
    <dgm:cxn modelId="{2A8FA0CA-4873-487F-8797-16397F113FEA}" type="presParOf" srcId="{A7288296-4B3F-462A-BCD2-9F7EDF85ED77}" destId="{D5093CF8-7FAB-4AD9-9C2D-CE0B87A06C3B}" srcOrd="0" destOrd="0" presId="urn:microsoft.com/office/officeart/2018/2/layout/IconVerticalSolidList"/>
    <dgm:cxn modelId="{2096D0A3-5980-4D4D-BBDC-05D569184214}" type="presParOf" srcId="{A7288296-4B3F-462A-BCD2-9F7EDF85ED77}" destId="{91F89F98-99DD-4EA9-992D-E7279C2B9E39}" srcOrd="1" destOrd="0" presId="urn:microsoft.com/office/officeart/2018/2/layout/IconVerticalSolidList"/>
    <dgm:cxn modelId="{097C4441-C6C5-4550-9265-96F7BA1240A3}" type="presParOf" srcId="{A7288296-4B3F-462A-BCD2-9F7EDF85ED77}" destId="{4B291EA4-235F-4D3A-ABF3-799A2E9A0160}" srcOrd="2" destOrd="0" presId="urn:microsoft.com/office/officeart/2018/2/layout/IconVerticalSolidList"/>
    <dgm:cxn modelId="{702FD75F-09E3-4B55-98A9-D9773D1FBEAB}" type="presParOf" srcId="{A7288296-4B3F-462A-BCD2-9F7EDF85ED77}" destId="{E1511C97-9ED3-4E23-8432-EA82D681512E}" srcOrd="3" destOrd="0" presId="urn:microsoft.com/office/officeart/2018/2/layout/IconVerticalSolidList"/>
    <dgm:cxn modelId="{5C9B95AE-926E-469B-AF5F-92D66B03135D}" type="presParOf" srcId="{B175B3E8-ECBE-4944-A88B-EBC69CA06BB4}" destId="{EAC9308C-172D-4918-857E-CF35AF940B7D}" srcOrd="1" destOrd="0" presId="urn:microsoft.com/office/officeart/2018/2/layout/IconVerticalSolidList"/>
    <dgm:cxn modelId="{AAEF7C6D-2BC2-49DC-BEE2-B643149CAF33}" type="presParOf" srcId="{B175B3E8-ECBE-4944-A88B-EBC69CA06BB4}" destId="{7CD85BA5-A750-4110-8157-ADFF987A11C4}" srcOrd="2" destOrd="0" presId="urn:microsoft.com/office/officeart/2018/2/layout/IconVerticalSolidList"/>
    <dgm:cxn modelId="{FC555AC8-AB16-456F-A662-01137B41505B}" type="presParOf" srcId="{7CD85BA5-A750-4110-8157-ADFF987A11C4}" destId="{CE27FF5F-623A-48E2-824D-1367023D858B}" srcOrd="0" destOrd="0" presId="urn:microsoft.com/office/officeart/2018/2/layout/IconVerticalSolidList"/>
    <dgm:cxn modelId="{AF1FAE30-7A90-45E2-95B8-E4E594FDA7D7}" type="presParOf" srcId="{7CD85BA5-A750-4110-8157-ADFF987A11C4}" destId="{6F61E02E-CDC4-446B-B20F-692A77CCC3E1}" srcOrd="1" destOrd="0" presId="urn:microsoft.com/office/officeart/2018/2/layout/IconVerticalSolidList"/>
    <dgm:cxn modelId="{07A266A1-37C6-42D6-BEF4-F23247EE4E12}" type="presParOf" srcId="{7CD85BA5-A750-4110-8157-ADFF987A11C4}" destId="{A29F303B-ADD3-41DE-AB34-CEF8C180B960}" srcOrd="2" destOrd="0" presId="urn:microsoft.com/office/officeart/2018/2/layout/IconVerticalSolidList"/>
    <dgm:cxn modelId="{2BEDAD8B-6051-4AA4-A4E1-EB92A31027F1}" type="presParOf" srcId="{7CD85BA5-A750-4110-8157-ADFF987A11C4}" destId="{0F1FE012-A157-43B1-9CCE-6F0BEE23BE46}" srcOrd="3" destOrd="0" presId="urn:microsoft.com/office/officeart/2018/2/layout/IconVerticalSolidList"/>
    <dgm:cxn modelId="{87AAB534-F6FF-4A39-9432-C33792460EE0}" type="presParOf" srcId="{B175B3E8-ECBE-4944-A88B-EBC69CA06BB4}" destId="{B2D93FD1-F916-46F3-AB2E-369A636A53E2}" srcOrd="3" destOrd="0" presId="urn:microsoft.com/office/officeart/2018/2/layout/IconVerticalSolidList"/>
    <dgm:cxn modelId="{8D0D830A-64B4-424E-A252-1F374B1DB9EA}" type="presParOf" srcId="{B175B3E8-ECBE-4944-A88B-EBC69CA06BB4}" destId="{C86D0E43-D87D-4759-A62A-D918388112B0}" srcOrd="4" destOrd="0" presId="urn:microsoft.com/office/officeart/2018/2/layout/IconVerticalSolidList"/>
    <dgm:cxn modelId="{DD2C0306-D15E-4515-AC73-8A46FD44150F}" type="presParOf" srcId="{C86D0E43-D87D-4759-A62A-D918388112B0}" destId="{FAECEC5C-8847-49D0-BEC7-B33F1F687136}" srcOrd="0" destOrd="0" presId="urn:microsoft.com/office/officeart/2018/2/layout/IconVerticalSolidList"/>
    <dgm:cxn modelId="{7A31F74E-9D5E-45ED-8161-E743054B5759}" type="presParOf" srcId="{C86D0E43-D87D-4759-A62A-D918388112B0}" destId="{4E1D9F59-63DB-4415-AC07-9DC9E8EC2257}" srcOrd="1" destOrd="0" presId="urn:microsoft.com/office/officeart/2018/2/layout/IconVerticalSolidList"/>
    <dgm:cxn modelId="{91F2AD04-69F8-4023-A42B-23C74ED1D404}" type="presParOf" srcId="{C86D0E43-D87D-4759-A62A-D918388112B0}" destId="{AA3FA9A7-5940-41B8-8CEF-5614F623DC75}" srcOrd="2" destOrd="0" presId="urn:microsoft.com/office/officeart/2018/2/layout/IconVerticalSolidList"/>
    <dgm:cxn modelId="{22532FDE-FC5D-4673-ACA5-7ECDEA640E6E}" type="presParOf" srcId="{C86D0E43-D87D-4759-A62A-D918388112B0}" destId="{6D07F5FA-86D6-4178-A3A3-F9DD1D4F76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45F77-FDB1-44B7-93B0-B6A026489A2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E5A483-DFFB-4DBA-82A9-513AD2DF7869}">
      <dgm:prSet/>
      <dgm:spPr/>
      <dgm:t>
        <a:bodyPr/>
        <a:lstStyle/>
        <a:p>
          <a:pPr>
            <a:defRPr cap="all"/>
          </a:pPr>
          <a:r>
            <a:rPr lang="en-IN"/>
            <a:t>Connect with me on:</a:t>
          </a:r>
          <a:endParaRPr lang="en-US" dirty="0"/>
        </a:p>
      </dgm:t>
    </dgm:pt>
    <dgm:pt modelId="{B53BBF05-2BF6-414F-805C-5A52F176AAAF}" type="parTrans" cxnId="{334DFECE-A910-4E42-AB75-D19C6EF95517}">
      <dgm:prSet/>
      <dgm:spPr/>
      <dgm:t>
        <a:bodyPr/>
        <a:lstStyle/>
        <a:p>
          <a:endParaRPr lang="en-US"/>
        </a:p>
      </dgm:t>
    </dgm:pt>
    <dgm:pt modelId="{09E7D7D2-8F69-4D7E-B4B0-06CE624EA5FD}" type="sibTrans" cxnId="{334DFECE-A910-4E42-AB75-D19C6EF95517}">
      <dgm:prSet/>
      <dgm:spPr/>
      <dgm:t>
        <a:bodyPr/>
        <a:lstStyle/>
        <a:p>
          <a:endParaRPr lang="en-US"/>
        </a:p>
      </dgm:t>
    </dgm:pt>
    <dgm:pt modelId="{04D642DB-6F88-48CA-BA5D-FD2403E898CE}">
      <dgm:prSet/>
      <dgm:spPr/>
      <dgm:t>
        <a:bodyPr/>
        <a:lstStyle/>
        <a:p>
          <a:pPr>
            <a:defRPr cap="all"/>
          </a:pPr>
          <a:r>
            <a:rPr lang="en-IN">
              <a:hlinkClick xmlns:r="http://schemas.openxmlformats.org/officeDocument/2006/relationships" r:id="rId1"/>
            </a:rPr>
            <a:t>LinkedIn</a:t>
          </a:r>
          <a:endParaRPr lang="en-US" dirty="0"/>
        </a:p>
      </dgm:t>
    </dgm:pt>
    <dgm:pt modelId="{BAEE0518-A3CC-44F9-B127-94FBDCA66DAB}" type="parTrans" cxnId="{F4063204-3CDA-46F1-9784-29478B47F42A}">
      <dgm:prSet/>
      <dgm:spPr/>
      <dgm:t>
        <a:bodyPr/>
        <a:lstStyle/>
        <a:p>
          <a:endParaRPr lang="en-US"/>
        </a:p>
      </dgm:t>
    </dgm:pt>
    <dgm:pt modelId="{ED7F2577-AA41-4982-A826-DBB2C5416AAB}" type="sibTrans" cxnId="{F4063204-3CDA-46F1-9784-29478B47F42A}">
      <dgm:prSet/>
      <dgm:spPr/>
      <dgm:t>
        <a:bodyPr/>
        <a:lstStyle/>
        <a:p>
          <a:endParaRPr lang="en-US"/>
        </a:p>
      </dgm:t>
    </dgm:pt>
    <dgm:pt modelId="{81140C8E-17B1-4B43-8993-3FF92F79BDB7}">
      <dgm:prSet/>
      <dgm:spPr/>
      <dgm:t>
        <a:bodyPr/>
        <a:lstStyle/>
        <a:p>
          <a:pPr>
            <a:defRPr cap="all"/>
          </a:pPr>
          <a:r>
            <a:rPr lang="en-IN">
              <a:hlinkClick xmlns:r="http://schemas.openxmlformats.org/officeDocument/2006/relationships" r:id="rId2"/>
            </a:rPr>
            <a:t>Instagram</a:t>
          </a:r>
          <a:endParaRPr lang="en-US" dirty="0"/>
        </a:p>
      </dgm:t>
    </dgm:pt>
    <dgm:pt modelId="{1BD1395E-DB7E-4BBF-BDA9-C75258AFBA1C}" type="parTrans" cxnId="{8FEAEED4-EA14-4858-A0B5-1AAB7C8FC1B3}">
      <dgm:prSet/>
      <dgm:spPr/>
      <dgm:t>
        <a:bodyPr/>
        <a:lstStyle/>
        <a:p>
          <a:endParaRPr lang="en-US"/>
        </a:p>
      </dgm:t>
    </dgm:pt>
    <dgm:pt modelId="{6D5B1041-F371-4542-BEB5-0DDFA7ABF378}" type="sibTrans" cxnId="{8FEAEED4-EA14-4858-A0B5-1AAB7C8FC1B3}">
      <dgm:prSet/>
      <dgm:spPr/>
      <dgm:t>
        <a:bodyPr/>
        <a:lstStyle/>
        <a:p>
          <a:endParaRPr lang="en-US"/>
        </a:p>
      </dgm:t>
    </dgm:pt>
    <dgm:pt modelId="{E4D2EE02-F188-41B1-8AF2-0C2839EA2D9D}">
      <dgm:prSet/>
      <dgm:spPr/>
      <dgm:t>
        <a:bodyPr/>
        <a:lstStyle/>
        <a:p>
          <a:pPr>
            <a:defRPr cap="all"/>
          </a:pPr>
          <a:r>
            <a:rPr lang="en-IN">
              <a:hlinkClick xmlns:r="http://schemas.openxmlformats.org/officeDocument/2006/relationships" r:id="rId3"/>
            </a:rPr>
            <a:t>YouTube</a:t>
          </a:r>
          <a:endParaRPr lang="en-US" dirty="0"/>
        </a:p>
      </dgm:t>
    </dgm:pt>
    <dgm:pt modelId="{1A0D76B0-7CAD-4CEC-9362-11E7D4AAD2C8}" type="parTrans" cxnId="{16A43CAD-5FC0-4BEC-A791-A9DB8ABD1D61}">
      <dgm:prSet/>
      <dgm:spPr/>
      <dgm:t>
        <a:bodyPr/>
        <a:lstStyle/>
        <a:p>
          <a:endParaRPr lang="en-US"/>
        </a:p>
      </dgm:t>
    </dgm:pt>
    <dgm:pt modelId="{8DE40361-6012-4F77-A2AF-155106B99CD4}" type="sibTrans" cxnId="{16A43CAD-5FC0-4BEC-A791-A9DB8ABD1D61}">
      <dgm:prSet/>
      <dgm:spPr/>
      <dgm:t>
        <a:bodyPr/>
        <a:lstStyle/>
        <a:p>
          <a:endParaRPr lang="en-US"/>
        </a:p>
      </dgm:t>
    </dgm:pt>
    <dgm:pt modelId="{14296B66-25C8-4FF9-A266-DEEEF8EB052B}">
      <dgm:prSet/>
      <dgm:spPr/>
      <dgm:t>
        <a:bodyPr/>
        <a:lstStyle/>
        <a:p>
          <a:pPr>
            <a:defRPr cap="all"/>
          </a:pPr>
          <a:r>
            <a:rPr lang="en-IN">
              <a:hlinkClick xmlns:r="http://schemas.openxmlformats.org/officeDocument/2006/relationships" r:id="rId4"/>
            </a:rPr>
            <a:t>Github</a:t>
          </a:r>
          <a:endParaRPr lang="en-US" dirty="0"/>
        </a:p>
      </dgm:t>
    </dgm:pt>
    <dgm:pt modelId="{AF4ADE0F-C5A9-45EC-AFF4-5BD961F91169}" type="parTrans" cxnId="{51E4921F-A2BA-4143-A477-1C40F79ED81F}">
      <dgm:prSet/>
      <dgm:spPr/>
      <dgm:t>
        <a:bodyPr/>
        <a:lstStyle/>
        <a:p>
          <a:endParaRPr lang="en-US"/>
        </a:p>
      </dgm:t>
    </dgm:pt>
    <dgm:pt modelId="{FEB0430E-0773-45E1-9605-2DDF21DED0A9}" type="sibTrans" cxnId="{51E4921F-A2BA-4143-A477-1C40F79ED81F}">
      <dgm:prSet/>
      <dgm:spPr/>
      <dgm:t>
        <a:bodyPr/>
        <a:lstStyle/>
        <a:p>
          <a:endParaRPr lang="en-US"/>
        </a:p>
      </dgm:t>
    </dgm:pt>
    <dgm:pt modelId="{3A9D2467-17B6-4ABA-B184-08A6ED472C92}" type="pres">
      <dgm:prSet presAssocID="{60445F77-FDB1-44B7-93B0-B6A026489A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8D260C-227B-4777-BF18-263BC340133A}" type="pres">
      <dgm:prSet presAssocID="{78E5A483-DFFB-4DBA-82A9-513AD2DF7869}" presName="hierRoot1" presStyleCnt="0"/>
      <dgm:spPr/>
    </dgm:pt>
    <dgm:pt modelId="{897D24D3-DC92-474B-98D1-492737C23E39}" type="pres">
      <dgm:prSet presAssocID="{78E5A483-DFFB-4DBA-82A9-513AD2DF7869}" presName="composite" presStyleCnt="0"/>
      <dgm:spPr/>
    </dgm:pt>
    <dgm:pt modelId="{947DF71B-8CC3-4138-BAAF-D3BA7E794CCC}" type="pres">
      <dgm:prSet presAssocID="{78E5A483-DFFB-4DBA-82A9-513AD2DF7869}" presName="background" presStyleLbl="node0" presStyleIdx="0" presStyleCnt="5"/>
      <dgm:spPr/>
    </dgm:pt>
    <dgm:pt modelId="{3583FACE-F1FC-471B-9610-20FCECB524D7}" type="pres">
      <dgm:prSet presAssocID="{78E5A483-DFFB-4DBA-82A9-513AD2DF7869}" presName="text" presStyleLbl="fgAcc0" presStyleIdx="0" presStyleCnt="5">
        <dgm:presLayoutVars>
          <dgm:chPref val="3"/>
        </dgm:presLayoutVars>
      </dgm:prSet>
      <dgm:spPr/>
    </dgm:pt>
    <dgm:pt modelId="{C0FD2BF0-DEAF-4DA5-BB62-34F5FF98BAF9}" type="pres">
      <dgm:prSet presAssocID="{78E5A483-DFFB-4DBA-82A9-513AD2DF7869}" presName="hierChild2" presStyleCnt="0"/>
      <dgm:spPr/>
    </dgm:pt>
    <dgm:pt modelId="{775D6BF7-7B7D-43AB-B90C-021444C3F9B3}" type="pres">
      <dgm:prSet presAssocID="{04D642DB-6F88-48CA-BA5D-FD2403E898CE}" presName="hierRoot1" presStyleCnt="0"/>
      <dgm:spPr/>
    </dgm:pt>
    <dgm:pt modelId="{23C54C1B-6896-4245-8D12-60E7094F9A6A}" type="pres">
      <dgm:prSet presAssocID="{04D642DB-6F88-48CA-BA5D-FD2403E898CE}" presName="composite" presStyleCnt="0"/>
      <dgm:spPr/>
    </dgm:pt>
    <dgm:pt modelId="{9DEF3440-FE85-48A9-8B9E-481A52768DF9}" type="pres">
      <dgm:prSet presAssocID="{04D642DB-6F88-48CA-BA5D-FD2403E898CE}" presName="background" presStyleLbl="node0" presStyleIdx="1" presStyleCnt="5"/>
      <dgm:spPr/>
    </dgm:pt>
    <dgm:pt modelId="{38C00D48-C648-4405-B197-E583B124E396}" type="pres">
      <dgm:prSet presAssocID="{04D642DB-6F88-48CA-BA5D-FD2403E898CE}" presName="text" presStyleLbl="fgAcc0" presStyleIdx="1" presStyleCnt="5">
        <dgm:presLayoutVars>
          <dgm:chPref val="3"/>
        </dgm:presLayoutVars>
      </dgm:prSet>
      <dgm:spPr/>
    </dgm:pt>
    <dgm:pt modelId="{2750001A-D282-471D-9FDD-B5F03D162481}" type="pres">
      <dgm:prSet presAssocID="{04D642DB-6F88-48CA-BA5D-FD2403E898CE}" presName="hierChild2" presStyleCnt="0"/>
      <dgm:spPr/>
    </dgm:pt>
    <dgm:pt modelId="{6DF36D9E-B4E0-436A-B5BD-C6799B3D959C}" type="pres">
      <dgm:prSet presAssocID="{81140C8E-17B1-4B43-8993-3FF92F79BDB7}" presName="hierRoot1" presStyleCnt="0"/>
      <dgm:spPr/>
    </dgm:pt>
    <dgm:pt modelId="{368E2EAC-4A2B-429E-9CE7-0165C06319CC}" type="pres">
      <dgm:prSet presAssocID="{81140C8E-17B1-4B43-8993-3FF92F79BDB7}" presName="composite" presStyleCnt="0"/>
      <dgm:spPr/>
    </dgm:pt>
    <dgm:pt modelId="{BA7A32F9-07D3-4C82-BA4A-0CE5AFA2B140}" type="pres">
      <dgm:prSet presAssocID="{81140C8E-17B1-4B43-8993-3FF92F79BDB7}" presName="background" presStyleLbl="node0" presStyleIdx="2" presStyleCnt="5"/>
      <dgm:spPr/>
    </dgm:pt>
    <dgm:pt modelId="{501B0410-7215-4365-9B0D-756B88B13A0D}" type="pres">
      <dgm:prSet presAssocID="{81140C8E-17B1-4B43-8993-3FF92F79BDB7}" presName="text" presStyleLbl="fgAcc0" presStyleIdx="2" presStyleCnt="5">
        <dgm:presLayoutVars>
          <dgm:chPref val="3"/>
        </dgm:presLayoutVars>
      </dgm:prSet>
      <dgm:spPr/>
    </dgm:pt>
    <dgm:pt modelId="{484CE9FF-B91B-425F-B6F0-D93C805731BE}" type="pres">
      <dgm:prSet presAssocID="{81140C8E-17B1-4B43-8993-3FF92F79BDB7}" presName="hierChild2" presStyleCnt="0"/>
      <dgm:spPr/>
    </dgm:pt>
    <dgm:pt modelId="{F379423C-1748-47A6-82EC-53F175647303}" type="pres">
      <dgm:prSet presAssocID="{E4D2EE02-F188-41B1-8AF2-0C2839EA2D9D}" presName="hierRoot1" presStyleCnt="0"/>
      <dgm:spPr/>
    </dgm:pt>
    <dgm:pt modelId="{D8851909-B477-4468-9FA8-E33E71037F13}" type="pres">
      <dgm:prSet presAssocID="{E4D2EE02-F188-41B1-8AF2-0C2839EA2D9D}" presName="composite" presStyleCnt="0"/>
      <dgm:spPr/>
    </dgm:pt>
    <dgm:pt modelId="{59A79838-58E7-4ABB-B4C6-8DDB7DC79520}" type="pres">
      <dgm:prSet presAssocID="{E4D2EE02-F188-41B1-8AF2-0C2839EA2D9D}" presName="background" presStyleLbl="node0" presStyleIdx="3" presStyleCnt="5"/>
      <dgm:spPr/>
    </dgm:pt>
    <dgm:pt modelId="{9433FC69-45DC-4D78-8441-D32CD30F8C7C}" type="pres">
      <dgm:prSet presAssocID="{E4D2EE02-F188-41B1-8AF2-0C2839EA2D9D}" presName="text" presStyleLbl="fgAcc0" presStyleIdx="3" presStyleCnt="5">
        <dgm:presLayoutVars>
          <dgm:chPref val="3"/>
        </dgm:presLayoutVars>
      </dgm:prSet>
      <dgm:spPr/>
    </dgm:pt>
    <dgm:pt modelId="{A9BA4C75-5135-4AD6-8D9D-28BFCFFF660D}" type="pres">
      <dgm:prSet presAssocID="{E4D2EE02-F188-41B1-8AF2-0C2839EA2D9D}" presName="hierChild2" presStyleCnt="0"/>
      <dgm:spPr/>
    </dgm:pt>
    <dgm:pt modelId="{365D15D9-4AA0-47FF-9F02-E09E6BFC2D00}" type="pres">
      <dgm:prSet presAssocID="{14296B66-25C8-4FF9-A266-DEEEF8EB052B}" presName="hierRoot1" presStyleCnt="0"/>
      <dgm:spPr/>
    </dgm:pt>
    <dgm:pt modelId="{19E14108-9A0A-403D-95FF-C3FAEE309E52}" type="pres">
      <dgm:prSet presAssocID="{14296B66-25C8-4FF9-A266-DEEEF8EB052B}" presName="composite" presStyleCnt="0"/>
      <dgm:spPr/>
    </dgm:pt>
    <dgm:pt modelId="{322EDE8D-FF55-4AD5-B62B-B080F1166424}" type="pres">
      <dgm:prSet presAssocID="{14296B66-25C8-4FF9-A266-DEEEF8EB052B}" presName="background" presStyleLbl="node0" presStyleIdx="4" presStyleCnt="5"/>
      <dgm:spPr/>
    </dgm:pt>
    <dgm:pt modelId="{B2FC975A-B149-4ABB-B1F9-0604CDCF091B}" type="pres">
      <dgm:prSet presAssocID="{14296B66-25C8-4FF9-A266-DEEEF8EB052B}" presName="text" presStyleLbl="fgAcc0" presStyleIdx="4" presStyleCnt="5">
        <dgm:presLayoutVars>
          <dgm:chPref val="3"/>
        </dgm:presLayoutVars>
      </dgm:prSet>
      <dgm:spPr/>
    </dgm:pt>
    <dgm:pt modelId="{8C8ED52A-56EB-4448-97B6-5D2FB86465DA}" type="pres">
      <dgm:prSet presAssocID="{14296B66-25C8-4FF9-A266-DEEEF8EB052B}" presName="hierChild2" presStyleCnt="0"/>
      <dgm:spPr/>
    </dgm:pt>
  </dgm:ptLst>
  <dgm:cxnLst>
    <dgm:cxn modelId="{F4063204-3CDA-46F1-9784-29478B47F42A}" srcId="{60445F77-FDB1-44B7-93B0-B6A026489A27}" destId="{04D642DB-6F88-48CA-BA5D-FD2403E898CE}" srcOrd="1" destOrd="0" parTransId="{BAEE0518-A3CC-44F9-B127-94FBDCA66DAB}" sibTransId="{ED7F2577-AA41-4982-A826-DBB2C5416AAB}"/>
    <dgm:cxn modelId="{51E4921F-A2BA-4143-A477-1C40F79ED81F}" srcId="{60445F77-FDB1-44B7-93B0-B6A026489A27}" destId="{14296B66-25C8-4FF9-A266-DEEEF8EB052B}" srcOrd="4" destOrd="0" parTransId="{AF4ADE0F-C5A9-45EC-AFF4-5BD961F91169}" sibTransId="{FEB0430E-0773-45E1-9605-2DDF21DED0A9}"/>
    <dgm:cxn modelId="{DF210570-016E-42EB-B545-094B4960CB01}" type="presOf" srcId="{81140C8E-17B1-4B43-8993-3FF92F79BDB7}" destId="{501B0410-7215-4365-9B0D-756B88B13A0D}" srcOrd="0" destOrd="0" presId="urn:microsoft.com/office/officeart/2005/8/layout/hierarchy1"/>
    <dgm:cxn modelId="{B7503E82-6AB1-49B0-8C5D-9319E9A58B6C}" type="presOf" srcId="{78E5A483-DFFB-4DBA-82A9-513AD2DF7869}" destId="{3583FACE-F1FC-471B-9610-20FCECB524D7}" srcOrd="0" destOrd="0" presId="urn:microsoft.com/office/officeart/2005/8/layout/hierarchy1"/>
    <dgm:cxn modelId="{16A43CAD-5FC0-4BEC-A791-A9DB8ABD1D61}" srcId="{60445F77-FDB1-44B7-93B0-B6A026489A27}" destId="{E4D2EE02-F188-41B1-8AF2-0C2839EA2D9D}" srcOrd="3" destOrd="0" parTransId="{1A0D76B0-7CAD-4CEC-9362-11E7D4AAD2C8}" sibTransId="{8DE40361-6012-4F77-A2AF-155106B99CD4}"/>
    <dgm:cxn modelId="{BF5265B6-5728-40BD-AB3D-7BC29C668061}" type="presOf" srcId="{E4D2EE02-F188-41B1-8AF2-0C2839EA2D9D}" destId="{9433FC69-45DC-4D78-8441-D32CD30F8C7C}" srcOrd="0" destOrd="0" presId="urn:microsoft.com/office/officeart/2005/8/layout/hierarchy1"/>
    <dgm:cxn modelId="{808A27C5-A4E8-4D80-95C4-2D067C49732A}" type="presOf" srcId="{14296B66-25C8-4FF9-A266-DEEEF8EB052B}" destId="{B2FC975A-B149-4ABB-B1F9-0604CDCF091B}" srcOrd="0" destOrd="0" presId="urn:microsoft.com/office/officeart/2005/8/layout/hierarchy1"/>
    <dgm:cxn modelId="{334DFECE-A910-4E42-AB75-D19C6EF95517}" srcId="{60445F77-FDB1-44B7-93B0-B6A026489A27}" destId="{78E5A483-DFFB-4DBA-82A9-513AD2DF7869}" srcOrd="0" destOrd="0" parTransId="{B53BBF05-2BF6-414F-805C-5A52F176AAAF}" sibTransId="{09E7D7D2-8F69-4D7E-B4B0-06CE624EA5FD}"/>
    <dgm:cxn modelId="{8FEAEED4-EA14-4858-A0B5-1AAB7C8FC1B3}" srcId="{60445F77-FDB1-44B7-93B0-B6A026489A27}" destId="{81140C8E-17B1-4B43-8993-3FF92F79BDB7}" srcOrd="2" destOrd="0" parTransId="{1BD1395E-DB7E-4BBF-BDA9-C75258AFBA1C}" sibTransId="{6D5B1041-F371-4542-BEB5-0DDFA7ABF378}"/>
    <dgm:cxn modelId="{E6B98BDC-8ED5-4AD9-8465-1230C0B6836A}" type="presOf" srcId="{60445F77-FDB1-44B7-93B0-B6A026489A27}" destId="{3A9D2467-17B6-4ABA-B184-08A6ED472C92}" srcOrd="0" destOrd="0" presId="urn:microsoft.com/office/officeart/2005/8/layout/hierarchy1"/>
    <dgm:cxn modelId="{740842F8-4D5E-4DDF-80E1-F388E2259264}" type="presOf" srcId="{04D642DB-6F88-48CA-BA5D-FD2403E898CE}" destId="{38C00D48-C648-4405-B197-E583B124E396}" srcOrd="0" destOrd="0" presId="urn:microsoft.com/office/officeart/2005/8/layout/hierarchy1"/>
    <dgm:cxn modelId="{8A8080BD-5136-47CF-A0AA-E281724ECD3B}" type="presParOf" srcId="{3A9D2467-17B6-4ABA-B184-08A6ED472C92}" destId="{258D260C-227B-4777-BF18-263BC340133A}" srcOrd="0" destOrd="0" presId="urn:microsoft.com/office/officeart/2005/8/layout/hierarchy1"/>
    <dgm:cxn modelId="{74F41277-7877-42A0-9B88-27F10B0C184F}" type="presParOf" srcId="{258D260C-227B-4777-BF18-263BC340133A}" destId="{897D24D3-DC92-474B-98D1-492737C23E39}" srcOrd="0" destOrd="0" presId="urn:microsoft.com/office/officeart/2005/8/layout/hierarchy1"/>
    <dgm:cxn modelId="{E1A19172-C8CA-443C-8EB9-2B6F158964A7}" type="presParOf" srcId="{897D24D3-DC92-474B-98D1-492737C23E39}" destId="{947DF71B-8CC3-4138-BAAF-D3BA7E794CCC}" srcOrd="0" destOrd="0" presId="urn:microsoft.com/office/officeart/2005/8/layout/hierarchy1"/>
    <dgm:cxn modelId="{61F17E7E-0CAE-422E-8656-E79B26E6FAC8}" type="presParOf" srcId="{897D24D3-DC92-474B-98D1-492737C23E39}" destId="{3583FACE-F1FC-471B-9610-20FCECB524D7}" srcOrd="1" destOrd="0" presId="urn:microsoft.com/office/officeart/2005/8/layout/hierarchy1"/>
    <dgm:cxn modelId="{43917DCB-EF66-40B5-BCCD-06BBEFF76591}" type="presParOf" srcId="{258D260C-227B-4777-BF18-263BC340133A}" destId="{C0FD2BF0-DEAF-4DA5-BB62-34F5FF98BAF9}" srcOrd="1" destOrd="0" presId="urn:microsoft.com/office/officeart/2005/8/layout/hierarchy1"/>
    <dgm:cxn modelId="{D8A69ED1-DFAF-47FF-8246-2FB02455F0A7}" type="presParOf" srcId="{3A9D2467-17B6-4ABA-B184-08A6ED472C92}" destId="{775D6BF7-7B7D-43AB-B90C-021444C3F9B3}" srcOrd="1" destOrd="0" presId="urn:microsoft.com/office/officeart/2005/8/layout/hierarchy1"/>
    <dgm:cxn modelId="{45B40CE5-2009-4E16-B18D-3D4D1CA1AA6C}" type="presParOf" srcId="{775D6BF7-7B7D-43AB-B90C-021444C3F9B3}" destId="{23C54C1B-6896-4245-8D12-60E7094F9A6A}" srcOrd="0" destOrd="0" presId="urn:microsoft.com/office/officeart/2005/8/layout/hierarchy1"/>
    <dgm:cxn modelId="{B0142259-3CC4-4A89-A66B-3D65C3F96845}" type="presParOf" srcId="{23C54C1B-6896-4245-8D12-60E7094F9A6A}" destId="{9DEF3440-FE85-48A9-8B9E-481A52768DF9}" srcOrd="0" destOrd="0" presId="urn:microsoft.com/office/officeart/2005/8/layout/hierarchy1"/>
    <dgm:cxn modelId="{F1FE6C45-1B5C-436D-BAC5-A4D915F80E2C}" type="presParOf" srcId="{23C54C1B-6896-4245-8D12-60E7094F9A6A}" destId="{38C00D48-C648-4405-B197-E583B124E396}" srcOrd="1" destOrd="0" presId="urn:microsoft.com/office/officeart/2005/8/layout/hierarchy1"/>
    <dgm:cxn modelId="{467E56CE-56BD-4EE9-8AF4-ECC0A8647894}" type="presParOf" srcId="{775D6BF7-7B7D-43AB-B90C-021444C3F9B3}" destId="{2750001A-D282-471D-9FDD-B5F03D162481}" srcOrd="1" destOrd="0" presId="urn:microsoft.com/office/officeart/2005/8/layout/hierarchy1"/>
    <dgm:cxn modelId="{4CDBCC6D-6829-4BD2-8BAF-8CF3636DF5C0}" type="presParOf" srcId="{3A9D2467-17B6-4ABA-B184-08A6ED472C92}" destId="{6DF36D9E-B4E0-436A-B5BD-C6799B3D959C}" srcOrd="2" destOrd="0" presId="urn:microsoft.com/office/officeart/2005/8/layout/hierarchy1"/>
    <dgm:cxn modelId="{6603D9CA-A3B6-4610-946C-273AECFEAC78}" type="presParOf" srcId="{6DF36D9E-B4E0-436A-B5BD-C6799B3D959C}" destId="{368E2EAC-4A2B-429E-9CE7-0165C06319CC}" srcOrd="0" destOrd="0" presId="urn:microsoft.com/office/officeart/2005/8/layout/hierarchy1"/>
    <dgm:cxn modelId="{0700EEE6-02D3-4382-881E-265981F664CF}" type="presParOf" srcId="{368E2EAC-4A2B-429E-9CE7-0165C06319CC}" destId="{BA7A32F9-07D3-4C82-BA4A-0CE5AFA2B140}" srcOrd="0" destOrd="0" presId="urn:microsoft.com/office/officeart/2005/8/layout/hierarchy1"/>
    <dgm:cxn modelId="{EAB33064-AA0B-4BF7-AA8C-A64F69763C04}" type="presParOf" srcId="{368E2EAC-4A2B-429E-9CE7-0165C06319CC}" destId="{501B0410-7215-4365-9B0D-756B88B13A0D}" srcOrd="1" destOrd="0" presId="urn:microsoft.com/office/officeart/2005/8/layout/hierarchy1"/>
    <dgm:cxn modelId="{524DCE41-8BB6-42DA-AA8D-D7AC2F385B7D}" type="presParOf" srcId="{6DF36D9E-B4E0-436A-B5BD-C6799B3D959C}" destId="{484CE9FF-B91B-425F-B6F0-D93C805731BE}" srcOrd="1" destOrd="0" presId="urn:microsoft.com/office/officeart/2005/8/layout/hierarchy1"/>
    <dgm:cxn modelId="{12B8C06C-635B-4436-BF66-1BA0FB85B61B}" type="presParOf" srcId="{3A9D2467-17B6-4ABA-B184-08A6ED472C92}" destId="{F379423C-1748-47A6-82EC-53F175647303}" srcOrd="3" destOrd="0" presId="urn:microsoft.com/office/officeart/2005/8/layout/hierarchy1"/>
    <dgm:cxn modelId="{12C4F946-8515-4EA4-B58C-DF14DDC8998E}" type="presParOf" srcId="{F379423C-1748-47A6-82EC-53F175647303}" destId="{D8851909-B477-4468-9FA8-E33E71037F13}" srcOrd="0" destOrd="0" presId="urn:microsoft.com/office/officeart/2005/8/layout/hierarchy1"/>
    <dgm:cxn modelId="{D4BDE74F-065D-415A-92DD-57EBDFC42354}" type="presParOf" srcId="{D8851909-B477-4468-9FA8-E33E71037F13}" destId="{59A79838-58E7-4ABB-B4C6-8DDB7DC79520}" srcOrd="0" destOrd="0" presId="urn:microsoft.com/office/officeart/2005/8/layout/hierarchy1"/>
    <dgm:cxn modelId="{D29B1524-7B74-4501-B6F9-156350D5C9A0}" type="presParOf" srcId="{D8851909-B477-4468-9FA8-E33E71037F13}" destId="{9433FC69-45DC-4D78-8441-D32CD30F8C7C}" srcOrd="1" destOrd="0" presId="urn:microsoft.com/office/officeart/2005/8/layout/hierarchy1"/>
    <dgm:cxn modelId="{332DA499-F2A4-42DF-947E-F707E29A7E20}" type="presParOf" srcId="{F379423C-1748-47A6-82EC-53F175647303}" destId="{A9BA4C75-5135-4AD6-8D9D-28BFCFFF660D}" srcOrd="1" destOrd="0" presId="urn:microsoft.com/office/officeart/2005/8/layout/hierarchy1"/>
    <dgm:cxn modelId="{3EFA0E6A-3DDD-4B17-ADEF-54392029BE2F}" type="presParOf" srcId="{3A9D2467-17B6-4ABA-B184-08A6ED472C92}" destId="{365D15D9-4AA0-47FF-9F02-E09E6BFC2D00}" srcOrd="4" destOrd="0" presId="urn:microsoft.com/office/officeart/2005/8/layout/hierarchy1"/>
    <dgm:cxn modelId="{91AD9620-FE36-494C-9013-8E7637125B41}" type="presParOf" srcId="{365D15D9-4AA0-47FF-9F02-E09E6BFC2D00}" destId="{19E14108-9A0A-403D-95FF-C3FAEE309E52}" srcOrd="0" destOrd="0" presId="urn:microsoft.com/office/officeart/2005/8/layout/hierarchy1"/>
    <dgm:cxn modelId="{1647BBF5-0E6E-47B0-AFC8-4C2E0FA8B322}" type="presParOf" srcId="{19E14108-9A0A-403D-95FF-C3FAEE309E52}" destId="{322EDE8D-FF55-4AD5-B62B-B080F1166424}" srcOrd="0" destOrd="0" presId="urn:microsoft.com/office/officeart/2005/8/layout/hierarchy1"/>
    <dgm:cxn modelId="{67BD6880-FFF5-45E4-9756-98993D950505}" type="presParOf" srcId="{19E14108-9A0A-403D-95FF-C3FAEE309E52}" destId="{B2FC975A-B149-4ABB-B1F9-0604CDCF091B}" srcOrd="1" destOrd="0" presId="urn:microsoft.com/office/officeart/2005/8/layout/hierarchy1"/>
    <dgm:cxn modelId="{A5336F4C-8576-4F88-B135-0E242ECE1F40}" type="presParOf" srcId="{365D15D9-4AA0-47FF-9F02-E09E6BFC2D00}" destId="{8C8ED52A-56EB-4448-97B6-5D2FB86465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93CF8-7FAB-4AD9-9C2D-CE0B87A06C3B}">
      <dsp:nvSpPr>
        <dsp:cNvPr id="0" name=""/>
        <dsp:cNvSpPr/>
      </dsp:nvSpPr>
      <dsp:spPr>
        <a:xfrm>
          <a:off x="0" y="402"/>
          <a:ext cx="10905066" cy="941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89F98-99DD-4EA9-992D-E7279C2B9E39}">
      <dsp:nvSpPr>
        <dsp:cNvPr id="0" name=""/>
        <dsp:cNvSpPr/>
      </dsp:nvSpPr>
      <dsp:spPr>
        <a:xfrm>
          <a:off x="284703" y="212165"/>
          <a:ext cx="517643" cy="5176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11C97-9ED3-4E23-8432-EA82D681512E}">
      <dsp:nvSpPr>
        <dsp:cNvPr id="0" name=""/>
        <dsp:cNvSpPr/>
      </dsp:nvSpPr>
      <dsp:spPr>
        <a:xfrm>
          <a:off x="1087050" y="402"/>
          <a:ext cx="9818015" cy="94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07" tIns="99607" rIns="99607" bIns="99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Data Transformation</a:t>
          </a:r>
          <a:r>
            <a:rPr lang="en-US" sz="1600" b="0" i="0" kern="1200" baseline="0"/>
            <a:t>:</a:t>
          </a:r>
          <a:br>
            <a:rPr lang="en-US" sz="1600" b="0" i="0" kern="1200" baseline="0"/>
          </a:br>
          <a:r>
            <a:rPr lang="en-US" sz="1600" b="0" i="0" kern="1200" baseline="0"/>
            <a:t>    Utilized SQL to convert raw data into a structured database for seamless analysis.</a:t>
          </a:r>
          <a:endParaRPr lang="en-US" sz="1600" kern="1200" dirty="0"/>
        </a:p>
      </dsp:txBody>
      <dsp:txXfrm>
        <a:off x="1087050" y="402"/>
        <a:ext cx="9818015" cy="941169"/>
      </dsp:txXfrm>
    </dsp:sp>
    <dsp:sp modelId="{CE27FF5F-623A-48E2-824D-1367023D858B}">
      <dsp:nvSpPr>
        <dsp:cNvPr id="0" name=""/>
        <dsp:cNvSpPr/>
      </dsp:nvSpPr>
      <dsp:spPr>
        <a:xfrm>
          <a:off x="0" y="1176864"/>
          <a:ext cx="10905066" cy="941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1E02E-CDC4-446B-B20F-692A77CCC3E1}">
      <dsp:nvSpPr>
        <dsp:cNvPr id="0" name=""/>
        <dsp:cNvSpPr/>
      </dsp:nvSpPr>
      <dsp:spPr>
        <a:xfrm>
          <a:off x="284703" y="1388627"/>
          <a:ext cx="517643" cy="5176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FE012-A157-43B1-9CCE-6F0BEE23BE46}">
      <dsp:nvSpPr>
        <dsp:cNvPr id="0" name=""/>
        <dsp:cNvSpPr/>
      </dsp:nvSpPr>
      <dsp:spPr>
        <a:xfrm>
          <a:off x="1087050" y="1176864"/>
          <a:ext cx="9818015" cy="94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07" tIns="99607" rIns="99607" bIns="99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Data Cleaning</a:t>
          </a:r>
          <a:r>
            <a:rPr lang="en-US" sz="1600" b="0" i="0" kern="1200" baseline="0"/>
            <a:t>:</a:t>
          </a:r>
          <a:br>
            <a:rPr lang="en-US" sz="1600" b="0" i="0" kern="1200" baseline="0"/>
          </a:br>
          <a:r>
            <a:rPr lang="en-US" sz="1600" b="0" i="0" kern="1200" baseline="0"/>
            <a:t>     Considered 137 rows (1% of the total dataset) with </a:t>
          </a:r>
          <a:r>
            <a:rPr lang="en-US" sz="1600" kern="1200"/>
            <a:t>NULL values in  item_id, as order canceled. Added item_id = 0 as canceled order item in menu item table and replaced null with 0 in orders table</a:t>
          </a:r>
          <a:endParaRPr lang="en-US" sz="1600" kern="1200" dirty="0"/>
        </a:p>
      </dsp:txBody>
      <dsp:txXfrm>
        <a:off x="1087050" y="1176864"/>
        <a:ext cx="9818015" cy="941169"/>
      </dsp:txXfrm>
    </dsp:sp>
    <dsp:sp modelId="{FAECEC5C-8847-49D0-BEC7-B33F1F687136}">
      <dsp:nvSpPr>
        <dsp:cNvPr id="0" name=""/>
        <dsp:cNvSpPr/>
      </dsp:nvSpPr>
      <dsp:spPr>
        <a:xfrm>
          <a:off x="0" y="2353326"/>
          <a:ext cx="10905066" cy="941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D9F59-63DB-4415-AC07-9DC9E8EC2257}">
      <dsp:nvSpPr>
        <dsp:cNvPr id="0" name=""/>
        <dsp:cNvSpPr/>
      </dsp:nvSpPr>
      <dsp:spPr>
        <a:xfrm>
          <a:off x="284703" y="2565089"/>
          <a:ext cx="517643" cy="5176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7F5FA-86D6-4178-A3A3-F9DD1D4F7654}">
      <dsp:nvSpPr>
        <dsp:cNvPr id="0" name=""/>
        <dsp:cNvSpPr/>
      </dsp:nvSpPr>
      <dsp:spPr>
        <a:xfrm>
          <a:off x="1087050" y="2353326"/>
          <a:ext cx="9818015" cy="94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07" tIns="99607" rIns="99607" bIns="99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Understanding the Data</a:t>
          </a:r>
          <a:r>
            <a:rPr lang="en-US" sz="1600" b="0" i="0" kern="1200" baseline="0"/>
            <a:t>:</a:t>
          </a:r>
          <a:br>
            <a:rPr lang="en-US" sz="1600" b="0" i="0" kern="1200" baseline="0"/>
          </a:br>
          <a:r>
            <a:rPr lang="en-US" sz="1600" b="0" i="0" kern="1200" baseline="0"/>
            <a:t>      Began by thoroughly analyzing the available tables to comprehend their structure, relationships, and relevance to the analysis objectives.</a:t>
          </a:r>
          <a:endParaRPr lang="en-US" sz="1600" kern="1200" dirty="0"/>
        </a:p>
      </dsp:txBody>
      <dsp:txXfrm>
        <a:off x="1087050" y="2353326"/>
        <a:ext cx="9818015" cy="941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DF71B-8CC3-4138-BAAF-D3BA7E794CCC}">
      <dsp:nvSpPr>
        <dsp:cNvPr id="0" name=""/>
        <dsp:cNvSpPr/>
      </dsp:nvSpPr>
      <dsp:spPr>
        <a:xfrm>
          <a:off x="3437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3FACE-F1FC-471B-9610-20FCECB524D7}">
      <dsp:nvSpPr>
        <dsp:cNvPr id="0" name=""/>
        <dsp:cNvSpPr/>
      </dsp:nvSpPr>
      <dsp:spPr>
        <a:xfrm>
          <a:off x="189577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Connect with me on:</a:t>
          </a:r>
          <a:endParaRPr lang="en-US" sz="1900" kern="1200" dirty="0"/>
        </a:p>
      </dsp:txBody>
      <dsp:txXfrm>
        <a:off x="220734" y="1396602"/>
        <a:ext cx="1612940" cy="1001472"/>
      </dsp:txXfrm>
    </dsp:sp>
    <dsp:sp modelId="{9DEF3440-FE85-48A9-8B9E-481A52768DF9}">
      <dsp:nvSpPr>
        <dsp:cNvPr id="0" name=""/>
        <dsp:cNvSpPr/>
      </dsp:nvSpPr>
      <dsp:spPr>
        <a:xfrm>
          <a:off x="2050970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00D48-C648-4405-B197-E583B124E396}">
      <dsp:nvSpPr>
        <dsp:cNvPr id="0" name=""/>
        <dsp:cNvSpPr/>
      </dsp:nvSpPr>
      <dsp:spPr>
        <a:xfrm>
          <a:off x="2237109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>
              <a:hlinkClick xmlns:r="http://schemas.openxmlformats.org/officeDocument/2006/relationships" r:id="rId1"/>
            </a:rPr>
            <a:t>LinkedIn</a:t>
          </a:r>
          <a:endParaRPr lang="en-US" sz="1900" kern="1200" dirty="0"/>
        </a:p>
      </dsp:txBody>
      <dsp:txXfrm>
        <a:off x="2268266" y="1396602"/>
        <a:ext cx="1612940" cy="1001472"/>
      </dsp:txXfrm>
    </dsp:sp>
    <dsp:sp modelId="{BA7A32F9-07D3-4C82-BA4A-0CE5AFA2B140}">
      <dsp:nvSpPr>
        <dsp:cNvPr id="0" name=""/>
        <dsp:cNvSpPr/>
      </dsp:nvSpPr>
      <dsp:spPr>
        <a:xfrm>
          <a:off x="4098503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B0410-7215-4365-9B0D-756B88B13A0D}">
      <dsp:nvSpPr>
        <dsp:cNvPr id="0" name=""/>
        <dsp:cNvSpPr/>
      </dsp:nvSpPr>
      <dsp:spPr>
        <a:xfrm>
          <a:off x="4284642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>
              <a:hlinkClick xmlns:r="http://schemas.openxmlformats.org/officeDocument/2006/relationships" r:id="rId2"/>
            </a:rPr>
            <a:t>Instagram</a:t>
          </a:r>
          <a:endParaRPr lang="en-US" sz="1900" kern="1200" dirty="0"/>
        </a:p>
      </dsp:txBody>
      <dsp:txXfrm>
        <a:off x="4315799" y="1396602"/>
        <a:ext cx="1612940" cy="1001472"/>
      </dsp:txXfrm>
    </dsp:sp>
    <dsp:sp modelId="{59A79838-58E7-4ABB-B4C6-8DDB7DC79520}">
      <dsp:nvSpPr>
        <dsp:cNvPr id="0" name=""/>
        <dsp:cNvSpPr/>
      </dsp:nvSpPr>
      <dsp:spPr>
        <a:xfrm>
          <a:off x="6146036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3FC69-45DC-4D78-8441-D32CD30F8C7C}">
      <dsp:nvSpPr>
        <dsp:cNvPr id="0" name=""/>
        <dsp:cNvSpPr/>
      </dsp:nvSpPr>
      <dsp:spPr>
        <a:xfrm>
          <a:off x="6332175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>
              <a:hlinkClick xmlns:r="http://schemas.openxmlformats.org/officeDocument/2006/relationships" r:id="rId3"/>
            </a:rPr>
            <a:t>YouTube</a:t>
          </a:r>
          <a:endParaRPr lang="en-US" sz="1900" kern="1200" dirty="0"/>
        </a:p>
      </dsp:txBody>
      <dsp:txXfrm>
        <a:off x="6363332" y="1396602"/>
        <a:ext cx="1612940" cy="1001472"/>
      </dsp:txXfrm>
    </dsp:sp>
    <dsp:sp modelId="{322EDE8D-FF55-4AD5-B62B-B080F1166424}">
      <dsp:nvSpPr>
        <dsp:cNvPr id="0" name=""/>
        <dsp:cNvSpPr/>
      </dsp:nvSpPr>
      <dsp:spPr>
        <a:xfrm>
          <a:off x="8193568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C975A-B149-4ABB-B1F9-0604CDCF091B}">
      <dsp:nvSpPr>
        <dsp:cNvPr id="0" name=""/>
        <dsp:cNvSpPr/>
      </dsp:nvSpPr>
      <dsp:spPr>
        <a:xfrm>
          <a:off x="8379708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>
              <a:hlinkClick xmlns:r="http://schemas.openxmlformats.org/officeDocument/2006/relationships" r:id="rId4"/>
            </a:rPr>
            <a:t>Github</a:t>
          </a:r>
          <a:endParaRPr lang="en-US" sz="1900" kern="1200" dirty="0"/>
        </a:p>
      </dsp:txBody>
      <dsp:txXfrm>
        <a:off x="8410865" y="1396602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82798-18E4-463D-99C6-B9D5FF2CCDE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F36F-A150-4D18-AAC0-7A5B65D37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7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DF36F-A150-4D18-AAC0-7A5B65D37E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5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DF36F-A150-4D18-AAC0-7A5B65D37E2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0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DF36F-A150-4D18-AAC0-7A5B65D37E2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4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4C00-6047-4320-A05D-5BD17144B92E}" type="datetime1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: Manthan Nimbalkar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7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690-7FA2-4E43-91A5-01A141055C37}" type="datetime1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: Manthan Nimbalkar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382-7880-4B47-980E-AB91FB147AA1}" type="datetime1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: Manthan Nimbalkar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8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9AEB-F4C7-4EEB-8254-F03C1A9B5476}" type="datetime1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: Manthan Nimbalkar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E3CED3-0E2E-473D-9934-60C1ABBCE019}" type="datetime1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/>
              <a:t>Created by : Manthan Nimbalkar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3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F95A-F871-4D7F-ABE9-6054221AB4EA}" type="datetime1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: Manthan Nimbalkar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8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E438-E9B0-4890-B06A-740C507F3CA0}" type="datetime1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: Manthan Nimbalkar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E904-F996-4FE9-AECA-C1A8C018FBD3}" type="datetime1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: Manthan Nimbalkar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7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3078-F8A4-4322-8E4C-9E218AFB7ECA}" type="datetime1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: Manthan Nimbalkar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3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AFB5-9E18-4C89-9D6F-F08BC98E1ABC}" type="datetime1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: Manthan Nimbalkar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CBA-7258-4964-A1C0-252BF141C49C}" type="datetime1">
              <a:rPr lang="en-IN" smtClean="0"/>
              <a:t>16-01-2025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7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52FA0B-18E2-4BB9-9438-E576E83915C0}" type="datetime1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IN"/>
              <a:t>Created by : Manthan Nimbalkar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88D1231-30E8-405F-9ADF-BE4522B0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microsoft.com/office/2007/relationships/hdphoto" Target="../media/hdphoto1.wdp"/><Relationship Id="rId7" Type="http://schemas.openxmlformats.org/officeDocument/2006/relationships/diagramData" Target="../diagrams/data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venanalytics.io/data-playground?order=date_added%2Cdesc&amp;pageSize=20&amp;search=restaurant%20ord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diagramDrawing" Target="../diagrams/drawing1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1.xml"/><Relationship Id="rId4" Type="http://schemas.microsoft.com/office/2007/relationships/hdphoto" Target="../media/hdphoto2.wdp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A group of people eating food at a table&#10;&#10;Description automatically generated">
            <a:extLst>
              <a:ext uri="{FF2B5EF4-FFF2-40B4-BE49-F238E27FC236}">
                <a16:creationId xmlns:a16="http://schemas.microsoft.com/office/drawing/2014/main" id="{FCB5D50B-0C41-53B3-2A96-6C8DC4697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0" b="2767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3836D-FA2D-A84F-76FE-BF10BA65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Restaurant Order Analysis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0CE808-040B-CDCE-391D-530AB55373CB}"/>
              </a:ext>
            </a:extLst>
          </p:cNvPr>
          <p:cNvSpPr txBox="1">
            <a:spLocks/>
          </p:cNvSpPr>
          <p:nvPr/>
        </p:nvSpPr>
        <p:spPr>
          <a:xfrm>
            <a:off x="1069848" y="438912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cap="none">
                <a:latin typeface="+mn-lt"/>
                <a:ea typeface="+mn-ea"/>
                <a:cs typeface="+mn-cs"/>
              </a:rPr>
              <a:t>Insights Derived from Maven Analytics Dataset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63F27-D8FD-B050-C6E9-60856A59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345" y="6396134"/>
            <a:ext cx="27149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cap="all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Created by : Manthan Nimbalkar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33D1D-0517-D775-66B2-121384F8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88D1231-30E8-405F-9ADF-BE4522B03755}" type="slidenum">
              <a:rPr lang="en-US"/>
              <a:pPr algn="r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1F78-1853-CA91-C9A4-D0950645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18" y="63732"/>
            <a:ext cx="10962409" cy="814309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800" kern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do the highest spend orders look like? Which items did they buy and how much did they spend?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9" name="Content Placeholder 18" descr="A screenshot of a computer program">
            <a:extLst>
              <a:ext uri="{FF2B5EF4-FFF2-40B4-BE49-F238E27FC236}">
                <a16:creationId xmlns:a16="http://schemas.microsoft.com/office/drawing/2014/main" id="{4E4FB22F-992B-F86A-91D2-E5AEB214A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5" y="1789412"/>
            <a:ext cx="5007330" cy="453865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13126-1845-5000-0B3A-BC4A56F6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5346"/>
            <a:ext cx="2330473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Created by : Manthan Nimbalkar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548C1-3C35-9932-A762-72869B3E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88D1231-30E8-405F-9ADF-BE4522B03755}" type="slidenum">
              <a:rPr lang="en-IN" smtClean="0"/>
              <a:t>10</a:t>
            </a:fld>
            <a:endParaRPr lang="en-IN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143B34-8DA0-ECE4-E26E-D5BAFA3F0A6E}"/>
              </a:ext>
            </a:extLst>
          </p:cNvPr>
          <p:cNvSpPr txBox="1">
            <a:spLocks/>
          </p:cNvSpPr>
          <p:nvPr/>
        </p:nvSpPr>
        <p:spPr>
          <a:xfrm>
            <a:off x="652304" y="1348836"/>
            <a:ext cx="2203766" cy="440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SQL Query 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436FC9-6641-6D61-D5CB-E94C76C72C75}"/>
              </a:ext>
            </a:extLst>
          </p:cNvPr>
          <p:cNvSpPr txBox="1"/>
          <p:nvPr/>
        </p:nvSpPr>
        <p:spPr>
          <a:xfrm>
            <a:off x="6359237" y="1307514"/>
            <a:ext cx="142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Result: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CA9A40-84BF-6B4B-BA09-846D17A04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39589"/>
              </p:ext>
            </p:extLst>
          </p:nvPr>
        </p:nvGraphicFramePr>
        <p:xfrm>
          <a:off x="5704609" y="2260206"/>
          <a:ext cx="6359236" cy="3371667"/>
        </p:xfrm>
        <a:graphic>
          <a:graphicData uri="http://schemas.openxmlformats.org/drawingml/2006/table">
            <a:tbl>
              <a:tblPr/>
              <a:tblGrid>
                <a:gridCol w="6359236">
                  <a:extLst>
                    <a:ext uri="{9D8B030D-6E8A-4147-A177-3AD203B41FA5}">
                      <a16:colId xmlns:a16="http://schemas.microsoft.com/office/drawing/2014/main" val="341151129"/>
                    </a:ext>
                  </a:extLst>
                </a:gridCol>
              </a:tblGrid>
              <a:tr h="3371667">
                <a:tc>
                  <a:txBody>
                    <a:bodyPr/>
                    <a:lstStyle/>
                    <a:p>
                      <a:r>
                        <a:rPr lang="en-IN" dirty="0"/>
                        <a:t>Order ID : 440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Total orders : 14</a:t>
                      </a:r>
                      <a:br>
                        <a:rPr lang="en-IN" dirty="0"/>
                      </a:br>
                      <a:r>
                        <a:rPr lang="en-IN" dirty="0"/>
                        <a:t>Items Purchased:</a:t>
                      </a:r>
                      <a:br>
                        <a:rPr lang="en-IN" dirty="0"/>
                      </a:br>
                      <a:r>
                        <a:rPr lang="en-IN" dirty="0"/>
                        <a:t>Steak </a:t>
                      </a:r>
                      <a:r>
                        <a:rPr lang="en-IN" dirty="0" err="1"/>
                        <a:t>Tacos,Hot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Dog,Spaghetti,Spaghetti</a:t>
                      </a:r>
                      <a:r>
                        <a:rPr lang="en-IN" dirty="0"/>
                        <a:t> &amp; </a:t>
                      </a:r>
                      <a:r>
                        <a:rPr lang="en-IN" dirty="0" err="1"/>
                        <a:t>Meatballs,Spaghetti</a:t>
                      </a:r>
                      <a:r>
                        <a:rPr lang="en-IN" dirty="0"/>
                        <a:t> &amp; </a:t>
                      </a:r>
                      <a:r>
                        <a:rPr lang="en-IN" dirty="0" err="1"/>
                        <a:t>Meatballs,Fettuccine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Alfredo,Fettuccine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Alfredo,Korean</a:t>
                      </a:r>
                      <a:r>
                        <a:rPr lang="en-IN" dirty="0"/>
                        <a:t> Beef </a:t>
                      </a:r>
                      <a:r>
                        <a:rPr lang="en-IN" dirty="0" err="1"/>
                        <a:t>Bowl,Meat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Lasagna,Edamame,Chips</a:t>
                      </a:r>
                      <a:r>
                        <a:rPr lang="en-IN" dirty="0"/>
                        <a:t> &amp; </a:t>
                      </a:r>
                      <a:r>
                        <a:rPr lang="en-IN" dirty="0" err="1"/>
                        <a:t>Salsa,Chicken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Parmesan,French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Fries,Eggplant</a:t>
                      </a:r>
                      <a:r>
                        <a:rPr lang="en-IN" dirty="0"/>
                        <a:t> Parmesan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Total Cost : 192.15 $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9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99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C644-9307-268F-7418-519FD9B8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87" y="45287"/>
            <a:ext cx="11244626" cy="630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0" dirty="0">
                <a:solidFill>
                  <a:schemeClr val="tx1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3. Were there certain times that had more or less orders?</a:t>
            </a:r>
          </a:p>
        </p:txBody>
      </p:sp>
      <p:pic>
        <p:nvPicPr>
          <p:cNvPr id="9" name="Content Placeholder 8" descr="A screenshot of a computer code">
            <a:extLst>
              <a:ext uri="{FF2B5EF4-FFF2-40B4-BE49-F238E27FC236}">
                <a16:creationId xmlns:a16="http://schemas.microsoft.com/office/drawing/2014/main" id="{E805AC62-4454-843F-F4D3-FEAE9E0B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5" y="2155716"/>
            <a:ext cx="6428624" cy="30696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07F5F-60D6-9518-E10F-4F83EB8E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5346"/>
            <a:ext cx="2467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by : Manthan Nimbalkar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B2B9D-133E-3D38-A75E-D60FD1FE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8D1231-30E8-405F-9ADF-BE4522B03755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C558E1-C18F-F41B-59A2-6925822787B1}"/>
              </a:ext>
            </a:extLst>
          </p:cNvPr>
          <p:cNvSpPr txBox="1"/>
          <p:nvPr/>
        </p:nvSpPr>
        <p:spPr>
          <a:xfrm>
            <a:off x="7415784" y="1264709"/>
            <a:ext cx="2699336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/>
              <a:t>Result: </a:t>
            </a:r>
          </a:p>
        </p:txBody>
      </p:sp>
      <p:pic>
        <p:nvPicPr>
          <p:cNvPr id="12" name="Picture 11" descr="A screenshot of a table">
            <a:extLst>
              <a:ext uri="{FF2B5EF4-FFF2-40B4-BE49-F238E27FC236}">
                <a16:creationId xmlns:a16="http://schemas.microsoft.com/office/drawing/2014/main" id="{00BB61CD-8289-7C40-3477-F0FBEE05E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42" y="2073193"/>
            <a:ext cx="2517859" cy="3895344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C70A8EF-A946-BC07-DECB-24EFA7425E53}"/>
              </a:ext>
            </a:extLst>
          </p:cNvPr>
          <p:cNvSpPr txBox="1">
            <a:spLocks/>
          </p:cNvSpPr>
          <p:nvPr/>
        </p:nvSpPr>
        <p:spPr>
          <a:xfrm>
            <a:off x="887097" y="1632617"/>
            <a:ext cx="2203766" cy="440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600" b="1" dirty="0"/>
              <a:t>SQL Query :</a:t>
            </a:r>
          </a:p>
          <a:p>
            <a:endParaRPr lang="en-IN" sz="2600" dirty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2398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6154-7A24-2A9A-33A3-56508825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54" y="76066"/>
            <a:ext cx="10229919" cy="692861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kern="0" dirty="0">
                <a:solidFill>
                  <a:schemeClr val="tx1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kern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cuisines should we focus on developing more menu items for based on the data?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A screenshot of a computer code">
            <a:extLst>
              <a:ext uri="{FF2B5EF4-FFF2-40B4-BE49-F238E27FC236}">
                <a16:creationId xmlns:a16="http://schemas.microsoft.com/office/drawing/2014/main" id="{E9F5A744-E7E9-CC31-8B4A-881D638BB8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5" y="2215720"/>
            <a:ext cx="4061242" cy="4092806"/>
          </a:xfrm>
        </p:spPr>
      </p:pic>
      <p:pic>
        <p:nvPicPr>
          <p:cNvPr id="15" name="Content Placeholder 14" descr="A screenshot of a computer">
            <a:extLst>
              <a:ext uri="{FF2B5EF4-FFF2-40B4-BE49-F238E27FC236}">
                <a16:creationId xmlns:a16="http://schemas.microsoft.com/office/drawing/2014/main" id="{64CB77BC-7E58-8796-00C4-57DA554E90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84" y="2035920"/>
            <a:ext cx="2364834" cy="171542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65B1B-C88D-2313-0B79-36307C2D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48" y="6452021"/>
            <a:ext cx="2392819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Created by : Manthan Nimbalkar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334AA-1AD5-5151-3337-66B82DCE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88D1231-30E8-405F-9ADF-BE4522B03755}" type="slidenum">
              <a:rPr lang="en-IN" smtClean="0"/>
              <a:t>12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E4F3E-E0E1-4583-B04C-190A84624D3F}"/>
              </a:ext>
            </a:extLst>
          </p:cNvPr>
          <p:cNvSpPr txBox="1"/>
          <p:nvPr/>
        </p:nvSpPr>
        <p:spPr>
          <a:xfrm>
            <a:off x="7762398" y="1369470"/>
            <a:ext cx="1671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Result: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93BD4-AD4A-0B0F-AE91-A8CE7B66DE47}"/>
              </a:ext>
            </a:extLst>
          </p:cNvPr>
          <p:cNvSpPr txBox="1">
            <a:spLocks/>
          </p:cNvSpPr>
          <p:nvPr/>
        </p:nvSpPr>
        <p:spPr>
          <a:xfrm>
            <a:off x="1032022" y="1502524"/>
            <a:ext cx="2203766" cy="440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SQL Query 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19C2F8-9D0E-3531-66E5-0AC255C06118}"/>
              </a:ext>
            </a:extLst>
          </p:cNvPr>
          <p:cNvSpPr txBox="1"/>
          <p:nvPr/>
        </p:nvSpPr>
        <p:spPr>
          <a:xfrm>
            <a:off x="6096000" y="4003253"/>
            <a:ext cx="52535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Recommendations :</a:t>
            </a:r>
          </a:p>
          <a:p>
            <a:endParaRPr lang="en-IN" sz="2800" b="1" dirty="0"/>
          </a:p>
          <a:p>
            <a:r>
              <a:rPr lang="en-US" sz="2000" dirty="0"/>
              <a:t>Prioritize expanding the Asian menu, followed by Italian and Mexican, while keeping an eye on customer feedback and trends.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3324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BB378-2700-A601-9EC8-2D36EA23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509" y="153812"/>
            <a:ext cx="4741963" cy="1635824"/>
          </a:xfrm>
        </p:spPr>
        <p:txBody>
          <a:bodyPr>
            <a:normAutofit/>
          </a:bodyPr>
          <a:lstStyle/>
          <a:p>
            <a:r>
              <a:rPr lang="en-IN" sz="4800" b="1" dirty="0"/>
              <a:t>Results found</a:t>
            </a:r>
          </a:p>
        </p:txBody>
      </p:sp>
      <p:pic>
        <p:nvPicPr>
          <p:cNvPr id="7" name="Picture 6" descr="Top view of sandwiches on the table">
            <a:extLst>
              <a:ext uri="{FF2B5EF4-FFF2-40B4-BE49-F238E27FC236}">
                <a16:creationId xmlns:a16="http://schemas.microsoft.com/office/drawing/2014/main" id="{4885DD8F-F717-F5BD-A021-5291F515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87" r="4981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216-76F5-DF76-C6E9-631ACC81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891" y="2132118"/>
            <a:ext cx="5654317" cy="385669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The data covers the date range from January 1, 2023, to March 31, 2023.</a:t>
            </a:r>
          </a:p>
          <a:p>
            <a:pPr marL="514350" indent="-514350">
              <a:buAutoNum type="arabicPeriod"/>
            </a:pPr>
            <a:r>
              <a:rPr lang="en-US" sz="1800" b="1" dirty="0"/>
              <a:t>Hamburger</a:t>
            </a:r>
            <a:r>
              <a:rPr lang="en-US" sz="1800" dirty="0"/>
              <a:t> is the most popular dish, while </a:t>
            </a:r>
            <a:r>
              <a:rPr lang="en-US" sz="1800" b="1" dirty="0"/>
              <a:t>Chicken Tacos</a:t>
            </a:r>
            <a:r>
              <a:rPr lang="en-US" sz="1800" dirty="0"/>
              <a:t> is the least preferred.</a:t>
            </a:r>
          </a:p>
          <a:p>
            <a:pPr marL="514350" indent="-514350">
              <a:buAutoNum type="arabicPeriod"/>
            </a:pPr>
            <a:r>
              <a:rPr lang="en-US" sz="1800" dirty="0"/>
              <a:t>The maximum number of items ordered in a single order is </a:t>
            </a:r>
            <a:r>
              <a:rPr lang="en-US" sz="1800" b="1" dirty="0"/>
              <a:t>14</a:t>
            </a:r>
            <a:r>
              <a:rPr lang="en-US" sz="1800" dirty="0"/>
              <a:t>.</a:t>
            </a:r>
          </a:p>
          <a:p>
            <a:pPr marL="514350" indent="-514350">
              <a:buAutoNum type="arabicPeriod"/>
            </a:pPr>
            <a:r>
              <a:rPr lang="en-US" sz="1800" dirty="0"/>
              <a:t>The highest order volume is observed during </a:t>
            </a:r>
            <a:r>
              <a:rPr lang="en-US" sz="1800" b="1" dirty="0"/>
              <a:t>Lunch and Evening Breakfast hours</a:t>
            </a:r>
            <a:r>
              <a:rPr lang="en-US" sz="1800" dirty="0"/>
              <a:t>, indicating peak customer activity during that period.</a:t>
            </a:r>
          </a:p>
          <a:p>
            <a:pPr marL="514350" indent="-514350">
              <a:buAutoNum type="arabicPeriod"/>
            </a:pPr>
            <a:r>
              <a:rPr lang="en-US" sz="1800" dirty="0"/>
              <a:t>Total 137 Orders get canceled.</a:t>
            </a:r>
            <a:endParaRPr lang="en-IN" sz="1800" dirty="0"/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21AF3-2FA7-EAA9-3290-DDFEF67F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9" y="6455346"/>
            <a:ext cx="23413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bg1"/>
                </a:solidFill>
              </a:rPr>
              <a:t>Created by : Manthan Nimbalkar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61BDD-1361-D865-C704-6D7BA816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8D1231-30E8-405F-9ADF-BE4522B03755}" type="slidenum">
              <a:rPr lang="en-IN" smtClean="0"/>
              <a:pPr>
                <a:spcAft>
                  <a:spcPts val="600"/>
                </a:spcAft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8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D89720-16BB-BF4A-8541-B819D15C149C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ln w="0"/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3355E0-43C4-4172-FE44-4D044390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5346"/>
            <a:ext cx="24522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Created by : Manthan Nimbalkar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DFF41-B18D-2FF2-F6F0-B96F0E7F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8D1231-30E8-405F-9ADF-BE4522B03755}" type="slidenum">
              <a:rPr lang="en-US" b="1" kern="1200" smtClean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37" name="TextBox 6">
            <a:extLst>
              <a:ext uri="{FF2B5EF4-FFF2-40B4-BE49-F238E27FC236}">
                <a16:creationId xmlns:a16="http://schemas.microsoft.com/office/drawing/2014/main" id="{1116B858-C70F-8C5B-0633-E7A787E3D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01858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5025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2A5F0-47A9-A5D4-54E2-9654CCDE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82969" cy="5580353"/>
          </a:xfrm>
        </p:spPr>
        <p:txBody>
          <a:bodyPr>
            <a:normAutofit/>
          </a:bodyPr>
          <a:lstStyle/>
          <a:p>
            <a:pPr algn="r"/>
            <a:r>
              <a:rPr lang="en-IN" sz="5000" b="1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47" name="Content Placeholder 6">
            <a:extLst>
              <a:ext uri="{FF2B5EF4-FFF2-40B4-BE49-F238E27FC236}">
                <a16:creationId xmlns:a16="http://schemas.microsoft.com/office/drawing/2014/main" id="{575ADA9C-365D-8424-38D8-CC9A2564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169" y="-19781"/>
            <a:ext cx="7547175" cy="625887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600" b="1" dirty="0"/>
              <a:t>Overview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Analysis of a quarter's restaurant order data focusing on trends in customer preferences, item popularity, spending patterns, and order timing.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Dataset includes order details (date, time, items) and menu information (item names, categories, prices).</a:t>
            </a:r>
          </a:p>
          <a:p>
            <a:r>
              <a:rPr lang="en-US" sz="1600" b="1" dirty="0"/>
              <a:t>Objectives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Leverage data-driven insights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 menu offerings.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Cater to customer preferences.</a:t>
            </a:r>
          </a:p>
          <a:p>
            <a:r>
              <a:rPr lang="en-US" sz="1600" b="1" dirty="0"/>
              <a:t>Key Analyses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Item Popularity</a:t>
            </a:r>
            <a:r>
              <a:rPr lang="en-US" sz="1600" dirty="0"/>
              <a:t>: Least and most ordered items by category.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High-Spend Orders</a:t>
            </a:r>
            <a:r>
              <a:rPr lang="en-US" sz="1600" dirty="0"/>
              <a:t>: Insights into highest spend orders and total amounts.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Order Timing</a:t>
            </a:r>
            <a:r>
              <a:rPr lang="en-US" sz="1600" dirty="0"/>
              <a:t>: Peak and low traffic periods.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Cuisine Development</a:t>
            </a:r>
            <a:r>
              <a:rPr lang="en-US" sz="1600" dirty="0"/>
              <a:t>: Recommendations for new menu items.</a:t>
            </a:r>
          </a:p>
          <a:p>
            <a:r>
              <a:rPr lang="en-US" sz="1600" b="1" dirty="0"/>
              <a:t>Impact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Enhanced menu focusing on popular cuisines.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Removal or marketing of low-popularity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Efficient operations during peak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Improved customer satisfaction and revenue growth.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Dataset Click </a:t>
            </a:r>
            <a:r>
              <a:rPr lang="en-US" sz="16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3E792-91EC-2F99-0AA3-431BA99C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" y="6455346"/>
            <a:ext cx="26047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bg1"/>
                </a:solidFill>
              </a:rPr>
              <a:t>Created by : Manthan Nimbalkar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F33D3-842B-6541-4CA6-4D58B30A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8D1231-30E8-405F-9ADF-BE4522B03755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9928F-EE90-8AAF-4A81-2F406BFA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n-IN" sz="6000" b="1" dirty="0"/>
              <a:t>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8C1A8-518C-DE5E-5DAF-328EDF58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36" y="6453903"/>
            <a:ext cx="2465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tx1"/>
                </a:solidFill>
              </a:rPr>
              <a:t>Created by : Manthan Nimbalkar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5D520-498F-39A2-80E1-1603120A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8D1231-30E8-405F-9ADF-BE4522B03755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DDD90D9-18AC-0D19-A82A-6D2D2FC3D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67081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6929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" name="Picture 5" descr="Piles of paperwork">
            <a:extLst>
              <a:ext uri="{FF2B5EF4-FFF2-40B4-BE49-F238E27FC236}">
                <a16:creationId xmlns:a16="http://schemas.microsoft.com/office/drawing/2014/main" id="{A725745A-8D20-6FE5-0060-A37B2946F9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7960" b="7040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5E8F-9DB7-70D3-8F54-409465F3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51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Tech Stack Used</a:t>
            </a:r>
            <a:r>
              <a:rPr lang="en-US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– MySQL Workbench 8.0 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0827E-3709-3510-D5E3-ABE02C1D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9273"/>
            <a:ext cx="24551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Created by : Manthan Nimbalkar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D2C5A-62A0-75B9-FFD2-2CAFA1C8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76" y="6132125"/>
            <a:ext cx="792347" cy="60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8D1231-30E8-405F-9ADF-BE4522B03755}" type="slidenum">
              <a:rPr lang="en-US" sz="2000"/>
              <a:pPr>
                <a:spcAft>
                  <a:spcPts val="600"/>
                </a:spcAft>
              </a:pPr>
              <a:t>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0346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ite arrows going to the red target">
            <a:extLst>
              <a:ext uri="{FF2B5EF4-FFF2-40B4-BE49-F238E27FC236}">
                <a16:creationId xmlns:a16="http://schemas.microsoft.com/office/drawing/2014/main" id="{EE3D4B76-2EB4-8F75-687B-2CF9E0185F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D97A6-BBBC-3370-FF16-77215180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b="1">
                <a:solidFill>
                  <a:srgbClr val="FFFFFF"/>
                </a:solidFill>
              </a:rPr>
              <a:t>Insights </a:t>
            </a:r>
            <a:br>
              <a:rPr lang="en-US" sz="9600" b="1">
                <a:solidFill>
                  <a:srgbClr val="FFFFFF"/>
                </a:solidFill>
              </a:rPr>
            </a:br>
            <a:r>
              <a:rPr lang="en-US" sz="9600" b="1">
                <a:solidFill>
                  <a:srgbClr val="FFFFFF"/>
                </a:solidFill>
              </a:rPr>
              <a:t>(From Next Page)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47966-060C-B736-EBF6-9E885D2E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41219"/>
            <a:ext cx="2493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Created by : Manthan Nimbalkar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B242-F441-DE19-147A-88870BD8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88D1231-30E8-405F-9ADF-BE4522B03755}" type="slidenum">
              <a:rPr lang="en-US" sz="2800" smtClean="0"/>
              <a:pPr algn="r">
                <a:spcAft>
                  <a:spcPts val="600"/>
                </a:spcAft>
              </a:pPr>
              <a:t>5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6678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C97-2589-B0D9-9FD2-F02CCE6D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2" y="1333446"/>
            <a:ext cx="2403289" cy="643268"/>
          </a:xfrm>
        </p:spPr>
        <p:txBody>
          <a:bodyPr>
            <a:normAutofit fontScale="90000"/>
          </a:bodyPr>
          <a:lstStyle/>
          <a:p>
            <a:r>
              <a:rPr lang="en-IN" sz="1800" b="1" kern="0" dirty="0">
                <a:solidFill>
                  <a:schemeClr val="tx1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1.Total Orders</a:t>
            </a:r>
            <a:br>
              <a:rPr lang="en-IN" sz="1800" kern="100" dirty="0">
                <a:solidFill>
                  <a:srgbClr val="8787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0C8F-1A3D-B777-B23C-F058FB5BE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92" y="696478"/>
            <a:ext cx="2244436" cy="50998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11200" b="1" dirty="0"/>
              <a:t>SQL Query 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CC6F3-4B98-165E-277C-5FAFFD8A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5" y="6389183"/>
            <a:ext cx="2487858" cy="43431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Created by : Manthan Nimbalkar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AC287-2769-172A-5795-00EE141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88D1231-30E8-405F-9ADF-BE4522B03755}" type="slidenum">
              <a:rPr lang="en-IN" smtClean="0"/>
              <a:t>6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90CE-7500-3A59-BF6E-DF7733ECC0E9}"/>
              </a:ext>
            </a:extLst>
          </p:cNvPr>
          <p:cNvSpPr txBox="1"/>
          <p:nvPr/>
        </p:nvSpPr>
        <p:spPr>
          <a:xfrm>
            <a:off x="8461047" y="718003"/>
            <a:ext cx="172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Result: </a:t>
            </a:r>
          </a:p>
        </p:txBody>
      </p:sp>
      <p:pic>
        <p:nvPicPr>
          <p:cNvPr id="11" name="Picture 10" descr="A close-up of a computer code">
            <a:extLst>
              <a:ext uri="{FF2B5EF4-FFF2-40B4-BE49-F238E27FC236}">
                <a16:creationId xmlns:a16="http://schemas.microsoft.com/office/drawing/2014/main" id="{5034FF2B-488E-A046-40BA-4368FCA19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75" y="1264555"/>
            <a:ext cx="2956889" cy="10042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D5293E-6E06-0E85-9774-2C724E10D2D2}"/>
              </a:ext>
            </a:extLst>
          </p:cNvPr>
          <p:cNvSpPr txBox="1"/>
          <p:nvPr/>
        </p:nvSpPr>
        <p:spPr>
          <a:xfrm>
            <a:off x="7474879" y="1422287"/>
            <a:ext cx="332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There are total 12234 orders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C5EAF48-94E7-2434-80A0-F686B64FB719}"/>
              </a:ext>
            </a:extLst>
          </p:cNvPr>
          <p:cNvSpPr txBox="1">
            <a:spLocks/>
          </p:cNvSpPr>
          <p:nvPr/>
        </p:nvSpPr>
        <p:spPr>
          <a:xfrm>
            <a:off x="98461" y="1855770"/>
            <a:ext cx="2210327" cy="1166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kern="0" dirty="0">
                <a:solidFill>
                  <a:schemeClr val="tx1"/>
                </a:solidFill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2.Total Unique Orders</a:t>
            </a:r>
            <a:br>
              <a:rPr lang="en-IN" sz="1800" kern="100" dirty="0">
                <a:solidFill>
                  <a:srgbClr val="878787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7F19BB-38AF-1727-FE0C-622E51FBD079}"/>
              </a:ext>
            </a:extLst>
          </p:cNvPr>
          <p:cNvSpPr txBox="1"/>
          <p:nvPr/>
        </p:nvSpPr>
        <p:spPr>
          <a:xfrm>
            <a:off x="7738015" y="2145562"/>
            <a:ext cx="394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There are total 5370 unique orders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68E0B6C-35F4-0E92-AE12-BAC5B292D937}"/>
              </a:ext>
            </a:extLst>
          </p:cNvPr>
          <p:cNvSpPr txBox="1">
            <a:spLocks/>
          </p:cNvSpPr>
          <p:nvPr/>
        </p:nvSpPr>
        <p:spPr>
          <a:xfrm>
            <a:off x="58533" y="3807418"/>
            <a:ext cx="2210327" cy="73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300" b="1" kern="0" dirty="0">
                <a:solidFill>
                  <a:schemeClr val="tx1"/>
                </a:solidFill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3. Items Ordered by one order</a:t>
            </a:r>
          </a:p>
          <a:p>
            <a:br>
              <a:rPr lang="en-IN" sz="1800" kern="100" dirty="0">
                <a:solidFill>
                  <a:srgbClr val="878787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pic>
        <p:nvPicPr>
          <p:cNvPr id="34" name="Picture 3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71D54B19-0D2A-274F-0920-E8207F349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60" y="2269378"/>
            <a:ext cx="5469155" cy="766597"/>
          </a:xfrm>
          <a:prstGeom prst="rect">
            <a:avLst/>
          </a:prstGeom>
        </p:spPr>
      </p:pic>
      <p:pic>
        <p:nvPicPr>
          <p:cNvPr id="38" name="Picture 37" descr="A screen shot of a computer code">
            <a:extLst>
              <a:ext uri="{FF2B5EF4-FFF2-40B4-BE49-F238E27FC236}">
                <a16:creationId xmlns:a16="http://schemas.microsoft.com/office/drawing/2014/main" id="{B4EDF94E-95F6-D46B-B82C-6D9136FE5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8" y="3268215"/>
            <a:ext cx="3918893" cy="3200847"/>
          </a:xfrm>
          <a:prstGeom prst="rect">
            <a:avLst/>
          </a:prstGeom>
        </p:spPr>
      </p:pic>
      <p:pic>
        <p:nvPicPr>
          <p:cNvPr id="40" name="Picture 39" descr="A screenshot of a computer">
            <a:extLst>
              <a:ext uri="{FF2B5EF4-FFF2-40B4-BE49-F238E27FC236}">
                <a16:creationId xmlns:a16="http://schemas.microsoft.com/office/drawing/2014/main" id="{3F9E4217-9941-746A-F34B-44C38AB0D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79" y="3328639"/>
            <a:ext cx="3492528" cy="3200847"/>
          </a:xfrm>
          <a:prstGeom prst="rect">
            <a:avLst/>
          </a:prstGeom>
        </p:spPr>
      </p:pic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9E7D4DAF-ACB6-9AA1-5E37-D22A91F7BB28}"/>
              </a:ext>
            </a:extLst>
          </p:cNvPr>
          <p:cNvSpPr txBox="1">
            <a:spLocks/>
          </p:cNvSpPr>
          <p:nvPr/>
        </p:nvSpPr>
        <p:spPr>
          <a:xfrm>
            <a:off x="924791" y="136272"/>
            <a:ext cx="6391707" cy="730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Overview of the Order Details Table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EE300-7B2F-A654-73BB-2DA4DDD1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1DED-A677-B532-5778-4B76E9BB4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7134" y="879337"/>
            <a:ext cx="2244436" cy="44057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11200" b="1" dirty="0"/>
              <a:t>SQL Query 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7502F-C43C-4A67-0781-F08B5029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8190"/>
            <a:ext cx="2569546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Created by : Manthan Nimbalkar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63A12-A84F-9498-1AD4-1E9A68D6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88D1231-30E8-405F-9ADF-BE4522B03755}" type="slidenum">
              <a:rPr lang="en-IN" smtClean="0"/>
              <a:t>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0668C-81FD-ECF8-3382-55935769B5AD}"/>
              </a:ext>
            </a:extLst>
          </p:cNvPr>
          <p:cNvSpPr txBox="1"/>
          <p:nvPr/>
        </p:nvSpPr>
        <p:spPr>
          <a:xfrm>
            <a:off x="8676578" y="847636"/>
            <a:ext cx="13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Result: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32683A-BED4-64A3-1C7B-6F36FA609D28}"/>
              </a:ext>
            </a:extLst>
          </p:cNvPr>
          <p:cNvSpPr txBox="1">
            <a:spLocks/>
          </p:cNvSpPr>
          <p:nvPr/>
        </p:nvSpPr>
        <p:spPr>
          <a:xfrm>
            <a:off x="164401" y="1942840"/>
            <a:ext cx="2403289" cy="73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kern="0" dirty="0">
                <a:solidFill>
                  <a:schemeClr val="tx1"/>
                </a:solidFill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1.Total Menu Items</a:t>
            </a:r>
            <a:br>
              <a:rPr lang="en-IN" sz="1800" kern="100" dirty="0">
                <a:solidFill>
                  <a:srgbClr val="878787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pic>
        <p:nvPicPr>
          <p:cNvPr id="21" name="Picture 20" descr="A screenshot of a computer code">
            <a:extLst>
              <a:ext uri="{FF2B5EF4-FFF2-40B4-BE49-F238E27FC236}">
                <a16:creationId xmlns:a16="http://schemas.microsoft.com/office/drawing/2014/main" id="{5C961BE9-100F-CE73-83D9-E754CDD7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72" y="1557480"/>
            <a:ext cx="2469961" cy="10376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BC42F9-4100-61E5-1507-B7A828C63D8C}"/>
              </a:ext>
            </a:extLst>
          </p:cNvPr>
          <p:cNvSpPr txBox="1"/>
          <p:nvPr/>
        </p:nvSpPr>
        <p:spPr>
          <a:xfrm>
            <a:off x="6991676" y="1553074"/>
            <a:ext cx="41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There are total 32 Menu items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8066857-53F8-EF67-5CFD-58BD751FDC29}"/>
              </a:ext>
            </a:extLst>
          </p:cNvPr>
          <p:cNvSpPr txBox="1">
            <a:spLocks/>
          </p:cNvSpPr>
          <p:nvPr/>
        </p:nvSpPr>
        <p:spPr>
          <a:xfrm>
            <a:off x="164400" y="2948189"/>
            <a:ext cx="2403289" cy="73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kern="0" dirty="0">
                <a:solidFill>
                  <a:schemeClr val="tx1"/>
                </a:solidFill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2.Total Category</a:t>
            </a:r>
            <a:br>
              <a:rPr lang="en-IN" sz="1800" kern="100" dirty="0">
                <a:solidFill>
                  <a:srgbClr val="878787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92AF7-A698-9DC3-F54A-D353118445BD}"/>
              </a:ext>
            </a:extLst>
          </p:cNvPr>
          <p:cNvSpPr txBox="1"/>
          <p:nvPr/>
        </p:nvSpPr>
        <p:spPr>
          <a:xfrm>
            <a:off x="7207136" y="2671577"/>
            <a:ext cx="41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There are total 4 Categories</a:t>
            </a:r>
          </a:p>
        </p:txBody>
      </p:sp>
      <p:pic>
        <p:nvPicPr>
          <p:cNvPr id="14" name="Picture 13" descr="A close-up of a computer code">
            <a:extLst>
              <a:ext uri="{FF2B5EF4-FFF2-40B4-BE49-F238E27FC236}">
                <a16:creationId xmlns:a16="http://schemas.microsoft.com/office/drawing/2014/main" id="{A8FCDFDC-A95F-A097-895B-0C07A2862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70" y="2539918"/>
            <a:ext cx="4630668" cy="15470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7E350CF-5BCE-1008-A9CF-666E164F729F}"/>
              </a:ext>
            </a:extLst>
          </p:cNvPr>
          <p:cNvSpPr txBox="1">
            <a:spLocks/>
          </p:cNvSpPr>
          <p:nvPr/>
        </p:nvSpPr>
        <p:spPr>
          <a:xfrm>
            <a:off x="164400" y="3953538"/>
            <a:ext cx="2403289" cy="73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kern="0" dirty="0">
                <a:solidFill>
                  <a:schemeClr val="tx1"/>
                </a:solidFill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3.Costliest Product</a:t>
            </a:r>
            <a:br>
              <a:rPr lang="en-IN" sz="1800" kern="100" dirty="0">
                <a:solidFill>
                  <a:srgbClr val="878787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D94E2-7389-5FC0-1528-571841CDB233}"/>
              </a:ext>
            </a:extLst>
          </p:cNvPr>
          <p:cNvSpPr txBox="1"/>
          <p:nvPr/>
        </p:nvSpPr>
        <p:spPr>
          <a:xfrm>
            <a:off x="6807300" y="3693098"/>
            <a:ext cx="522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Shrimp Scampi is Costliest Product costs 19.95 $</a:t>
            </a:r>
          </a:p>
        </p:txBody>
      </p:sp>
      <p:pic>
        <p:nvPicPr>
          <p:cNvPr id="23" name="Picture 22" descr="A close up of text&#10;&#10;Description automatically generated">
            <a:extLst>
              <a:ext uri="{FF2B5EF4-FFF2-40B4-BE49-F238E27FC236}">
                <a16:creationId xmlns:a16="http://schemas.microsoft.com/office/drawing/2014/main" id="{3F6F353E-0732-1FE0-A754-74A737EAC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447" y="3693097"/>
            <a:ext cx="4464908" cy="2240112"/>
          </a:xfrm>
          <a:prstGeom prst="rect">
            <a:avLst/>
          </a:prstGeom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AA712891-E1A6-1B96-FEC9-7A8C10F47BB6}"/>
              </a:ext>
            </a:extLst>
          </p:cNvPr>
          <p:cNvSpPr txBox="1">
            <a:spLocks/>
          </p:cNvSpPr>
          <p:nvPr/>
        </p:nvSpPr>
        <p:spPr>
          <a:xfrm>
            <a:off x="7316497" y="4684070"/>
            <a:ext cx="4196629" cy="1249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solidFill>
                  <a:schemeClr val="tx1"/>
                </a:solidFill>
              </a:rPr>
              <a:t>Note: just change Max to Min to find out Product with lowest price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B6F6CF54-9C6F-310E-6EBC-2AEE1A3A2F26}"/>
              </a:ext>
            </a:extLst>
          </p:cNvPr>
          <p:cNvSpPr txBox="1">
            <a:spLocks/>
          </p:cNvSpPr>
          <p:nvPr/>
        </p:nvSpPr>
        <p:spPr>
          <a:xfrm>
            <a:off x="1275907" y="136272"/>
            <a:ext cx="6040591" cy="730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Overview of the Menu Items Table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7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C4884-8DF4-569F-6873-0C92217E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49433-BDB1-408C-291C-B1142ADB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822646"/>
            <a:ext cx="5191759" cy="3170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Recommended Questions by Maven Analytics</a:t>
            </a:r>
            <a:br>
              <a:rPr lang="en-US" sz="61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6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(Next Page)</a:t>
            </a:r>
            <a:endParaRPr lang="en-US" sz="6100" b="1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2631257"/>
            <a:ext cx="4846320" cy="548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3BF2B-5F13-2E00-1CA2-2666B431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1831"/>
            <a:ext cx="24106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by : Manthan Nimbalkar</a:t>
            </a:r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E19AD62-75CB-2622-A652-02201522BC2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6074" r="22426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5516A9-A197-45C0-A7C3-D8D04C44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6100C-B5DB-6B89-D786-8E2F9DC3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5857" y="60480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8D1231-30E8-405F-9ADF-BE4522B03755}" type="slidenum">
              <a:rPr lang="en-US" sz="2800" smtClean="0"/>
              <a:pPr>
                <a:spcAft>
                  <a:spcPts val="600"/>
                </a:spcAft>
              </a:pPr>
              <a:t>8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9046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91A88-3F3E-910D-60F5-07D532C44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4A7D-B2A0-B3E0-7F68-527750DD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5" y="373720"/>
            <a:ext cx="10978526" cy="683953"/>
          </a:xfrm>
        </p:spPr>
        <p:txBody>
          <a:bodyPr>
            <a:noAutofit/>
          </a:bodyPr>
          <a:lstStyle/>
          <a:p>
            <a:r>
              <a:rPr lang="en-IN" sz="1800" b="1" kern="0" dirty="0"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800" kern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were the least and most ordered items? What categories were they in?</a:t>
            </a:r>
            <a:br>
              <a:rPr lang="en-IN" sz="1800" kern="100" dirty="0">
                <a:solidFill>
                  <a:srgbClr val="8787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E59C-969E-1699-F813-A3639FB3E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2205" y="985057"/>
            <a:ext cx="2244436" cy="44057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11200" b="1" dirty="0"/>
              <a:t>SQL Query 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BD504-85BE-3478-879C-C0382D2D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9" y="6455346"/>
            <a:ext cx="2545775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Created by : Manthan Nimbalkar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98ADD-32C4-71E5-FD7A-9E4B996F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88D1231-30E8-405F-9ADF-BE4522B03755}" type="slidenum">
              <a:rPr lang="en-IN" smtClean="0"/>
              <a:t>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F545E-0BA1-1CA5-3C91-0D2A141FBF35}"/>
              </a:ext>
            </a:extLst>
          </p:cNvPr>
          <p:cNvSpPr txBox="1"/>
          <p:nvPr/>
        </p:nvSpPr>
        <p:spPr>
          <a:xfrm>
            <a:off x="8351373" y="1122701"/>
            <a:ext cx="13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Result: </a:t>
            </a:r>
          </a:p>
        </p:txBody>
      </p:sp>
      <p:pic>
        <p:nvPicPr>
          <p:cNvPr id="10" name="Picture 9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CE2981E-EB6A-8F6E-FB3B-D969779FF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62" y="1687800"/>
            <a:ext cx="7859222" cy="152421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48724E1-CFFC-9FAC-BC71-05D1BEB9F70E}"/>
              </a:ext>
            </a:extLst>
          </p:cNvPr>
          <p:cNvSpPr txBox="1">
            <a:spLocks/>
          </p:cNvSpPr>
          <p:nvPr/>
        </p:nvSpPr>
        <p:spPr>
          <a:xfrm>
            <a:off x="6380827" y="2493676"/>
            <a:ext cx="5153081" cy="93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kern="0" dirty="0">
                <a:solidFill>
                  <a:schemeClr val="tx1"/>
                </a:solidFill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Note: for least sold item replace </a:t>
            </a:r>
            <a:r>
              <a:rPr lang="en-IN" sz="1800" b="1" kern="0" dirty="0" err="1">
                <a:solidFill>
                  <a:schemeClr val="tx1"/>
                </a:solidFill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1800" b="1" kern="0" dirty="0">
                <a:solidFill>
                  <a:schemeClr val="tx1"/>
                </a:solidFill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800" b="1" kern="0" dirty="0" err="1">
                <a:solidFill>
                  <a:schemeClr val="tx1"/>
                </a:solidFill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asc</a:t>
            </a:r>
            <a:br>
              <a:rPr lang="en-IN" sz="1800" kern="100" dirty="0">
                <a:solidFill>
                  <a:srgbClr val="878787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33A25C-43A1-CFA6-A2CA-EB933D49008B}"/>
              </a:ext>
            </a:extLst>
          </p:cNvPr>
          <p:cNvGrpSpPr/>
          <p:nvPr/>
        </p:nvGrpSpPr>
        <p:grpSpPr>
          <a:xfrm>
            <a:off x="1478400" y="3756161"/>
            <a:ext cx="3475732" cy="1183615"/>
            <a:chOff x="1426446" y="3429000"/>
            <a:chExt cx="3475732" cy="1183615"/>
          </a:xfrm>
        </p:grpSpPr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7356235-9608-5DF6-106F-DE44C33B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446" y="3746423"/>
              <a:ext cx="3475732" cy="866192"/>
            </a:xfrm>
            <a:prstGeom prst="rect">
              <a:avLst/>
            </a:prstGeom>
          </p:spPr>
        </p:pic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D1813056-CF89-FA32-CF6D-7B766A7D147C}"/>
                </a:ext>
              </a:extLst>
            </p:cNvPr>
            <p:cNvSpPr txBox="1">
              <a:spLocks/>
            </p:cNvSpPr>
            <p:nvPr/>
          </p:nvSpPr>
          <p:spPr>
            <a:xfrm>
              <a:off x="2146855" y="3429000"/>
              <a:ext cx="1790700" cy="10229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1800" b="1" kern="0" dirty="0">
                  <a:solidFill>
                    <a:srgbClr val="878787"/>
                  </a:solidFill>
                  <a:latin typeface="Nunito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Most sold item</a:t>
              </a:r>
              <a:br>
                <a:rPr lang="en-IN" sz="1800" kern="100" dirty="0">
                  <a:solidFill>
                    <a:srgbClr val="8787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</a:br>
              <a:endParaRPr lang="en-IN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E9844-7B1B-42B6-96C0-F18A139116DE}"/>
              </a:ext>
            </a:extLst>
          </p:cNvPr>
          <p:cNvGrpSpPr/>
          <p:nvPr/>
        </p:nvGrpSpPr>
        <p:grpSpPr>
          <a:xfrm>
            <a:off x="6469855" y="3294636"/>
            <a:ext cx="3523336" cy="1557895"/>
            <a:chOff x="6551693" y="3552550"/>
            <a:chExt cx="3105583" cy="1105025"/>
          </a:xfrm>
        </p:grpSpPr>
        <p:pic>
          <p:nvPicPr>
            <p:cNvPr id="15" name="Picture 14" descr="A close-up of a sign&#10;&#10;Description automatically generated">
              <a:extLst>
                <a:ext uri="{FF2B5EF4-FFF2-40B4-BE49-F238E27FC236}">
                  <a16:creationId xmlns:a16="http://schemas.microsoft.com/office/drawing/2014/main" id="{254643B6-A6D3-920B-D6E8-13BA09DF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93" y="4038364"/>
              <a:ext cx="3105583" cy="619211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AC7B3809-DBC1-3926-6FFA-AC897D640CC5}"/>
                </a:ext>
              </a:extLst>
            </p:cNvPr>
            <p:cNvSpPr txBox="1">
              <a:spLocks/>
            </p:cNvSpPr>
            <p:nvPr/>
          </p:nvSpPr>
          <p:spPr>
            <a:xfrm>
              <a:off x="7146188" y="3552550"/>
              <a:ext cx="1916594" cy="1105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1800" b="1" kern="0" dirty="0">
                  <a:solidFill>
                    <a:srgbClr val="878787"/>
                  </a:solidFill>
                  <a:latin typeface="Nunito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Least Sold item</a:t>
              </a:r>
              <a:br>
                <a:rPr lang="en-IN" sz="1800" kern="100" dirty="0">
                  <a:solidFill>
                    <a:srgbClr val="8787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</a:b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395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7088</TotalTime>
  <Words>743</Words>
  <Application>Microsoft Office PowerPoint</Application>
  <PresentationFormat>Widescreen</PresentationFormat>
  <Paragraphs>118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Lato</vt:lpstr>
      <vt:lpstr>Nunito</vt:lpstr>
      <vt:lpstr>Rockwell</vt:lpstr>
      <vt:lpstr>Rockwell Condensed</vt:lpstr>
      <vt:lpstr>Rockwell Extra Bold</vt:lpstr>
      <vt:lpstr>Wingdings</vt:lpstr>
      <vt:lpstr>Wood Type</vt:lpstr>
      <vt:lpstr>Restaurant Order Analysis</vt:lpstr>
      <vt:lpstr>Project Description</vt:lpstr>
      <vt:lpstr>Approach</vt:lpstr>
      <vt:lpstr>Tech Stack Used – MySQL Workbench 8.0 CE</vt:lpstr>
      <vt:lpstr>Insights  (From Next Page)</vt:lpstr>
      <vt:lpstr>1.Total Orders </vt:lpstr>
      <vt:lpstr>PowerPoint Presentation</vt:lpstr>
      <vt:lpstr>Recommended Questions by Maven Analytics (Next Page)</vt:lpstr>
      <vt:lpstr>1. What were the least and most ordered items? What categories were they in? </vt:lpstr>
      <vt:lpstr>2. What do the highest spend orders look like? Which items did they buy and how much did they spend?</vt:lpstr>
      <vt:lpstr>3. Were there certain times that had more or less orders?</vt:lpstr>
      <vt:lpstr>4. Which cuisines should we focus on developing more menu items for based on the data?</vt:lpstr>
      <vt:lpstr>Results found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MANTHAN NIMBALKAR</dc:creator>
  <cp:lastModifiedBy>Manthan Nimbalkar</cp:lastModifiedBy>
  <cp:revision>24</cp:revision>
  <dcterms:created xsi:type="dcterms:W3CDTF">2023-02-15T09:31:09Z</dcterms:created>
  <dcterms:modified xsi:type="dcterms:W3CDTF">2025-01-17T04:41:43Z</dcterms:modified>
</cp:coreProperties>
</file>