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3"/>
  </p:sldMasterIdLst>
  <p:notesMasterIdLst>
    <p:notesMasterId r:id="rId5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9144000" cy="5143500" type="screen16x9"/>
  <p:notesSz cx="6858000" cy="9144000"/>
  <p:embeddedFontLst>
    <p:embeddedFont>
      <p:font typeface="Consolas" panose="020B0609020204030204" pitchFamily="49" charset="0"/>
      <p:regular r:id="rId55"/>
      <p:bold r:id="rId56"/>
      <p:italic r:id="rId57"/>
      <p:boldItalic r:id="rId58"/>
    </p:embeddedFont>
    <p:embeddedFont>
      <p:font typeface="Roboto" panose="02000000000000000000"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2C6F31-CC67-4988-A59F-D8EDC41CC5D5}" v="1" dt="2023-03-13T03:37:48.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font" Target="fonts/font1.fntdata"/><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font" Target="fonts/font4.fntdata"/><Relationship Id="rId66"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font" Target="fonts/font6.fntdata"/><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font" Target="fonts/font2.fntdata"/><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5.fntdata"/><Relationship Id="rId67" Type="http://schemas.microsoft.com/office/2016/11/relationships/changesInfo" Target="changesInfos/changesInfo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62"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eshav Chowdhury" userId="S::creeshav@kgpian.iitkgp.ac.in::f7c94070-be29-4137-beea-213c9f7e13e9" providerId="AD" clId="Web-{632C6F31-CC67-4988-A59F-D8EDC41CC5D5}"/>
    <pc:docChg chg="modSld">
      <pc:chgData name="Reeshav Chowdhury" userId="S::creeshav@kgpian.iitkgp.ac.in::f7c94070-be29-4137-beea-213c9f7e13e9" providerId="AD" clId="Web-{632C6F31-CC67-4988-A59F-D8EDC41CC5D5}" dt="2023-03-13T03:37:48.041" v="0" actId="1076"/>
      <pc:docMkLst>
        <pc:docMk/>
      </pc:docMkLst>
      <pc:sldChg chg="modSp">
        <pc:chgData name="Reeshav Chowdhury" userId="S::creeshav@kgpian.iitkgp.ac.in::f7c94070-be29-4137-beea-213c9f7e13e9" providerId="AD" clId="Web-{632C6F31-CC67-4988-A59F-D8EDC41CC5D5}" dt="2023-03-13T03:37:48.041" v="0" actId="1076"/>
        <pc:sldMkLst>
          <pc:docMk/>
          <pc:sldMk cId="0" sldId="271"/>
        </pc:sldMkLst>
        <pc:picChg chg="mod">
          <ac:chgData name="Reeshav Chowdhury" userId="S::creeshav@kgpian.iitkgp.ac.in::f7c94070-be29-4137-beea-213c9f7e13e9" providerId="AD" clId="Web-{632C6F31-CC67-4988-A59F-D8EDC41CC5D5}" dt="2023-03-13T03:37:48.041" v="0" actId="1076"/>
          <ac:picMkLst>
            <pc:docMk/>
            <pc:sldMk cId="0" sldId="271"/>
            <ac:picMk id="16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5e2c264f0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5e2c264f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15e2c264f0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15e2c264f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15e2c264f0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15e2c264f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16879a939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16879a93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16879a939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16879a939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16879a9393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16879a9393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16879a9393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16879a9393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16879a939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16879a939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16879a9393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16879a9393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168c54f1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168c54f1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6879a939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6879a93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68c54f19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168c54f19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168c54f19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168c54f19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168c54f19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168c54f19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168c54f19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168c54f19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168c54f19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168c54f19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168c54f19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168c54f19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168c54f196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168c54f19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168c54f196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168c54f19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168c54f19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168c54f19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168c54f196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168c54f19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5e2c264f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5e2c264f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168c54f19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168c54f19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168c54f19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168c54f19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16879a939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16879a939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16879a939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16879a939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16879a939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16879a939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16879a939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16879a939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16879a9393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16879a939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16879a939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16879a93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16879a939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16879a939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16879a9393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16879a939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5e2c264f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5e2c264f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16879a939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16879a939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16879a939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16879a939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16879a9393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16879a939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16879a9393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16879a939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16879a9393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16879a939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16879a939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16879a939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16879a939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16879a939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16879a9393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16879a939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16879a9393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16879a939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16879a939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16879a939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5e2c264f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5e2c264f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16879a9393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16879a939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5e2c264f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5e2c264f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15e2c264f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15e2c264f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15e2c264f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15e2c264f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15e2c264f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15e2c264f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senix.org/system/files/conference/usenixsecurity14/sec14-paper-fredrikson-privacy.pd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cs.cmu.edu/~mfredrik/papers/fjr2015ccs.pdf"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rusted-AI/adversarial-robustness-toolbox"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1200"/>
              </a:spcAft>
              <a:buNone/>
            </a:pPr>
            <a:r>
              <a:rPr lang="en-GB" sz="3600" b="1">
                <a:solidFill>
                  <a:srgbClr val="494E52"/>
                </a:solidFill>
                <a:highlight>
                  <a:srgbClr val="FFFFFF"/>
                </a:highlight>
                <a:latin typeface="Roboto"/>
                <a:ea typeface="Roboto"/>
                <a:cs typeface="Roboto"/>
                <a:sym typeface="Roboto"/>
              </a:rPr>
              <a:t>Model Inversion Attacks </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523"/>
              <a:buNone/>
            </a:pPr>
            <a:r>
              <a:rPr lang="en-GB" sz="1729"/>
              <a:t>Ref: </a:t>
            </a:r>
            <a:endParaRPr sz="1729"/>
          </a:p>
          <a:p>
            <a:pPr marL="457200" lvl="0" indent="-338455" algn="ctr" rtl="0">
              <a:spcBef>
                <a:spcPts val="0"/>
              </a:spcBef>
              <a:spcAft>
                <a:spcPts val="0"/>
              </a:spcAft>
              <a:buSzPts val="1730"/>
              <a:buAutoNum type="arabicPeriod"/>
            </a:pPr>
            <a:r>
              <a:rPr lang="en-GB" sz="1729" u="sng">
                <a:solidFill>
                  <a:schemeClr val="hlink"/>
                </a:solidFill>
                <a:hlinkClick r:id="rId3"/>
              </a:rPr>
              <a:t>https://www.usenix.org/system/files/conference/usenixsecurity14/sec14-paper-fredrikson-privacy.pdf</a:t>
            </a:r>
            <a:endParaRPr sz="1729"/>
          </a:p>
          <a:p>
            <a:pPr marL="457200" lvl="0" indent="-338455" algn="ctr" rtl="0">
              <a:spcBef>
                <a:spcPts val="0"/>
              </a:spcBef>
              <a:spcAft>
                <a:spcPts val="0"/>
              </a:spcAft>
              <a:buSzPts val="1730"/>
              <a:buAutoNum type="arabicPeriod"/>
            </a:pPr>
            <a:r>
              <a:rPr lang="en-GB" sz="1729"/>
              <a:t>https://franziska-boenisch.de/posts/2020/12/model-inversion/</a:t>
            </a:r>
            <a:endParaRPr sz="1729"/>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50">
                <a:solidFill>
                  <a:srgbClr val="494E52"/>
                </a:solidFill>
                <a:highlight>
                  <a:srgbClr val="FFFFFF"/>
                </a:highlight>
                <a:latin typeface="Roboto"/>
                <a:ea typeface="Roboto"/>
                <a:cs typeface="Roboto"/>
                <a:sym typeface="Roboto"/>
              </a:rPr>
              <a:t>disable the eager execution - For ART framework</a:t>
            </a:r>
            <a:endParaRPr sz="2250">
              <a:solidFill>
                <a:srgbClr val="494E52"/>
              </a:solidFill>
              <a:highlight>
                <a:srgbClr val="FFFFFF"/>
              </a:highlight>
              <a:latin typeface="Roboto"/>
              <a:ea typeface="Roboto"/>
              <a:cs typeface="Roboto"/>
              <a:sym typeface="Roboto"/>
            </a:endParaRPr>
          </a:p>
          <a:p>
            <a:pPr marL="0" lvl="0" indent="0" algn="l" rtl="0">
              <a:spcBef>
                <a:spcPts val="1200"/>
              </a:spcBef>
              <a:spcAft>
                <a:spcPts val="0"/>
              </a:spcAft>
              <a:buNone/>
            </a:pPr>
            <a:r>
              <a:rPr lang="en-GB" sz="1350">
                <a:solidFill>
                  <a:srgbClr val="494E52"/>
                </a:solidFill>
                <a:highlight>
                  <a:srgbClr val="FAFAFA"/>
                </a:highlight>
                <a:latin typeface="Consolas"/>
                <a:ea typeface="Consolas"/>
                <a:cs typeface="Consolas"/>
                <a:sym typeface="Consolas"/>
              </a:rPr>
              <a:t>Use KerasClassifier</a:t>
            </a:r>
            <a:r>
              <a:rPr lang="en-GB" sz="1850">
                <a:solidFill>
                  <a:srgbClr val="494E52"/>
                </a:solidFill>
                <a:highlight>
                  <a:srgbClr val="FFFFFF"/>
                </a:highlight>
                <a:latin typeface="Roboto"/>
                <a:ea typeface="Roboto"/>
                <a:cs typeface="Roboto"/>
                <a:sym typeface="Roboto"/>
              </a:rPr>
              <a:t> as  a wrapper.</a:t>
            </a:r>
            <a:endParaRPr sz="1850">
              <a:solidFill>
                <a:srgbClr val="494E52"/>
              </a:solidFill>
              <a:highlight>
                <a:srgbClr val="FFFFFF"/>
              </a:highlight>
              <a:latin typeface="Roboto"/>
              <a:ea typeface="Roboto"/>
              <a:cs typeface="Roboto"/>
              <a:sym typeface="Roboto"/>
            </a:endParaRPr>
          </a:p>
          <a:p>
            <a:pPr marL="0" lvl="0" indent="0" algn="l" rtl="0">
              <a:spcBef>
                <a:spcPts val="1200"/>
              </a:spcBef>
              <a:spcAft>
                <a:spcPts val="0"/>
              </a:spcAft>
              <a:buNone/>
            </a:pPr>
            <a:endParaRPr sz="1850">
              <a:solidFill>
                <a:srgbClr val="494E52"/>
              </a:solidFill>
              <a:highlight>
                <a:srgbClr val="FFFFFF"/>
              </a:highlight>
              <a:latin typeface="Roboto"/>
              <a:ea typeface="Roboto"/>
              <a:cs typeface="Roboto"/>
              <a:sym typeface="Roboto"/>
            </a:endParaRPr>
          </a:p>
          <a:p>
            <a:pPr marL="457200" lvl="0" indent="-346075" algn="l" rtl="0">
              <a:spcBef>
                <a:spcPts val="1200"/>
              </a:spcBef>
              <a:spcAft>
                <a:spcPts val="0"/>
              </a:spcAft>
              <a:buClr>
                <a:srgbClr val="494E52"/>
              </a:buClr>
              <a:buSzPts val="1850"/>
              <a:buFont typeface="Roboto"/>
              <a:buChar char="-"/>
            </a:pPr>
            <a:r>
              <a:rPr lang="en-GB" sz="1850">
                <a:solidFill>
                  <a:srgbClr val="494E52"/>
                </a:solidFill>
                <a:highlight>
                  <a:srgbClr val="FFFFFF"/>
                </a:highlight>
                <a:latin typeface="Roboto"/>
                <a:ea typeface="Roboto"/>
                <a:cs typeface="Roboto"/>
                <a:sym typeface="Roboto"/>
              </a:rPr>
              <a:t>Take a model</a:t>
            </a:r>
            <a:endParaRPr sz="1850">
              <a:solidFill>
                <a:srgbClr val="494E52"/>
              </a:solidFill>
              <a:highlight>
                <a:srgbClr val="FFFFFF"/>
              </a:highlight>
              <a:latin typeface="Roboto"/>
              <a:ea typeface="Roboto"/>
              <a:cs typeface="Roboto"/>
              <a:sym typeface="Roboto"/>
            </a:endParaRPr>
          </a:p>
          <a:p>
            <a:pPr marL="457200" lvl="0" indent="-346075" algn="l" rtl="0">
              <a:spcBef>
                <a:spcPts val="0"/>
              </a:spcBef>
              <a:spcAft>
                <a:spcPts val="0"/>
              </a:spcAft>
              <a:buClr>
                <a:srgbClr val="494E52"/>
              </a:buClr>
              <a:buSzPts val="1850"/>
              <a:buFont typeface="Roboto"/>
              <a:buChar char="-"/>
            </a:pPr>
            <a:r>
              <a:rPr lang="en-GB" sz="1850">
                <a:solidFill>
                  <a:srgbClr val="494E52"/>
                </a:solidFill>
                <a:highlight>
                  <a:srgbClr val="FFFFFF"/>
                </a:highlight>
                <a:latin typeface="Roboto"/>
                <a:ea typeface="Roboto"/>
                <a:cs typeface="Roboto"/>
                <a:sym typeface="Roboto"/>
              </a:rPr>
              <a:t>Compile it with your chosen parameters</a:t>
            </a:r>
            <a:endParaRPr sz="1850">
              <a:solidFill>
                <a:srgbClr val="494E52"/>
              </a:solidFill>
              <a:highlight>
                <a:srgbClr val="FFFFFF"/>
              </a:highlight>
              <a:latin typeface="Roboto"/>
              <a:ea typeface="Roboto"/>
              <a:cs typeface="Roboto"/>
              <a:sym typeface="Roboto"/>
            </a:endParaRPr>
          </a:p>
          <a:p>
            <a:pPr marL="457200" lvl="0" indent="-346075" algn="l" rtl="0">
              <a:spcBef>
                <a:spcPts val="0"/>
              </a:spcBef>
              <a:spcAft>
                <a:spcPts val="0"/>
              </a:spcAft>
              <a:buClr>
                <a:srgbClr val="494E52"/>
              </a:buClr>
              <a:buSzPts val="1850"/>
              <a:buFont typeface="Roboto"/>
              <a:buChar char="-"/>
            </a:pPr>
            <a:r>
              <a:rPr lang="en-GB" sz="1850">
                <a:solidFill>
                  <a:srgbClr val="494E52"/>
                </a:solidFill>
                <a:highlight>
                  <a:srgbClr val="FFFFFF"/>
                </a:highlight>
                <a:latin typeface="Roboto"/>
                <a:ea typeface="Roboto"/>
                <a:cs typeface="Roboto"/>
                <a:sym typeface="Roboto"/>
              </a:rPr>
              <a:t>Start the Attack</a:t>
            </a:r>
            <a:endParaRPr sz="1850">
              <a:solidFill>
                <a:srgbClr val="494E52"/>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IBM-ART specifies array (x and y).</a:t>
            </a:r>
            <a:endParaRPr/>
          </a:p>
          <a:p>
            <a:pPr marL="0" lvl="0" indent="0" algn="l" rtl="0">
              <a:spcBef>
                <a:spcPts val="1200"/>
              </a:spcBef>
              <a:spcAft>
                <a:spcPts val="0"/>
              </a:spcAft>
              <a:buNone/>
            </a:pPr>
            <a:r>
              <a:rPr lang="en-GB" sz="1550">
                <a:solidFill>
                  <a:srgbClr val="494E52"/>
                </a:solidFill>
                <a:highlight>
                  <a:srgbClr val="FFFFFF"/>
                </a:highlight>
                <a:latin typeface="Roboto"/>
                <a:ea typeface="Roboto"/>
                <a:cs typeface="Roboto"/>
                <a:sym typeface="Roboto"/>
              </a:rPr>
              <a:t>X: </a:t>
            </a:r>
            <a:r>
              <a:rPr lang="en-GB" sz="1350">
                <a:solidFill>
                  <a:srgbClr val="494E52"/>
                </a:solidFill>
                <a:highlight>
                  <a:srgbClr val="FFFFFF"/>
                </a:highlight>
                <a:latin typeface="Roboto"/>
                <a:ea typeface="Roboto"/>
                <a:cs typeface="Roboto"/>
                <a:sym typeface="Roboto"/>
              </a:rPr>
              <a:t>contains the initial input to the classifier under attack for each class label. </a:t>
            </a:r>
            <a:endParaRPr sz="1350">
              <a:solidFill>
                <a:srgbClr val="494E52"/>
              </a:solidFill>
              <a:highlight>
                <a:srgbClr val="FFFFFF"/>
              </a:highlight>
              <a:latin typeface="Roboto"/>
              <a:ea typeface="Roboto"/>
              <a:cs typeface="Roboto"/>
              <a:sym typeface="Roboto"/>
            </a:endParaRPr>
          </a:p>
          <a:p>
            <a:pPr marL="0" lvl="0" indent="0" algn="l" rtl="0">
              <a:spcBef>
                <a:spcPts val="0"/>
              </a:spcBef>
              <a:spcAft>
                <a:spcPts val="0"/>
              </a:spcAft>
              <a:buNone/>
            </a:pPr>
            <a:r>
              <a:rPr lang="en-GB" sz="1350">
                <a:solidFill>
                  <a:srgbClr val="494E52"/>
                </a:solidFill>
                <a:highlight>
                  <a:srgbClr val="FFFFFF"/>
                </a:highlight>
                <a:latin typeface="Roboto"/>
                <a:ea typeface="Roboto"/>
                <a:cs typeface="Roboto"/>
                <a:sym typeface="Roboto"/>
              </a:rPr>
              <a:t>[not specified set as 0]</a:t>
            </a:r>
            <a:endParaRPr sz="1350">
              <a:solidFill>
                <a:srgbClr val="494E52"/>
              </a:solidFill>
              <a:highlight>
                <a:srgbClr val="FFFFFF"/>
              </a:highlight>
              <a:latin typeface="Roboto"/>
              <a:ea typeface="Roboto"/>
              <a:cs typeface="Roboto"/>
              <a:sym typeface="Roboto"/>
            </a:endParaRPr>
          </a:p>
        </p:txBody>
      </p:sp>
      <p:pic>
        <p:nvPicPr>
          <p:cNvPr id="124" name="Google Shape;124;p23"/>
          <p:cNvPicPr preferRelativeResize="0"/>
          <p:nvPr/>
        </p:nvPicPr>
        <p:blipFill>
          <a:blip r:embed="rId3">
            <a:alphaModFix/>
          </a:blip>
          <a:stretch>
            <a:fillRect/>
          </a:stretch>
        </p:blipFill>
        <p:spPr>
          <a:xfrm>
            <a:off x="2831650" y="2686275"/>
            <a:ext cx="4080775" cy="226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0" name="Google Shape;13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1" name="Google Shape;131;p24"/>
          <p:cNvPicPr preferRelativeResize="0"/>
          <p:nvPr/>
        </p:nvPicPr>
        <p:blipFill>
          <a:blip r:embed="rId3">
            <a:alphaModFix/>
          </a:blip>
          <a:stretch>
            <a:fillRect/>
          </a:stretch>
        </p:blipFill>
        <p:spPr>
          <a:xfrm>
            <a:off x="157850" y="1265363"/>
            <a:ext cx="4414151" cy="2612775"/>
          </a:xfrm>
          <a:prstGeom prst="rect">
            <a:avLst/>
          </a:prstGeom>
          <a:noFill/>
          <a:ln>
            <a:noFill/>
          </a:ln>
        </p:spPr>
      </p:pic>
      <p:pic>
        <p:nvPicPr>
          <p:cNvPr id="132" name="Google Shape;132;p24"/>
          <p:cNvPicPr preferRelativeResize="0"/>
          <p:nvPr/>
        </p:nvPicPr>
        <p:blipFill>
          <a:blip r:embed="rId4">
            <a:alphaModFix/>
          </a:blip>
          <a:stretch>
            <a:fillRect/>
          </a:stretch>
        </p:blipFill>
        <p:spPr>
          <a:xfrm>
            <a:off x="4963122" y="1265375"/>
            <a:ext cx="3869175" cy="2331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8" name="Google Shape;13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sz="2100" b="1"/>
              <a:t>Attack against linear regression model f</a:t>
            </a:r>
            <a:endParaRPr sz="21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4" name="Google Shape;14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Predict: </a:t>
            </a:r>
            <a:endParaRPr/>
          </a:p>
          <a:p>
            <a:pPr marL="0" lvl="0" indent="0" algn="l" rtl="0">
              <a:spcBef>
                <a:spcPts val="1200"/>
              </a:spcBef>
              <a:spcAft>
                <a:spcPts val="0"/>
              </a:spcAft>
              <a:buNone/>
            </a:pPr>
            <a:r>
              <a:rPr lang="en-GB"/>
              <a:t> a real-valued suggested initial dose of the drug Warfarin using a feature vector consisting of patient demographic information, medical history, and genetic markers.</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a:t>The sensitive attribute was considered to be the genetic marker (first feature x1.)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0" name="Google Shape;15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51" name="Google Shape;151;p27"/>
          <p:cNvPicPr preferRelativeResize="0"/>
          <p:nvPr/>
        </p:nvPicPr>
        <p:blipFill>
          <a:blip r:embed="rId3">
            <a:alphaModFix/>
          </a:blip>
          <a:stretch>
            <a:fillRect/>
          </a:stretch>
        </p:blipFill>
        <p:spPr>
          <a:xfrm>
            <a:off x="1033325" y="1847450"/>
            <a:ext cx="5197200" cy="262625"/>
          </a:xfrm>
          <a:prstGeom prst="rect">
            <a:avLst/>
          </a:prstGeom>
          <a:noFill/>
          <a:ln>
            <a:noFill/>
          </a:ln>
        </p:spPr>
      </p:pic>
      <p:pic>
        <p:nvPicPr>
          <p:cNvPr id="152" name="Google Shape;152;p27"/>
          <p:cNvPicPr preferRelativeResize="0"/>
          <p:nvPr/>
        </p:nvPicPr>
        <p:blipFill>
          <a:blip r:embed="rId4">
            <a:alphaModFix/>
          </a:blip>
          <a:stretch>
            <a:fillRect/>
          </a:stretch>
        </p:blipFill>
        <p:spPr>
          <a:xfrm>
            <a:off x="507611" y="1152469"/>
            <a:ext cx="3149313" cy="351700"/>
          </a:xfrm>
          <a:prstGeom prst="rect">
            <a:avLst/>
          </a:prstGeom>
          <a:noFill/>
          <a:ln>
            <a:noFill/>
          </a:ln>
        </p:spPr>
      </p:pic>
      <p:pic>
        <p:nvPicPr>
          <p:cNvPr id="153" name="Google Shape;153;p27"/>
          <p:cNvPicPr preferRelativeResize="0"/>
          <p:nvPr/>
        </p:nvPicPr>
        <p:blipFill>
          <a:blip r:embed="rId5">
            <a:alphaModFix/>
          </a:blip>
          <a:stretch>
            <a:fillRect/>
          </a:stretch>
        </p:blipFill>
        <p:spPr>
          <a:xfrm>
            <a:off x="1033325" y="2420926"/>
            <a:ext cx="4371124" cy="35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Auxiliary Information </a:t>
            </a:r>
            <a:endParaRPr/>
          </a:p>
        </p:txBody>
      </p:sp>
      <p:sp>
        <p:nvSpPr>
          <p:cNvPr id="159" name="Google Shape;15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0" name="Google Shape;160;p28"/>
          <p:cNvPicPr preferRelativeResize="0"/>
          <p:nvPr/>
        </p:nvPicPr>
        <p:blipFill>
          <a:blip r:embed="rId3">
            <a:alphaModFix/>
          </a:blip>
          <a:stretch>
            <a:fillRect/>
          </a:stretch>
        </p:blipFill>
        <p:spPr>
          <a:xfrm>
            <a:off x="318426" y="1098676"/>
            <a:ext cx="5549300" cy="1655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6" name="Google Shape;166;p29"/>
          <p:cNvSpPr txBox="1">
            <a:spLocks noGrp="1"/>
          </p:cNvSpPr>
          <p:nvPr>
            <p:ph type="body" idx="1"/>
          </p:nvPr>
        </p:nvSpPr>
        <p:spPr>
          <a:xfrm>
            <a:off x="4702625" y="1152475"/>
            <a:ext cx="4129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Gaussian error model will penalize x1 that force the prediction to be far from the given label y.</a:t>
            </a:r>
            <a:endParaRPr/>
          </a:p>
        </p:txBody>
      </p:sp>
      <p:pic>
        <p:nvPicPr>
          <p:cNvPr id="167" name="Google Shape;167;p29"/>
          <p:cNvPicPr preferRelativeResize="0"/>
          <p:nvPr/>
        </p:nvPicPr>
        <p:blipFill>
          <a:blip r:embed="rId3">
            <a:alphaModFix/>
          </a:blip>
          <a:stretch>
            <a:fillRect/>
          </a:stretch>
        </p:blipFill>
        <p:spPr>
          <a:xfrm>
            <a:off x="311700" y="1574552"/>
            <a:ext cx="4259500" cy="1321550"/>
          </a:xfrm>
          <a:prstGeom prst="rect">
            <a:avLst/>
          </a:prstGeom>
          <a:noFill/>
          <a:ln>
            <a:noFill/>
          </a:ln>
        </p:spPr>
      </p:pic>
      <p:sp>
        <p:nvSpPr>
          <p:cNvPr id="168" name="Google Shape;168;p29"/>
          <p:cNvSpPr txBox="1"/>
          <p:nvPr/>
        </p:nvSpPr>
        <p:spPr>
          <a:xfrm>
            <a:off x="3401000" y="2981125"/>
            <a:ext cx="5794200" cy="14160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GB" sz="1600" b="1"/>
              <a:t>Least biased maximum a posteriori (MAP) estimate for x1 given the available information. </a:t>
            </a:r>
            <a:endParaRPr sz="1600" b="1"/>
          </a:p>
          <a:p>
            <a:pPr marL="457200" lvl="0" indent="0" algn="l" rtl="0">
              <a:spcBef>
                <a:spcPts val="0"/>
              </a:spcBef>
              <a:spcAft>
                <a:spcPts val="0"/>
              </a:spcAft>
              <a:buNone/>
            </a:pPr>
            <a:endParaRPr sz="1600" b="1"/>
          </a:p>
          <a:p>
            <a:pPr marL="457200" lvl="0" indent="-330200" algn="l" rtl="0">
              <a:spcBef>
                <a:spcPts val="0"/>
              </a:spcBef>
              <a:spcAft>
                <a:spcPts val="0"/>
              </a:spcAft>
              <a:buSzPts val="1600"/>
              <a:buChar char="●"/>
            </a:pPr>
            <a:r>
              <a:rPr lang="en-GB" sz="1600" b="1"/>
              <a:t>Thus, it minimizes the adversary’s misprediction rate. </a:t>
            </a:r>
            <a:endParaRPr sz="16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Limitation</a:t>
            </a:r>
            <a:endParaRPr/>
          </a:p>
        </p:txBody>
      </p:sp>
      <p:sp>
        <p:nvSpPr>
          <p:cNvPr id="174" name="Google Shape;17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Not suitable when feature space is huge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80" name="Google Shape;18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 Inversion attacks on decision trees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Attack Against Neural Network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 Decision Tree</a:t>
            </a:r>
            <a:endParaRPr/>
          </a:p>
        </p:txBody>
      </p:sp>
      <p:sp>
        <p:nvSpPr>
          <p:cNvPr id="186" name="Google Shape;186;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model is used on a wide range of data</a:t>
            </a:r>
            <a:endParaRPr/>
          </a:p>
          <a:p>
            <a:pPr marL="0" lvl="0" indent="0" algn="l" rtl="0">
              <a:spcBef>
                <a:spcPts val="1200"/>
              </a:spcBef>
              <a:spcAft>
                <a:spcPts val="0"/>
              </a:spcAft>
              <a:buNone/>
            </a:pPr>
            <a:r>
              <a:rPr lang="en-GB"/>
              <a:t> often favored because tree-structured rules are easy for users to understand. </a:t>
            </a:r>
            <a:endParaRPr/>
          </a:p>
          <a:p>
            <a:pPr marL="0" lvl="0" indent="0" algn="l" rtl="0">
              <a:spcBef>
                <a:spcPts val="1200"/>
              </a:spcBef>
              <a:spcAft>
                <a:spcPts val="0"/>
              </a:spcAft>
              <a:buNone/>
            </a:pPr>
            <a:endParaRPr/>
          </a:p>
          <a:p>
            <a:pPr marL="0" lvl="0" indent="0" algn="l" rtl="0">
              <a:spcBef>
                <a:spcPts val="1200"/>
              </a:spcBef>
              <a:spcAft>
                <a:spcPts val="0"/>
              </a:spcAft>
              <a:buNone/>
            </a:pPr>
            <a:r>
              <a:rPr lang="en-GB"/>
              <a:t>[There are two types of decision trees common in the literature: classification (where the class variable is discrete), and regression (where the class variable is continuous).]</a:t>
            </a:r>
            <a:endParaRPr/>
          </a:p>
          <a:p>
            <a:pPr marL="0" lvl="0" indent="0" algn="l" rtl="0">
              <a:spcBef>
                <a:spcPts val="1200"/>
              </a:spcBef>
              <a:spcAft>
                <a:spcPts val="1200"/>
              </a:spcAft>
              <a:buNone/>
            </a:pPr>
            <a:r>
              <a:rPr lang="en-GB"/>
              <a:t>We focus on classification trees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Region</a:t>
            </a:r>
            <a:endParaRPr/>
          </a:p>
        </p:txBody>
      </p:sp>
      <p:sp>
        <p:nvSpPr>
          <p:cNvPr id="192" name="Google Shape;192;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A decision tree model recursively partitions the feature space into disjoint regions R1, . . . , Rm. Predictions are made for an instance (x, y) by finding the region containing x, and returning the most likely value for y observed in the training data within that region.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8" name="Google Shape;198;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9" name="Google Shape;199;p34"/>
          <p:cNvPicPr preferRelativeResize="0"/>
          <p:nvPr/>
        </p:nvPicPr>
        <p:blipFill>
          <a:blip r:embed="rId3">
            <a:alphaModFix/>
          </a:blip>
          <a:stretch>
            <a:fillRect/>
          </a:stretch>
        </p:blipFill>
        <p:spPr>
          <a:xfrm>
            <a:off x="311700" y="1150800"/>
            <a:ext cx="4511975" cy="1154850"/>
          </a:xfrm>
          <a:prstGeom prst="rect">
            <a:avLst/>
          </a:prstGeom>
          <a:noFill/>
          <a:ln>
            <a:noFill/>
          </a:ln>
        </p:spPr>
      </p:pic>
      <p:pic>
        <p:nvPicPr>
          <p:cNvPr id="200" name="Google Shape;200;p34"/>
          <p:cNvPicPr preferRelativeResize="0"/>
          <p:nvPr/>
        </p:nvPicPr>
        <p:blipFill>
          <a:blip r:embed="rId4">
            <a:alphaModFix/>
          </a:blip>
          <a:stretch>
            <a:fillRect/>
          </a:stretch>
        </p:blipFill>
        <p:spPr>
          <a:xfrm>
            <a:off x="1286950" y="2571750"/>
            <a:ext cx="4266500" cy="298775"/>
          </a:xfrm>
          <a:prstGeom prst="rect">
            <a:avLst/>
          </a:prstGeom>
          <a:noFill/>
          <a:ln>
            <a:noFill/>
          </a:ln>
        </p:spPr>
      </p:pic>
      <p:pic>
        <p:nvPicPr>
          <p:cNvPr id="201" name="Google Shape;201;p34"/>
          <p:cNvPicPr preferRelativeResize="0"/>
          <p:nvPr/>
        </p:nvPicPr>
        <p:blipFill>
          <a:blip r:embed="rId5">
            <a:alphaModFix/>
          </a:blip>
          <a:stretch>
            <a:fillRect/>
          </a:stretch>
        </p:blipFill>
        <p:spPr>
          <a:xfrm>
            <a:off x="1118300" y="3136625"/>
            <a:ext cx="386650" cy="298775"/>
          </a:xfrm>
          <a:prstGeom prst="rect">
            <a:avLst/>
          </a:prstGeom>
          <a:noFill/>
          <a:ln>
            <a:noFill/>
          </a:ln>
        </p:spPr>
      </p:pic>
      <p:pic>
        <p:nvPicPr>
          <p:cNvPr id="202" name="Google Shape;202;p34"/>
          <p:cNvPicPr preferRelativeResize="0"/>
          <p:nvPr/>
        </p:nvPicPr>
        <p:blipFill>
          <a:blip r:embed="rId6">
            <a:alphaModFix/>
          </a:blip>
          <a:stretch>
            <a:fillRect/>
          </a:stretch>
        </p:blipFill>
        <p:spPr>
          <a:xfrm>
            <a:off x="1676775" y="3209813"/>
            <a:ext cx="3876675" cy="152400"/>
          </a:xfrm>
          <a:prstGeom prst="rect">
            <a:avLst/>
          </a:prstGeom>
          <a:noFill/>
          <a:ln>
            <a:noFill/>
          </a:ln>
        </p:spPr>
      </p:pic>
      <p:pic>
        <p:nvPicPr>
          <p:cNvPr id="203" name="Google Shape;203;p34"/>
          <p:cNvPicPr preferRelativeResize="0"/>
          <p:nvPr/>
        </p:nvPicPr>
        <p:blipFill>
          <a:blip r:embed="rId7">
            <a:alphaModFix/>
          </a:blip>
          <a:stretch>
            <a:fillRect/>
          </a:stretch>
        </p:blipFill>
        <p:spPr>
          <a:xfrm>
            <a:off x="5553450" y="3209825"/>
            <a:ext cx="1524000" cy="152400"/>
          </a:xfrm>
          <a:prstGeom prst="rect">
            <a:avLst/>
          </a:prstGeom>
          <a:noFill/>
          <a:ln>
            <a:noFill/>
          </a:ln>
        </p:spPr>
      </p:pic>
      <p:pic>
        <p:nvPicPr>
          <p:cNvPr id="204" name="Google Shape;204;p34"/>
          <p:cNvPicPr preferRelativeResize="0"/>
          <p:nvPr/>
        </p:nvPicPr>
        <p:blipFill>
          <a:blip r:embed="rId8">
            <a:alphaModFix/>
          </a:blip>
          <a:stretch>
            <a:fillRect/>
          </a:stretch>
        </p:blipFill>
        <p:spPr>
          <a:xfrm>
            <a:off x="4707902" y="224069"/>
            <a:ext cx="4266500" cy="14621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0" name="Google Shape;21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a:t>Classification:</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Confidences :</a:t>
            </a:r>
            <a:endParaRPr/>
          </a:p>
          <a:p>
            <a:pPr marL="0" lvl="0" indent="0" algn="l" rtl="0">
              <a:spcBef>
                <a:spcPts val="1200"/>
              </a:spcBef>
              <a:spcAft>
                <a:spcPts val="0"/>
              </a:spcAft>
              <a:buNone/>
            </a:pPr>
            <a:r>
              <a:rPr lang="en-GB"/>
              <a:t>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a:t>                </a:t>
            </a:r>
            <a:endParaRPr/>
          </a:p>
        </p:txBody>
      </p:sp>
      <p:pic>
        <p:nvPicPr>
          <p:cNvPr id="211" name="Google Shape;211;p35"/>
          <p:cNvPicPr preferRelativeResize="0"/>
          <p:nvPr/>
        </p:nvPicPr>
        <p:blipFill>
          <a:blip r:embed="rId3">
            <a:alphaModFix/>
          </a:blip>
          <a:stretch>
            <a:fillRect/>
          </a:stretch>
        </p:blipFill>
        <p:spPr>
          <a:xfrm>
            <a:off x="2297431" y="1490575"/>
            <a:ext cx="2792075" cy="477400"/>
          </a:xfrm>
          <a:prstGeom prst="rect">
            <a:avLst/>
          </a:prstGeom>
          <a:noFill/>
          <a:ln>
            <a:noFill/>
          </a:ln>
        </p:spPr>
      </p:pic>
      <p:pic>
        <p:nvPicPr>
          <p:cNvPr id="212" name="Google Shape;212;p35"/>
          <p:cNvPicPr preferRelativeResize="0"/>
          <p:nvPr/>
        </p:nvPicPr>
        <p:blipFill>
          <a:blip r:embed="rId4">
            <a:alphaModFix/>
          </a:blip>
          <a:stretch>
            <a:fillRect/>
          </a:stretch>
        </p:blipFill>
        <p:spPr>
          <a:xfrm>
            <a:off x="2614383" y="3284725"/>
            <a:ext cx="3085565" cy="57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Decision tree APIs</a:t>
            </a:r>
            <a:endParaRPr/>
          </a:p>
        </p:txBody>
      </p:sp>
      <p:sp>
        <p:nvSpPr>
          <p:cNvPr id="218" name="Google Shape;218;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Few  allows users to publish trees in either black-box or white-box mode</a:t>
            </a:r>
            <a:endParaRPr/>
          </a:p>
          <a:p>
            <a:pPr marL="0" lvl="0" indent="0" algn="l" rtl="0">
              <a:spcBef>
                <a:spcPts val="1200"/>
              </a:spcBef>
              <a:spcAft>
                <a:spcPts val="0"/>
              </a:spcAft>
              <a:buNone/>
            </a:pPr>
            <a:r>
              <a:rPr lang="en-GB"/>
              <a:t>[Eg: BigML ]</a:t>
            </a:r>
            <a:endParaRPr/>
          </a:p>
          <a:p>
            <a:pPr marL="0" lvl="0" indent="0" algn="l" rtl="0">
              <a:spcBef>
                <a:spcPts val="1200"/>
              </a:spcBef>
              <a:spcAft>
                <a:spcPts val="0"/>
              </a:spcAft>
              <a:buNone/>
            </a:pPr>
            <a:endParaRPr/>
          </a:p>
          <a:p>
            <a:pPr marL="0" lvl="0" indent="0" algn="l" rtl="0">
              <a:spcBef>
                <a:spcPts val="1200"/>
              </a:spcBef>
              <a:spcAft>
                <a:spcPts val="0"/>
              </a:spcAft>
              <a:buClr>
                <a:schemeClr val="dk1"/>
              </a:buClr>
              <a:buSzPts val="1100"/>
              <a:buFont typeface="Arial"/>
              <a:buNone/>
            </a:pPr>
            <a:r>
              <a:rPr lang="en-GB"/>
              <a:t>In black-box mode, other users are only allowed to query the decision tree for predictions using a API.</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39285"/>
              <a:buFont typeface="Arial"/>
              <a:buNone/>
            </a:pPr>
            <a:endParaRPr/>
          </a:p>
        </p:txBody>
      </p:sp>
      <p:sp>
        <p:nvSpPr>
          <p:cNvPr id="224" name="Google Shape;224;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0" algn="l" rtl="0">
              <a:spcBef>
                <a:spcPts val="0"/>
              </a:spcBef>
              <a:spcAft>
                <a:spcPts val="0"/>
              </a:spcAft>
              <a:buNone/>
            </a:pPr>
            <a:r>
              <a:rPr lang="en-GB"/>
              <a:t> In </a:t>
            </a:r>
            <a:r>
              <a:rPr lang="en-GB" b="1"/>
              <a:t>both settings:</a:t>
            </a:r>
            <a:endParaRPr b="1"/>
          </a:p>
          <a:p>
            <a:pPr marL="457200" lvl="0" indent="-334327" algn="l" rtl="0">
              <a:spcBef>
                <a:spcPts val="1200"/>
              </a:spcBef>
              <a:spcAft>
                <a:spcPts val="0"/>
              </a:spcAft>
              <a:buSzPct val="100000"/>
              <a:buChar char="●"/>
            </a:pPr>
            <a:r>
              <a:rPr lang="en-GB" b="1"/>
              <a:t>the adversary has access to marginal priors for each feature</a:t>
            </a:r>
            <a:r>
              <a:rPr lang="en-GB"/>
              <a:t> of the training set ,</a:t>
            </a:r>
            <a:endParaRPr/>
          </a:p>
          <a:p>
            <a:pPr marL="457200" lvl="0" indent="-334327" algn="l" rtl="0">
              <a:spcBef>
                <a:spcPts val="0"/>
              </a:spcBef>
              <a:spcAft>
                <a:spcPts val="0"/>
              </a:spcAft>
              <a:buSzPct val="100000"/>
              <a:buChar char="●"/>
            </a:pPr>
            <a:r>
              <a:rPr lang="en-GB"/>
              <a:t>Access to a </a:t>
            </a:r>
            <a:r>
              <a:rPr lang="en-GB" b="1"/>
              <a:t>confusion matrix C</a:t>
            </a:r>
            <a:r>
              <a:rPr lang="en-GB"/>
              <a:t> for which Ci,j gives the number of training instances with y = i for which the model predicted label j. </a:t>
            </a:r>
            <a:endParaRPr/>
          </a:p>
          <a:p>
            <a:pPr marL="0" lvl="0" indent="0" algn="l" rtl="0">
              <a:spcBef>
                <a:spcPts val="1200"/>
              </a:spcBef>
              <a:spcAft>
                <a:spcPts val="0"/>
              </a:spcAft>
              <a:buNone/>
            </a:pPr>
            <a:r>
              <a:rPr lang="en-GB"/>
              <a:t>White-box mode(additionally):</a:t>
            </a:r>
            <a:endParaRPr/>
          </a:p>
          <a:p>
            <a:pPr marL="457200" lvl="0" indent="-334327" algn="l" rtl="0">
              <a:spcBef>
                <a:spcPts val="1200"/>
              </a:spcBef>
              <a:spcAft>
                <a:spcPts val="0"/>
              </a:spcAft>
              <a:buSzPct val="100000"/>
              <a:buChar char="●"/>
            </a:pPr>
            <a:r>
              <a:rPr lang="en-GB"/>
              <a:t>users are allowed to see the </a:t>
            </a:r>
            <a:r>
              <a:rPr lang="en-GB" b="1"/>
              <a:t>internal structure of the tree</a:t>
            </a:r>
            <a:r>
              <a:rPr lang="en-GB"/>
              <a:t>, as well as download.</a:t>
            </a:r>
            <a:endParaRPr/>
          </a:p>
          <a:p>
            <a:pPr marL="457200" lvl="0" indent="0" algn="l" rtl="0">
              <a:spcBef>
                <a:spcPts val="1200"/>
              </a:spcBef>
              <a:spcAft>
                <a:spcPts val="0"/>
              </a:spcAft>
              <a:buNone/>
            </a:pPr>
            <a:endParaRPr/>
          </a:p>
          <a:p>
            <a:pPr marL="457200" lvl="0" indent="-334327" algn="l" rtl="0">
              <a:spcBef>
                <a:spcPts val="1200"/>
              </a:spcBef>
              <a:spcAft>
                <a:spcPts val="0"/>
              </a:spcAft>
              <a:buSzPct val="100000"/>
              <a:buChar char="●"/>
            </a:pPr>
            <a:r>
              <a:rPr lang="en-GB"/>
              <a:t>In the white-box setting, the attacker also has </a:t>
            </a:r>
            <a:r>
              <a:rPr lang="en-GB" b="1"/>
              <a:t>access to a count ni of the number of training set instances that match path φi</a:t>
            </a:r>
            <a:r>
              <a:rPr lang="en-GB"/>
              <a:t> in the tree.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 of Attack</a:t>
            </a:r>
            <a:endParaRPr/>
          </a:p>
        </p:txBody>
      </p:sp>
      <p:sp>
        <p:nvSpPr>
          <p:cNvPr id="230" name="Google Shape;23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GB" dirty="0"/>
              <a:t>The adversary should output a value  that maximizes  for x1 [unknown sensitive feature]]</a:t>
            </a:r>
            <a:endParaRPr dirty="0"/>
          </a:p>
          <a:p>
            <a:pPr marL="0" lvl="0" indent="0" algn="l" rtl="0">
              <a:spcBef>
                <a:spcPts val="1200"/>
              </a:spcBef>
              <a:spcAft>
                <a:spcPts val="1200"/>
              </a:spcAft>
              <a:buNone/>
            </a:pPr>
            <a:endParaRPr dirty="0"/>
          </a:p>
        </p:txBody>
      </p:sp>
      <p:pic>
        <p:nvPicPr>
          <p:cNvPr id="231" name="Google Shape;231;p38"/>
          <p:cNvPicPr preferRelativeResize="0"/>
          <p:nvPr/>
        </p:nvPicPr>
        <p:blipFill>
          <a:blip r:embed="rId3">
            <a:alphaModFix/>
          </a:blip>
          <a:stretch>
            <a:fillRect/>
          </a:stretch>
        </p:blipFill>
        <p:spPr>
          <a:xfrm>
            <a:off x="517322" y="1364600"/>
            <a:ext cx="2541025" cy="330450"/>
          </a:xfrm>
          <a:prstGeom prst="rect">
            <a:avLst/>
          </a:prstGeom>
          <a:noFill/>
          <a:ln>
            <a:noFill/>
          </a:ln>
        </p:spPr>
      </p:pic>
      <p:pic>
        <p:nvPicPr>
          <p:cNvPr id="232" name="Google Shape;232;p38"/>
          <p:cNvPicPr preferRelativeResize="0"/>
          <p:nvPr/>
        </p:nvPicPr>
        <p:blipFill>
          <a:blip r:embed="rId4">
            <a:alphaModFix/>
          </a:blip>
          <a:stretch>
            <a:fillRect/>
          </a:stretch>
        </p:blipFill>
        <p:spPr>
          <a:xfrm>
            <a:off x="951228" y="1861813"/>
            <a:ext cx="2541025" cy="305412"/>
          </a:xfrm>
          <a:prstGeom prst="rect">
            <a:avLst/>
          </a:prstGeom>
          <a:noFill/>
          <a:ln>
            <a:noFill/>
          </a:ln>
        </p:spPr>
      </p:pic>
      <p:pic>
        <p:nvPicPr>
          <p:cNvPr id="233" name="Google Shape;233;p38"/>
          <p:cNvPicPr preferRelativeResize="0"/>
          <p:nvPr/>
        </p:nvPicPr>
        <p:blipFill>
          <a:blip r:embed="rId5">
            <a:alphaModFix/>
          </a:blip>
          <a:stretch>
            <a:fillRect/>
          </a:stretch>
        </p:blipFill>
        <p:spPr>
          <a:xfrm>
            <a:off x="1843322" y="2419050"/>
            <a:ext cx="5457365" cy="305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Black-box MI: Revisit the same algorithm</a:t>
            </a:r>
            <a:endParaRPr/>
          </a:p>
        </p:txBody>
      </p:sp>
      <p:sp>
        <p:nvSpPr>
          <p:cNvPr id="239" name="Google Shape;23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40" name="Google Shape;240;p39"/>
          <p:cNvPicPr preferRelativeResize="0"/>
          <p:nvPr/>
        </p:nvPicPr>
        <p:blipFill>
          <a:blip r:embed="rId3">
            <a:alphaModFix/>
          </a:blip>
          <a:stretch>
            <a:fillRect/>
          </a:stretch>
        </p:blipFill>
        <p:spPr>
          <a:xfrm>
            <a:off x="311700" y="1574552"/>
            <a:ext cx="4259500" cy="1321550"/>
          </a:xfrm>
          <a:prstGeom prst="rect">
            <a:avLst/>
          </a:prstGeom>
          <a:noFill/>
          <a:ln>
            <a:noFill/>
          </a:ln>
        </p:spPr>
      </p:pic>
      <p:sp>
        <p:nvSpPr>
          <p:cNvPr id="241" name="Google Shape;241;p39"/>
          <p:cNvSpPr txBox="1"/>
          <p:nvPr/>
        </p:nvSpPr>
        <p:spPr>
          <a:xfrm>
            <a:off x="4912575" y="1152475"/>
            <a:ext cx="37347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 decision tree models we consider produce discrete outputs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GB"/>
              <a:t> the error model information: confusion matrix as opposed to the standard deviation of a Gaussian.</a:t>
            </a:r>
            <a:endParaRPr/>
          </a:p>
        </p:txBody>
      </p:sp>
      <p:pic>
        <p:nvPicPr>
          <p:cNvPr id="242" name="Google Shape;242;p39"/>
          <p:cNvPicPr preferRelativeResize="0"/>
          <p:nvPr/>
        </p:nvPicPr>
        <p:blipFill>
          <a:blip r:embed="rId4">
            <a:alphaModFix/>
          </a:blip>
          <a:stretch>
            <a:fillRect/>
          </a:stretch>
        </p:blipFill>
        <p:spPr>
          <a:xfrm>
            <a:off x="1660250" y="3610950"/>
            <a:ext cx="3891475" cy="279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White-box MI</a:t>
            </a:r>
            <a:endParaRPr/>
          </a:p>
        </p:txBody>
      </p:sp>
      <p:sp>
        <p:nvSpPr>
          <p:cNvPr id="248" name="Google Shape;248;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b="1"/>
              <a:t>The adversary then outputs a value for v that maximizes (1) as a guess for x1</a:t>
            </a:r>
            <a:r>
              <a:rPr lang="en-GB"/>
              <a:t>.</a:t>
            </a:r>
            <a:endParaRPr/>
          </a:p>
        </p:txBody>
      </p:sp>
      <p:pic>
        <p:nvPicPr>
          <p:cNvPr id="249" name="Google Shape;249;p40"/>
          <p:cNvPicPr preferRelativeResize="0"/>
          <p:nvPr/>
        </p:nvPicPr>
        <p:blipFill>
          <a:blip r:embed="rId3">
            <a:alphaModFix/>
          </a:blip>
          <a:stretch>
            <a:fillRect/>
          </a:stretch>
        </p:blipFill>
        <p:spPr>
          <a:xfrm>
            <a:off x="1870675" y="2132688"/>
            <a:ext cx="4260875" cy="1455975"/>
          </a:xfrm>
          <a:prstGeom prst="rect">
            <a:avLst/>
          </a:prstGeom>
          <a:noFill/>
          <a:ln>
            <a:noFill/>
          </a:ln>
        </p:spPr>
      </p:pic>
      <p:pic>
        <p:nvPicPr>
          <p:cNvPr id="250" name="Google Shape;250;p40"/>
          <p:cNvPicPr preferRelativeResize="0"/>
          <p:nvPr/>
        </p:nvPicPr>
        <p:blipFill>
          <a:blip r:embed="rId4">
            <a:alphaModFix/>
          </a:blip>
          <a:stretch>
            <a:fillRect/>
          </a:stretch>
        </p:blipFill>
        <p:spPr>
          <a:xfrm>
            <a:off x="1236199" y="1301625"/>
            <a:ext cx="5155650" cy="734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White-box MI</a:t>
            </a:r>
            <a:endParaRPr/>
          </a:p>
        </p:txBody>
      </p:sp>
      <p:sp>
        <p:nvSpPr>
          <p:cNvPr id="256" name="Google Shape;256;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sz="7000"/>
          </a:p>
          <a:p>
            <a:pPr marL="0" lvl="0" indent="0" algn="l" rtl="0">
              <a:spcBef>
                <a:spcPts val="1200"/>
              </a:spcBef>
              <a:spcAft>
                <a:spcPts val="0"/>
              </a:spcAft>
              <a:buNone/>
            </a:pPr>
            <a:r>
              <a:rPr lang="en-GB" sz="7000"/>
              <a:t>  Line 1:     pi denote ni/N.</a:t>
            </a:r>
            <a:endParaRPr sz="7000"/>
          </a:p>
          <a:p>
            <a:pPr marL="0" lvl="0" indent="0" algn="l" rtl="0">
              <a:spcBef>
                <a:spcPts val="1200"/>
              </a:spcBef>
              <a:spcAft>
                <a:spcPts val="0"/>
              </a:spcAft>
              <a:buNone/>
            </a:pPr>
            <a:endParaRPr/>
          </a:p>
          <a:p>
            <a:pPr marL="0" lvl="0" indent="0" algn="l" rtl="0">
              <a:spcBef>
                <a:spcPts val="1200"/>
              </a:spcBef>
              <a:spcAft>
                <a:spcPts val="0"/>
              </a:spcAft>
              <a:buNone/>
            </a:pPr>
            <a:r>
              <a:rPr lang="en-GB"/>
              <a:t>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57" name="Google Shape;257;p41"/>
          <p:cNvPicPr preferRelativeResize="0"/>
          <p:nvPr/>
        </p:nvPicPr>
        <p:blipFill>
          <a:blip r:embed="rId3">
            <a:alphaModFix/>
          </a:blip>
          <a:stretch>
            <a:fillRect/>
          </a:stretch>
        </p:blipFill>
        <p:spPr>
          <a:xfrm>
            <a:off x="548075" y="1406575"/>
            <a:ext cx="4260875" cy="1455975"/>
          </a:xfrm>
          <a:prstGeom prst="rect">
            <a:avLst/>
          </a:prstGeom>
          <a:noFill/>
          <a:ln>
            <a:noFill/>
          </a:ln>
        </p:spPr>
      </p:pic>
      <p:pic>
        <p:nvPicPr>
          <p:cNvPr id="258" name="Google Shape;258;p41"/>
          <p:cNvPicPr preferRelativeResize="0"/>
          <p:nvPr/>
        </p:nvPicPr>
        <p:blipFill>
          <a:blip r:embed="rId4">
            <a:alphaModFix/>
          </a:blip>
          <a:stretch>
            <a:fillRect/>
          </a:stretch>
        </p:blipFill>
        <p:spPr>
          <a:xfrm>
            <a:off x="1382401" y="3789221"/>
            <a:ext cx="5471025" cy="7796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7" name="Google Shape;67;p15"/>
          <p:cNvSpPr txBox="1">
            <a:spLocks noGrp="1"/>
          </p:cNvSpPr>
          <p:nvPr>
            <p:ph type="body" idx="1"/>
          </p:nvPr>
        </p:nvSpPr>
        <p:spPr>
          <a:xfrm>
            <a:off x="311700" y="1152475"/>
            <a:ext cx="5131200" cy="3416400"/>
          </a:xfrm>
          <a:prstGeom prst="rect">
            <a:avLst/>
          </a:prstGeom>
        </p:spPr>
        <p:txBody>
          <a:bodyPr spcFirstLastPara="1" wrap="square" lIns="91425" tIns="91425" rIns="91425" bIns="91425" anchor="t" anchorCtr="0">
            <a:normAutofit/>
          </a:bodyPr>
          <a:lstStyle/>
          <a:p>
            <a:pPr marL="457200" lvl="0" indent="-314325" algn="l" rtl="0">
              <a:spcBef>
                <a:spcPts val="0"/>
              </a:spcBef>
              <a:spcAft>
                <a:spcPts val="0"/>
              </a:spcAft>
              <a:buClr>
                <a:srgbClr val="494E52"/>
              </a:buClr>
              <a:buSzPts val="1350"/>
              <a:buFont typeface="Roboto"/>
              <a:buChar char="●"/>
            </a:pPr>
            <a:r>
              <a:rPr lang="en-GB" sz="1350">
                <a:solidFill>
                  <a:srgbClr val="494E52"/>
                </a:solidFill>
                <a:latin typeface="Roboto"/>
                <a:ea typeface="Roboto"/>
                <a:cs typeface="Roboto"/>
                <a:sym typeface="Roboto"/>
              </a:rPr>
              <a:t>Imagine, you would like to train a classifier. </a:t>
            </a:r>
            <a:endParaRPr sz="1350">
              <a:solidFill>
                <a:srgbClr val="494E52"/>
              </a:solidFill>
              <a:latin typeface="Roboto"/>
              <a:ea typeface="Roboto"/>
              <a:cs typeface="Roboto"/>
              <a:sym typeface="Roboto"/>
            </a:endParaRPr>
          </a:p>
          <a:p>
            <a:pPr marL="457200" lvl="0" indent="-314325" algn="l" rtl="0">
              <a:spcBef>
                <a:spcPts val="0"/>
              </a:spcBef>
              <a:spcAft>
                <a:spcPts val="0"/>
              </a:spcAft>
              <a:buClr>
                <a:srgbClr val="494E52"/>
              </a:buClr>
              <a:buSzPts val="1350"/>
              <a:buFont typeface="Roboto"/>
              <a:buChar char="●"/>
            </a:pPr>
            <a:r>
              <a:rPr lang="en-GB" sz="1350">
                <a:solidFill>
                  <a:srgbClr val="494E52"/>
                </a:solidFill>
                <a:latin typeface="Roboto"/>
                <a:ea typeface="Roboto"/>
                <a:cs typeface="Roboto"/>
                <a:sym typeface="Roboto"/>
              </a:rPr>
              <a:t>Usually, you start with some (potentially sensible) training data, i.e. some data features  </a:t>
            </a:r>
            <a:r>
              <a:rPr lang="en-GB" sz="1550">
                <a:solidFill>
                  <a:srgbClr val="494E52"/>
                </a:solidFill>
                <a:latin typeface="Roboto"/>
                <a:ea typeface="Roboto"/>
                <a:cs typeface="Roboto"/>
                <a:sym typeface="Roboto"/>
              </a:rPr>
              <a:t>X </a:t>
            </a:r>
            <a:r>
              <a:rPr lang="en-GB" sz="1350">
                <a:solidFill>
                  <a:srgbClr val="494E52"/>
                </a:solidFill>
                <a:latin typeface="Roboto"/>
                <a:ea typeface="Roboto"/>
                <a:cs typeface="Roboto"/>
                <a:sym typeface="Roboto"/>
              </a:rPr>
              <a:t>and corresponding class labels </a:t>
            </a:r>
            <a:r>
              <a:rPr lang="en-GB" sz="1550">
                <a:solidFill>
                  <a:srgbClr val="494E52"/>
                </a:solidFill>
                <a:latin typeface="Roboto"/>
                <a:ea typeface="Roboto"/>
                <a:cs typeface="Roboto"/>
                <a:sym typeface="Roboto"/>
              </a:rPr>
              <a:t>y.</a:t>
            </a:r>
            <a:endParaRPr sz="1550">
              <a:solidFill>
                <a:srgbClr val="494E52"/>
              </a:solidFill>
              <a:latin typeface="Roboto"/>
              <a:ea typeface="Roboto"/>
              <a:cs typeface="Roboto"/>
              <a:sym typeface="Roboto"/>
            </a:endParaRPr>
          </a:p>
          <a:p>
            <a:pPr marL="457200" lvl="0" indent="-342900" algn="l" rtl="0">
              <a:spcBef>
                <a:spcPts val="0"/>
              </a:spcBef>
              <a:spcAft>
                <a:spcPts val="0"/>
              </a:spcAft>
              <a:buClr>
                <a:srgbClr val="494E52"/>
              </a:buClr>
              <a:buSzPts val="1800"/>
              <a:buFont typeface="Roboto"/>
              <a:buChar char="●"/>
            </a:pPr>
            <a:r>
              <a:rPr lang="en-GB" sz="1350">
                <a:solidFill>
                  <a:srgbClr val="494E52"/>
                </a:solidFill>
                <a:latin typeface="Roboto"/>
                <a:ea typeface="Roboto"/>
                <a:cs typeface="Roboto"/>
                <a:sym typeface="Roboto"/>
              </a:rPr>
              <a:t> pick an algorithm, e.g. a neural network (NN), and then you use your training data to make the model learn to map from </a:t>
            </a:r>
            <a:r>
              <a:rPr lang="en-GB" sz="1550">
                <a:solidFill>
                  <a:srgbClr val="494E52"/>
                </a:solidFill>
                <a:latin typeface="Roboto"/>
                <a:ea typeface="Roboto"/>
                <a:cs typeface="Roboto"/>
                <a:sym typeface="Roboto"/>
              </a:rPr>
              <a:t>X </a:t>
            </a:r>
            <a:r>
              <a:rPr lang="en-GB" sz="1350">
                <a:solidFill>
                  <a:srgbClr val="494E52"/>
                </a:solidFill>
                <a:latin typeface="Roboto"/>
                <a:ea typeface="Roboto"/>
                <a:cs typeface="Roboto"/>
                <a:sym typeface="Roboto"/>
              </a:rPr>
              <a:t>to </a:t>
            </a:r>
            <a:r>
              <a:rPr lang="en-GB" sz="1550">
                <a:solidFill>
                  <a:srgbClr val="494E52"/>
                </a:solidFill>
                <a:latin typeface="Roboto"/>
                <a:ea typeface="Roboto"/>
                <a:cs typeface="Roboto"/>
                <a:sym typeface="Roboto"/>
              </a:rPr>
              <a:t>y</a:t>
            </a:r>
            <a:endParaRPr sz="1550">
              <a:solidFill>
                <a:srgbClr val="494E52"/>
              </a:solidFill>
              <a:latin typeface="Roboto"/>
              <a:ea typeface="Roboto"/>
              <a:cs typeface="Roboto"/>
              <a:sym typeface="Roboto"/>
            </a:endParaRPr>
          </a:p>
          <a:p>
            <a:pPr marL="457200" lvl="0" indent="-314325" algn="l" rtl="0">
              <a:spcBef>
                <a:spcPts val="0"/>
              </a:spcBef>
              <a:spcAft>
                <a:spcPts val="0"/>
              </a:spcAft>
              <a:buClr>
                <a:srgbClr val="494E52"/>
              </a:buClr>
              <a:buSzPts val="1350"/>
              <a:buFont typeface="Roboto"/>
              <a:buChar char="●"/>
            </a:pPr>
            <a:r>
              <a:rPr lang="en-GB" sz="1350">
                <a:solidFill>
                  <a:srgbClr val="494E52"/>
                </a:solidFill>
                <a:latin typeface="Roboto"/>
                <a:ea typeface="Roboto"/>
                <a:cs typeface="Roboto"/>
                <a:sym typeface="Roboto"/>
              </a:rPr>
              <a:t>This mapping should generalize well, such that your model is also able to predict the correct labels for, so far, unseen data </a:t>
            </a:r>
            <a:r>
              <a:rPr lang="en-GB" sz="1550">
                <a:solidFill>
                  <a:srgbClr val="494E52"/>
                </a:solidFill>
                <a:latin typeface="Roboto"/>
                <a:ea typeface="Roboto"/>
                <a:cs typeface="Roboto"/>
                <a:sym typeface="Roboto"/>
              </a:rPr>
              <a:t>X.</a:t>
            </a:r>
            <a:endParaRPr sz="1550">
              <a:solidFill>
                <a:srgbClr val="494E52"/>
              </a:solidFill>
              <a:latin typeface="Roboto"/>
              <a:ea typeface="Roboto"/>
              <a:cs typeface="Roboto"/>
              <a:sym typeface="Roboto"/>
            </a:endParaRPr>
          </a:p>
          <a:p>
            <a:pPr marL="12700" marR="12700" lvl="0" indent="0" algn="l" rtl="0">
              <a:spcBef>
                <a:spcPts val="0"/>
              </a:spcBef>
              <a:spcAft>
                <a:spcPts val="0"/>
              </a:spcAft>
              <a:buClr>
                <a:schemeClr val="dk1"/>
              </a:buClr>
              <a:buSzPts val="1100"/>
              <a:buFont typeface="Arial"/>
              <a:buNone/>
            </a:pPr>
            <a:r>
              <a:rPr lang="en-GB" sz="1100">
                <a:solidFill>
                  <a:srgbClr val="494E52"/>
                </a:solidFill>
                <a:latin typeface="Roboto"/>
                <a:ea typeface="Roboto"/>
                <a:cs typeface="Roboto"/>
                <a:sym typeface="Roboto"/>
              </a:rPr>
              <a:t>′</a:t>
            </a:r>
            <a:endParaRPr sz="1100">
              <a:solidFill>
                <a:srgbClr val="494E52"/>
              </a:solidFill>
              <a:latin typeface="Roboto"/>
              <a:ea typeface="Roboto"/>
              <a:cs typeface="Roboto"/>
              <a:sym typeface="Roboto"/>
            </a:endParaRPr>
          </a:p>
          <a:p>
            <a:pPr marL="0" lvl="0" indent="0" algn="l" rtl="0">
              <a:spcBef>
                <a:spcPts val="0"/>
              </a:spcBef>
              <a:spcAft>
                <a:spcPts val="1200"/>
              </a:spcAft>
              <a:buNone/>
            </a:pPr>
            <a:r>
              <a:rPr lang="en-GB" sz="1350">
                <a:solidFill>
                  <a:srgbClr val="494E52"/>
                </a:solidFill>
                <a:latin typeface="Roboto"/>
                <a:ea typeface="Roboto"/>
                <a:cs typeface="Roboto"/>
                <a:sym typeface="Roboto"/>
              </a:rPr>
              <a:t>.</a:t>
            </a:r>
            <a:endParaRPr sz="1350">
              <a:solidFill>
                <a:srgbClr val="494E52"/>
              </a:solidFill>
              <a:highlight>
                <a:srgbClr val="FFFFFF"/>
              </a:highlight>
              <a:latin typeface="Roboto"/>
              <a:ea typeface="Roboto"/>
              <a:cs typeface="Roboto"/>
              <a:sym typeface="Roboto"/>
            </a:endParaRPr>
          </a:p>
        </p:txBody>
      </p:sp>
      <p:pic>
        <p:nvPicPr>
          <p:cNvPr id="68" name="Google Shape;68;p15"/>
          <p:cNvPicPr preferRelativeResize="0"/>
          <p:nvPr/>
        </p:nvPicPr>
        <p:blipFill>
          <a:blip r:embed="rId3">
            <a:alphaModFix/>
          </a:blip>
          <a:stretch>
            <a:fillRect/>
          </a:stretch>
        </p:blipFill>
        <p:spPr>
          <a:xfrm>
            <a:off x="5724525" y="1795572"/>
            <a:ext cx="3419475" cy="1552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White-box MI</a:t>
            </a:r>
            <a:endParaRPr/>
          </a:p>
        </p:txBody>
      </p:sp>
      <p:pic>
        <p:nvPicPr>
          <p:cNvPr id="264" name="Google Shape;264;p42"/>
          <p:cNvPicPr preferRelativeResize="0"/>
          <p:nvPr/>
        </p:nvPicPr>
        <p:blipFill>
          <a:blip r:embed="rId3">
            <a:alphaModFix/>
          </a:blip>
          <a:stretch>
            <a:fillRect/>
          </a:stretch>
        </p:blipFill>
        <p:spPr>
          <a:xfrm>
            <a:off x="779025" y="2225350"/>
            <a:ext cx="4260875" cy="1455975"/>
          </a:xfrm>
          <a:prstGeom prst="rect">
            <a:avLst/>
          </a:prstGeom>
          <a:noFill/>
          <a:ln>
            <a:noFill/>
          </a:ln>
        </p:spPr>
      </p:pic>
      <p:pic>
        <p:nvPicPr>
          <p:cNvPr id="265" name="Google Shape;265;p42"/>
          <p:cNvPicPr preferRelativeResize="0"/>
          <p:nvPr/>
        </p:nvPicPr>
        <p:blipFill>
          <a:blip r:embed="rId4">
            <a:alphaModFix/>
          </a:blip>
          <a:stretch>
            <a:fillRect/>
          </a:stretch>
        </p:blipFill>
        <p:spPr>
          <a:xfrm>
            <a:off x="3037775" y="701650"/>
            <a:ext cx="5794525" cy="298004"/>
          </a:xfrm>
          <a:prstGeom prst="rect">
            <a:avLst/>
          </a:prstGeom>
          <a:noFill/>
          <a:ln>
            <a:noFill/>
          </a:ln>
        </p:spPr>
      </p:pic>
      <p:pic>
        <p:nvPicPr>
          <p:cNvPr id="266" name="Google Shape;266;p42"/>
          <p:cNvPicPr preferRelativeResize="0"/>
          <p:nvPr/>
        </p:nvPicPr>
        <p:blipFill>
          <a:blip r:embed="rId5">
            <a:alphaModFix/>
          </a:blip>
          <a:stretch>
            <a:fillRect/>
          </a:stretch>
        </p:blipFill>
        <p:spPr>
          <a:xfrm>
            <a:off x="3037775" y="167950"/>
            <a:ext cx="781750" cy="419475"/>
          </a:xfrm>
          <a:prstGeom prst="rect">
            <a:avLst/>
          </a:prstGeom>
          <a:noFill/>
          <a:ln>
            <a:noFill/>
          </a:ln>
        </p:spPr>
      </p:pic>
      <p:sp>
        <p:nvSpPr>
          <p:cNvPr id="267" name="Google Shape;267;p42"/>
          <p:cNvSpPr/>
          <p:nvPr/>
        </p:nvSpPr>
        <p:spPr>
          <a:xfrm>
            <a:off x="2733438" y="126300"/>
            <a:ext cx="6403200" cy="1448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White-box MI</a:t>
            </a:r>
            <a:endParaRPr/>
          </a:p>
        </p:txBody>
      </p:sp>
      <p:sp>
        <p:nvSpPr>
          <p:cNvPr id="273" name="Google Shape;273;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b="1"/>
              <a:t>The adversary then outputs a value for v that maximizes (1) as a guess for x1</a:t>
            </a:r>
            <a:r>
              <a:rPr lang="en-GB"/>
              <a:t>.</a:t>
            </a:r>
            <a:endParaRPr/>
          </a:p>
        </p:txBody>
      </p:sp>
      <p:pic>
        <p:nvPicPr>
          <p:cNvPr id="274" name="Google Shape;274;p43"/>
          <p:cNvPicPr preferRelativeResize="0"/>
          <p:nvPr/>
        </p:nvPicPr>
        <p:blipFill>
          <a:blip r:embed="rId3">
            <a:alphaModFix/>
          </a:blip>
          <a:stretch>
            <a:fillRect/>
          </a:stretch>
        </p:blipFill>
        <p:spPr>
          <a:xfrm>
            <a:off x="1870675" y="2132688"/>
            <a:ext cx="4260875" cy="1455975"/>
          </a:xfrm>
          <a:prstGeom prst="rect">
            <a:avLst/>
          </a:prstGeom>
          <a:noFill/>
          <a:ln>
            <a:noFill/>
          </a:ln>
        </p:spPr>
      </p:pic>
      <p:pic>
        <p:nvPicPr>
          <p:cNvPr id="275" name="Google Shape;275;p43"/>
          <p:cNvPicPr preferRelativeResize="0"/>
          <p:nvPr/>
        </p:nvPicPr>
        <p:blipFill>
          <a:blip r:embed="rId4">
            <a:alphaModFix/>
          </a:blip>
          <a:stretch>
            <a:fillRect/>
          </a:stretch>
        </p:blipFill>
        <p:spPr>
          <a:xfrm>
            <a:off x="1236199" y="1301625"/>
            <a:ext cx="5155650" cy="7347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Membership Inference Attacks</a:t>
            </a:r>
            <a:endParaRPr/>
          </a:p>
        </p:txBody>
      </p:sp>
      <p:sp>
        <p:nvSpPr>
          <p:cNvPr id="281" name="Google Shape;281;p4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a:t>
            </a:r>
            <a:endParaRPr/>
          </a:p>
        </p:txBody>
      </p:sp>
      <p:sp>
        <p:nvSpPr>
          <p:cNvPr id="287" name="Google Shape;287;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400"/>
              <a:t>https://arxiv.org/pdf/1610.05820.pdf</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p:txBody>
      </p:sp>
      <p:sp>
        <p:nvSpPr>
          <p:cNvPr id="293" name="Google Shape;293;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100" b="1" dirty="0"/>
              <a:t>given a data record and black-box access to a model, determine if the record was in the model’s training dataset.</a:t>
            </a:r>
            <a:endParaRPr sz="21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n-GB" sz="1800">
                <a:solidFill>
                  <a:schemeClr val="dk2"/>
                </a:solidFill>
              </a:rPr>
              <a:t>To answer the membership inference question</a:t>
            </a:r>
            <a:endParaRPr/>
          </a:p>
        </p:txBody>
      </p:sp>
      <p:sp>
        <p:nvSpPr>
          <p:cNvPr id="299" name="Google Shape;299;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turn machine learning against itself </a:t>
            </a:r>
            <a:endParaRPr/>
          </a:p>
          <a:p>
            <a:pPr marL="457200" lvl="0" indent="-342900" algn="l" rtl="0">
              <a:spcBef>
                <a:spcPts val="0"/>
              </a:spcBef>
              <a:spcAft>
                <a:spcPts val="0"/>
              </a:spcAft>
              <a:buSzPts val="1800"/>
              <a:buChar char="●"/>
            </a:pPr>
            <a:r>
              <a:rPr lang="en-GB"/>
              <a:t>train an attack model whose purpose is to distinguish the target model’s behavior on the training inputs from its behavior on the inputs that it did not encounter during training. </a:t>
            </a:r>
            <a:endParaRPr/>
          </a:p>
          <a:p>
            <a:pPr marL="457200" lvl="0" indent="-342900" algn="l" rtl="0">
              <a:spcBef>
                <a:spcPts val="0"/>
              </a:spcBef>
              <a:spcAft>
                <a:spcPts val="0"/>
              </a:spcAft>
              <a:buSzPts val="1800"/>
              <a:buChar char="●"/>
            </a:pPr>
            <a:r>
              <a:rPr lang="en-GB"/>
              <a:t> aIn other words, we turn the membership inference problem into a classification problem.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Shadow training</a:t>
            </a:r>
            <a:endParaRPr/>
          </a:p>
        </p:txBody>
      </p:sp>
      <p:sp>
        <p:nvSpPr>
          <p:cNvPr id="305" name="Google Shape;305;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First, create multiple “shadow models” that imitate the behavior of the target model, but for which   the training datasets are known</a:t>
            </a:r>
            <a:endParaRPr/>
          </a:p>
          <a:p>
            <a:pPr marL="0" lvl="0" indent="0" algn="l" rtl="0">
              <a:spcBef>
                <a:spcPts val="1200"/>
              </a:spcBef>
              <a:spcAft>
                <a:spcPts val="0"/>
              </a:spcAft>
              <a:buNone/>
            </a:pPr>
            <a:r>
              <a:rPr lang="en-GB"/>
              <a:t>Thus the ground truth about membership in these dataset are known.</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a:t>then train the attack model on the labeled inputs and outputs of the shadow models.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n-GB" sz="1800">
                <a:solidFill>
                  <a:schemeClr val="dk2"/>
                </a:solidFill>
              </a:rPr>
              <a:t>Generate training data for the shadow models.</a:t>
            </a:r>
            <a:endParaRPr/>
          </a:p>
        </p:txBody>
      </p:sp>
      <p:sp>
        <p:nvSpPr>
          <p:cNvPr id="311" name="Google Shape;311;p49"/>
          <p:cNvSpPr txBox="1">
            <a:spLocks noGrp="1"/>
          </p:cNvSpPr>
          <p:nvPr>
            <p:ph type="body" idx="1"/>
          </p:nvPr>
        </p:nvSpPr>
        <p:spPr>
          <a:xfrm>
            <a:off x="311700" y="1152475"/>
            <a:ext cx="8520600" cy="3734318"/>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b="1" dirty="0"/>
              <a:t>Method 1</a:t>
            </a:r>
          </a:p>
          <a:p>
            <a:pPr marL="0" lvl="0" indent="0" algn="l" rtl="0">
              <a:spcBef>
                <a:spcPts val="0"/>
              </a:spcBef>
              <a:spcAft>
                <a:spcPts val="0"/>
              </a:spcAft>
              <a:buNone/>
            </a:pPr>
            <a:r>
              <a:rPr lang="en-GB" dirty="0"/>
              <a:t>The first method uses </a:t>
            </a:r>
            <a:r>
              <a:rPr lang="en-GB" b="1" dirty="0"/>
              <a:t>black-box access to the target model </a:t>
            </a:r>
            <a:r>
              <a:rPr lang="en-GB" dirty="0"/>
              <a:t>to synthesize this data. </a:t>
            </a:r>
            <a:endParaRPr lang="en-IN" dirty="0"/>
          </a:p>
          <a:p>
            <a:pPr marL="0" lvl="0" indent="0" algn="l" rtl="0">
              <a:spcBef>
                <a:spcPts val="1200"/>
              </a:spcBef>
              <a:spcAft>
                <a:spcPts val="0"/>
              </a:spcAft>
              <a:buNone/>
            </a:pPr>
            <a:r>
              <a:rPr lang="en-IN" b="1" dirty="0"/>
              <a:t>Method 2</a:t>
            </a:r>
          </a:p>
          <a:p>
            <a:pPr marL="0" lvl="0" indent="0" algn="l" rtl="0">
              <a:spcBef>
                <a:spcPts val="1200"/>
              </a:spcBef>
              <a:spcAft>
                <a:spcPts val="0"/>
              </a:spcAft>
              <a:buNone/>
            </a:pPr>
            <a:r>
              <a:rPr lang="en-GB" dirty="0"/>
              <a:t>The second method uses </a:t>
            </a:r>
            <a:r>
              <a:rPr lang="en-GB" b="1" dirty="0"/>
              <a:t>statistics about the population</a:t>
            </a:r>
            <a:r>
              <a:rPr lang="en-GB" dirty="0"/>
              <a:t> from which the target’s training dataset was drawn. </a:t>
            </a:r>
            <a:endParaRPr dirty="0"/>
          </a:p>
          <a:p>
            <a:pPr marL="0" lvl="0" indent="0" algn="l" rtl="0">
              <a:spcBef>
                <a:spcPts val="1200"/>
              </a:spcBef>
              <a:spcAft>
                <a:spcPts val="0"/>
              </a:spcAft>
              <a:buNone/>
            </a:pPr>
            <a:r>
              <a:rPr lang="en-US" b="1" dirty="0"/>
              <a:t>Method 3</a:t>
            </a:r>
            <a:endParaRPr b="1" dirty="0"/>
          </a:p>
          <a:p>
            <a:pPr marL="0" lvl="0" indent="0" algn="l" rtl="0">
              <a:spcBef>
                <a:spcPts val="1200"/>
              </a:spcBef>
              <a:spcAft>
                <a:spcPts val="0"/>
              </a:spcAft>
              <a:buNone/>
            </a:pPr>
            <a:r>
              <a:rPr lang="en-GB" dirty="0"/>
              <a:t>The third method assumes that the </a:t>
            </a:r>
            <a:r>
              <a:rPr lang="en-GB" b="1" dirty="0"/>
              <a:t>adversary has access to a potentially noisy version of the target’s training dataset</a:t>
            </a:r>
            <a:r>
              <a:rPr lang="en-GB" dirty="0"/>
              <a:t>. </a:t>
            </a:r>
            <a:endParaRPr dirty="0"/>
          </a:p>
          <a:p>
            <a:pPr marL="0" lvl="0" indent="0" algn="l" rtl="0">
              <a:spcBef>
                <a:spcPts val="1200"/>
              </a:spcBef>
              <a:spcAft>
                <a:spcPts val="1200"/>
              </a:spcAft>
              <a:buNone/>
            </a:pPr>
            <a:r>
              <a:rPr lang="en-GB" dirty="0"/>
              <a:t>[The first method does not assume any prior knowledge about the distribution of the target model’s training data, while the second and third methods allow the attacker to query the target model only once before inferring whether a given record was in its training dataset.]</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17" name="Google Shape;317;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 Inference techniques are generic:</a:t>
            </a:r>
            <a:endParaRPr/>
          </a:p>
          <a:p>
            <a:pPr marL="0" lvl="0" indent="0" algn="l" rtl="0">
              <a:spcBef>
                <a:spcPts val="1200"/>
              </a:spcBef>
              <a:spcAft>
                <a:spcPts val="0"/>
              </a:spcAft>
              <a:buNone/>
            </a:pPr>
            <a:r>
              <a:rPr lang="en-GB"/>
              <a:t>   -not based on any particular dataset or model type</a:t>
            </a:r>
            <a:endParaRPr/>
          </a:p>
          <a:p>
            <a:pPr marL="0" lvl="0" indent="0" algn="l" rtl="0">
              <a:spcBef>
                <a:spcPts val="1200"/>
              </a:spcBef>
              <a:spcAft>
                <a:spcPts val="0"/>
              </a:spcAft>
              <a:buNone/>
            </a:pPr>
            <a:r>
              <a:rPr lang="en-GB"/>
              <a:t>[Effective for Amazon ML and Google Prediction API. </a:t>
            </a:r>
            <a:endParaRPr/>
          </a:p>
          <a:p>
            <a:pPr marL="0" lvl="0" indent="0" algn="l" rtl="0">
              <a:spcBef>
                <a:spcPts val="1200"/>
              </a:spcBef>
              <a:spcAft>
                <a:spcPts val="1200"/>
              </a:spcAft>
              <a:buNone/>
            </a:pPr>
            <a:r>
              <a:rPr lang="en-GB"/>
              <a:t>without knowing the learning algorithms used, nor the architecture of the resulting models, since Amazon and Google don’t reveal this information to the customers.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Confidence values</a:t>
            </a:r>
            <a:endParaRPr/>
          </a:p>
        </p:txBody>
      </p:sp>
      <p:sp>
        <p:nvSpPr>
          <p:cNvPr id="323" name="Google Shape;323;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For any input data record, the model outputs the prediction vector of probabilities, one per class, that the record belongs to a certain class.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These probabilities are confidence values.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450" dirty="0">
                <a:solidFill>
                  <a:srgbClr val="202124"/>
                </a:solidFill>
                <a:highlight>
                  <a:srgbClr val="FFFFFF"/>
                </a:highlight>
              </a:rPr>
              <a:t>Model inversion (MI) attacks are </a:t>
            </a:r>
            <a:r>
              <a:rPr lang="en-GB" sz="2450" dirty="0">
                <a:solidFill>
                  <a:srgbClr val="040C28"/>
                </a:solidFill>
              </a:rPr>
              <a:t>aimed at </a:t>
            </a:r>
            <a:r>
              <a:rPr lang="en-GB" sz="2450" b="1" dirty="0">
                <a:solidFill>
                  <a:srgbClr val="040C28"/>
                </a:solidFill>
              </a:rPr>
              <a:t>reconstructing training data from model parameters</a:t>
            </a:r>
            <a:endParaRPr sz="29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Attack Steps</a:t>
            </a:r>
            <a:endParaRPr/>
          </a:p>
        </p:txBody>
      </p:sp>
      <p:sp>
        <p:nvSpPr>
          <p:cNvPr id="329" name="Google Shape;329;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Consider a set of labeled data records sampled from some population and partitioned into classes. W</a:t>
            </a:r>
            <a:endParaRPr/>
          </a:p>
          <a:p>
            <a:pPr marL="0" lvl="0" indent="0" algn="l" rtl="0">
              <a:spcBef>
                <a:spcPts val="1200"/>
              </a:spcBef>
              <a:spcAft>
                <a:spcPts val="0"/>
              </a:spcAft>
              <a:buNone/>
            </a:pPr>
            <a:endParaRPr/>
          </a:p>
          <a:p>
            <a:pPr marL="0" lvl="0" indent="0" algn="l" rtl="0">
              <a:spcBef>
                <a:spcPts val="1200"/>
              </a:spcBef>
              <a:spcAft>
                <a:spcPts val="0"/>
              </a:spcAft>
              <a:buNone/>
            </a:pPr>
            <a:r>
              <a:rPr lang="en-GB"/>
              <a:t>assume that a machine learning algorithm is used to train a classification model that captures the relationship between the content of the data records and their labels.</a:t>
            </a:r>
            <a:endParaRPr/>
          </a:p>
          <a:p>
            <a:pPr marL="0" lvl="0" indent="0" algn="l" rtl="0">
              <a:spcBef>
                <a:spcPts val="1200"/>
              </a:spcBef>
              <a:spcAft>
                <a:spcPts val="0"/>
              </a:spcAft>
              <a:buNone/>
            </a:pPr>
            <a:endParaRPr b="1"/>
          </a:p>
          <a:p>
            <a:pPr marL="0" lvl="0" indent="0" algn="l" rtl="0">
              <a:spcBef>
                <a:spcPts val="1200"/>
              </a:spcBef>
              <a:spcAft>
                <a:spcPts val="1200"/>
              </a:spcAft>
              <a:buNone/>
            </a:pPr>
            <a:r>
              <a:rPr lang="en-GB" b="1"/>
              <a:t> assume that the attacker has query access to the model and can obtain the model’s prediction vector on any data record</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Attacker’s Knowledge</a:t>
            </a:r>
            <a:endParaRPr/>
          </a:p>
        </p:txBody>
      </p:sp>
      <p:sp>
        <p:nvSpPr>
          <p:cNvPr id="335" name="Google Shape;335;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attacker knows the format of the inputs and outputs of the model, including their number and the range of values they can take. </a:t>
            </a:r>
            <a:endParaRPr/>
          </a:p>
          <a:p>
            <a:pPr marL="0" lvl="0" indent="0" algn="l" rtl="0">
              <a:spcBef>
                <a:spcPts val="1200"/>
              </a:spcBef>
              <a:spcAft>
                <a:spcPts val="0"/>
              </a:spcAft>
              <a:buNone/>
            </a:pPr>
            <a:r>
              <a:rPr lang="en-GB"/>
              <a:t>the attacker either</a:t>
            </a:r>
            <a:endParaRPr/>
          </a:p>
          <a:p>
            <a:pPr marL="0" lvl="0" indent="0" algn="l" rtl="0">
              <a:spcBef>
                <a:spcPts val="1200"/>
              </a:spcBef>
              <a:spcAft>
                <a:spcPts val="0"/>
              </a:spcAft>
              <a:buNone/>
            </a:pPr>
            <a:r>
              <a:rPr lang="en-GB"/>
              <a:t> (1) knows the type and architecture of the machine learning model, as well as the training algorithm, </a:t>
            </a:r>
            <a:endParaRPr/>
          </a:p>
          <a:p>
            <a:pPr marL="0" lvl="0" indent="0" algn="l" rtl="0">
              <a:spcBef>
                <a:spcPts val="1200"/>
              </a:spcBef>
              <a:spcAft>
                <a:spcPts val="1200"/>
              </a:spcAft>
              <a:buNone/>
            </a:pPr>
            <a:r>
              <a:rPr lang="en-GB"/>
              <a:t>or (2) has black-box access to a machine learning oracle (e.g., a “machine learning as a service” platform) that was used to train the model. In the latter case, the attacker does not know a priori the model’s structure or meta-parameters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Attack Metric</a:t>
            </a:r>
            <a:endParaRPr/>
          </a:p>
        </p:txBody>
      </p:sp>
      <p:sp>
        <p:nvSpPr>
          <p:cNvPr id="341" name="Google Shape;341;p54"/>
          <p:cNvSpPr txBox="1">
            <a:spLocks noGrp="1"/>
          </p:cNvSpPr>
          <p:nvPr>
            <p:ph type="body" idx="1"/>
          </p:nvPr>
        </p:nvSpPr>
        <p:spPr>
          <a:xfrm>
            <a:off x="311700" y="1152475"/>
            <a:ext cx="4668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Precision</a:t>
            </a:r>
            <a:r>
              <a:rPr lang="en-GB"/>
              <a:t> (what fraction of records inferred as members are indeed members of the training dataset) and</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b="1"/>
              <a:t>Recall</a:t>
            </a:r>
            <a:r>
              <a:rPr lang="en-GB"/>
              <a:t> (what fraction of the training dataset’s members are correctly inferred as members by the attacker).</a:t>
            </a:r>
            <a:endParaRPr/>
          </a:p>
        </p:txBody>
      </p:sp>
      <p:pic>
        <p:nvPicPr>
          <p:cNvPr id="342" name="Google Shape;342;p54"/>
          <p:cNvPicPr preferRelativeResize="0"/>
          <p:nvPr/>
        </p:nvPicPr>
        <p:blipFill>
          <a:blip r:embed="rId3">
            <a:alphaModFix/>
          </a:blip>
          <a:stretch>
            <a:fillRect/>
          </a:stretch>
        </p:blipFill>
        <p:spPr>
          <a:xfrm>
            <a:off x="6361149" y="130000"/>
            <a:ext cx="2335475" cy="443887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Overview of the attack</a:t>
            </a:r>
            <a:endParaRPr/>
          </a:p>
        </p:txBody>
      </p:sp>
      <p:sp>
        <p:nvSpPr>
          <p:cNvPr id="348" name="Google Shape;348;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Observation: </a:t>
            </a:r>
            <a:endParaRPr b="1"/>
          </a:p>
          <a:p>
            <a:pPr marL="0" lvl="0" indent="0" algn="l" rtl="0">
              <a:spcBef>
                <a:spcPts val="1200"/>
              </a:spcBef>
              <a:spcAft>
                <a:spcPts val="0"/>
              </a:spcAft>
              <a:buNone/>
            </a:pPr>
            <a:endParaRPr/>
          </a:p>
          <a:p>
            <a:pPr marL="0" lvl="0" indent="0" algn="l" rtl="0">
              <a:spcBef>
                <a:spcPts val="1200"/>
              </a:spcBef>
              <a:spcAft>
                <a:spcPts val="0"/>
              </a:spcAft>
              <a:buNone/>
            </a:pPr>
            <a:r>
              <a:rPr lang="en-GB"/>
              <a:t>membership inference attack exploits the observation that machine learning models often behave differently on the data that they were trained on versus the data that they “see” for the first time.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a:t> Overfitting is a common reason but not the only one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54" name="Google Shape;354;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Objective of the attacker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a:t>construct an attack model that can recognize such differences in the target model’s behavior and use them to distinguish members from non-members of the target model’s training dataset based solely on the target model’s output.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Target Model</a:t>
            </a:r>
            <a:endParaRPr/>
          </a:p>
        </p:txBody>
      </p:sp>
      <p:sp>
        <p:nvSpPr>
          <p:cNvPr id="360" name="Google Shape;360;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61" name="Google Shape;361;p57"/>
          <p:cNvPicPr preferRelativeResize="0"/>
          <p:nvPr/>
        </p:nvPicPr>
        <p:blipFill>
          <a:blip r:embed="rId3">
            <a:alphaModFix/>
          </a:blip>
          <a:stretch>
            <a:fillRect/>
          </a:stretch>
        </p:blipFill>
        <p:spPr>
          <a:xfrm>
            <a:off x="311688" y="1871650"/>
            <a:ext cx="4200525" cy="1400175"/>
          </a:xfrm>
          <a:prstGeom prst="rect">
            <a:avLst/>
          </a:prstGeom>
          <a:noFill/>
          <a:ln>
            <a:noFill/>
          </a:ln>
        </p:spPr>
      </p:pic>
      <p:pic>
        <p:nvPicPr>
          <p:cNvPr id="362" name="Google Shape;362;p57"/>
          <p:cNvPicPr preferRelativeResize="0"/>
          <p:nvPr/>
        </p:nvPicPr>
        <p:blipFill>
          <a:blip r:embed="rId4">
            <a:alphaModFix/>
          </a:blip>
          <a:stretch>
            <a:fillRect/>
          </a:stretch>
        </p:blipFill>
        <p:spPr>
          <a:xfrm>
            <a:off x="5022300" y="938200"/>
            <a:ext cx="3810000" cy="3267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Attack Model</a:t>
            </a:r>
            <a:endParaRPr/>
          </a:p>
        </p:txBody>
      </p:sp>
      <p:sp>
        <p:nvSpPr>
          <p:cNvPr id="368" name="Google Shape;368;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69" name="Google Shape;369;p58"/>
          <p:cNvPicPr preferRelativeResize="0"/>
          <p:nvPr/>
        </p:nvPicPr>
        <p:blipFill>
          <a:blip r:embed="rId3">
            <a:alphaModFix/>
          </a:blip>
          <a:stretch>
            <a:fillRect/>
          </a:stretch>
        </p:blipFill>
        <p:spPr>
          <a:xfrm>
            <a:off x="311700" y="2071675"/>
            <a:ext cx="4114800" cy="1000125"/>
          </a:xfrm>
          <a:prstGeom prst="rect">
            <a:avLst/>
          </a:prstGeom>
          <a:noFill/>
          <a:ln>
            <a:noFill/>
          </a:ln>
        </p:spPr>
      </p:pic>
      <p:pic>
        <p:nvPicPr>
          <p:cNvPr id="370" name="Google Shape;370;p58"/>
          <p:cNvPicPr preferRelativeResize="0"/>
          <p:nvPr/>
        </p:nvPicPr>
        <p:blipFill>
          <a:blip r:embed="rId4">
            <a:alphaModFix/>
          </a:blip>
          <a:stretch>
            <a:fillRect/>
          </a:stretch>
        </p:blipFill>
        <p:spPr>
          <a:xfrm>
            <a:off x="5417200" y="1151398"/>
            <a:ext cx="3312750" cy="2840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76" name="Google Shape;376;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77" name="Google Shape;377;p59"/>
          <p:cNvPicPr preferRelativeResize="0"/>
          <p:nvPr/>
        </p:nvPicPr>
        <p:blipFill>
          <a:blip r:embed="rId3">
            <a:alphaModFix/>
          </a:blip>
          <a:stretch>
            <a:fillRect/>
          </a:stretch>
        </p:blipFill>
        <p:spPr>
          <a:xfrm>
            <a:off x="1690827" y="1280627"/>
            <a:ext cx="5038600" cy="22579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Shadow Models</a:t>
            </a:r>
            <a:endParaRPr/>
          </a:p>
        </p:txBody>
      </p:sp>
      <p:sp>
        <p:nvSpPr>
          <p:cNvPr id="383" name="Google Shape;383;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84" name="Google Shape;384;p60"/>
          <p:cNvSpPr txBox="1"/>
          <p:nvPr/>
        </p:nvSpPr>
        <p:spPr>
          <a:xfrm>
            <a:off x="887550" y="1847475"/>
            <a:ext cx="73689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The more shadow models, the more accurate the attack model will be. </a:t>
            </a:r>
            <a:endParaRPr/>
          </a:p>
          <a:p>
            <a:pPr marL="0" lvl="0" indent="0" algn="l" rtl="0">
              <a:spcBef>
                <a:spcPts val="0"/>
              </a:spcBef>
              <a:spcAft>
                <a:spcPts val="0"/>
              </a:spcAft>
              <a:buNone/>
            </a:pPr>
            <a:endParaRPr/>
          </a:p>
          <a:p>
            <a:pPr marL="0" lvl="0" indent="0" algn="l" rtl="0">
              <a:spcBef>
                <a:spcPts val="0"/>
              </a:spcBef>
              <a:spcAft>
                <a:spcPts val="0"/>
              </a:spcAft>
              <a:buNone/>
            </a:pPr>
            <a:r>
              <a:rPr lang="en-GB"/>
              <a:t>the attack model is trained to recognize differences in shadow models’ behavior when these models operate on inputs from their own training datasets versus inputs they did not encounter during training. </a:t>
            </a:r>
            <a:endParaRPr/>
          </a:p>
          <a:p>
            <a:pPr marL="0" lvl="0" indent="0" algn="l" rtl="0">
              <a:spcBef>
                <a:spcPts val="0"/>
              </a:spcBef>
              <a:spcAft>
                <a:spcPts val="0"/>
              </a:spcAft>
              <a:buNone/>
            </a:pPr>
            <a:endParaRPr/>
          </a:p>
          <a:p>
            <a:pPr marL="0" lvl="0" indent="0" algn="l" rtl="0">
              <a:spcBef>
                <a:spcPts val="0"/>
              </a:spcBef>
              <a:spcAft>
                <a:spcPts val="0"/>
              </a:spcAft>
              <a:buNone/>
            </a:pPr>
            <a:r>
              <a:rPr lang="en-GB"/>
              <a:t>Therefore, more shadow models provide more training fodder for the attack model.</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90" name="Google Shape;390;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91" name="Google Shape;391;p61"/>
          <p:cNvPicPr preferRelativeResize="0"/>
          <p:nvPr/>
        </p:nvPicPr>
        <p:blipFill>
          <a:blip r:embed="rId3">
            <a:alphaModFix/>
          </a:blip>
          <a:stretch>
            <a:fillRect/>
          </a:stretch>
        </p:blipFill>
        <p:spPr>
          <a:xfrm>
            <a:off x="1004888" y="962025"/>
            <a:ext cx="7134225" cy="321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0000"/>
              </a:lnSpc>
              <a:spcBef>
                <a:spcPts val="3400"/>
              </a:spcBef>
              <a:spcAft>
                <a:spcPts val="0"/>
              </a:spcAft>
              <a:buClr>
                <a:schemeClr val="dk1"/>
              </a:buClr>
              <a:buSzPct val="51162"/>
              <a:buFont typeface="Arial"/>
              <a:buNone/>
            </a:pPr>
            <a:r>
              <a:rPr lang="en-GB" sz="2150" b="1">
                <a:solidFill>
                  <a:srgbClr val="494E52"/>
                </a:solidFill>
                <a:highlight>
                  <a:srgbClr val="FFFFFF"/>
                </a:highlight>
                <a:latin typeface="Roboto"/>
                <a:ea typeface="Roboto"/>
                <a:cs typeface="Roboto"/>
                <a:sym typeface="Roboto"/>
              </a:rPr>
              <a:t>Model Inversion Attacks</a:t>
            </a:r>
            <a:endParaRPr sz="2150" b="1">
              <a:solidFill>
                <a:srgbClr val="494E52"/>
              </a:solidFill>
              <a:highlight>
                <a:srgbClr val="FFFFFF"/>
              </a:highlight>
              <a:latin typeface="Roboto"/>
              <a:ea typeface="Roboto"/>
              <a:cs typeface="Roboto"/>
              <a:sym typeface="Roboto"/>
            </a:endParaRPr>
          </a:p>
          <a:p>
            <a:pPr marL="0" lvl="0" indent="0" algn="l" rtl="0">
              <a:spcBef>
                <a:spcPts val="900"/>
              </a:spcBef>
              <a:spcAft>
                <a:spcPts val="0"/>
              </a:spcAft>
              <a:buNone/>
            </a:pP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50" dirty="0">
                <a:solidFill>
                  <a:srgbClr val="494E52"/>
                </a:solidFill>
                <a:highlight>
                  <a:srgbClr val="FFFFFF"/>
                </a:highlight>
                <a:latin typeface="Roboto"/>
                <a:ea typeface="Roboto"/>
                <a:cs typeface="Roboto"/>
                <a:sym typeface="Roboto"/>
              </a:rPr>
              <a:t>proposed by </a:t>
            </a:r>
            <a:r>
              <a:rPr lang="en-GB" sz="1550" u="sng" dirty="0" err="1">
                <a:solidFill>
                  <a:srgbClr val="52ADC8"/>
                </a:solidFill>
                <a:highlight>
                  <a:srgbClr val="FFFFFF"/>
                </a:highlight>
                <a:latin typeface="Roboto"/>
                <a:ea typeface="Roboto"/>
                <a:cs typeface="Roboto"/>
                <a:sym typeface="Roboto"/>
                <a:hlinkClick r:id="rId3">
                  <a:extLst>
                    <a:ext uri="{A12FA001-AC4F-418D-AE19-62706E023703}">
                      <ahyp:hlinkClr xmlns:ahyp="http://schemas.microsoft.com/office/drawing/2018/hyperlinkcolor" val="tx"/>
                    </a:ext>
                  </a:extLst>
                </a:hlinkClick>
              </a:rPr>
              <a:t>Fredrikson</a:t>
            </a:r>
            <a:r>
              <a:rPr lang="en-GB" sz="1550" u="sng" dirty="0">
                <a:solidFill>
                  <a:srgbClr val="52ADC8"/>
                </a:solidFill>
                <a:highlight>
                  <a:srgbClr val="FFFFFF"/>
                </a:highlight>
                <a:latin typeface="Roboto"/>
                <a:ea typeface="Roboto"/>
                <a:cs typeface="Roboto"/>
                <a:sym typeface="Roboto"/>
                <a:hlinkClick r:id="rId3">
                  <a:extLst>
                    <a:ext uri="{A12FA001-AC4F-418D-AE19-62706E023703}">
                      <ahyp:hlinkClr xmlns:ahyp="http://schemas.microsoft.com/office/drawing/2018/hyperlinkcolor" val="tx"/>
                    </a:ext>
                  </a:extLst>
                </a:hlinkClick>
              </a:rPr>
              <a:t> et al.</a:t>
            </a:r>
            <a:r>
              <a:rPr lang="en-GB" sz="1550" dirty="0">
                <a:solidFill>
                  <a:srgbClr val="494E52"/>
                </a:solidFill>
                <a:highlight>
                  <a:srgbClr val="FFFFFF"/>
                </a:highlight>
                <a:latin typeface="Roboto"/>
                <a:ea typeface="Roboto"/>
                <a:cs typeface="Roboto"/>
                <a:sym typeface="Roboto"/>
              </a:rPr>
              <a:t> in 2015. [https://www.cs.cmu.edu/~mfredrik/papers/fjr2015ccs.pdf][3]</a:t>
            </a:r>
            <a:endParaRPr sz="1550" dirty="0">
              <a:solidFill>
                <a:srgbClr val="494E52"/>
              </a:solidFill>
              <a:highlight>
                <a:srgbClr val="FFFFFF"/>
              </a:highlight>
              <a:latin typeface="Roboto"/>
              <a:ea typeface="Roboto"/>
              <a:cs typeface="Roboto"/>
              <a:sym typeface="Roboto"/>
            </a:endParaRPr>
          </a:p>
          <a:p>
            <a:pPr marL="0" lvl="0" indent="0" algn="l" rtl="0">
              <a:spcBef>
                <a:spcPts val="1200"/>
              </a:spcBef>
              <a:spcAft>
                <a:spcPts val="0"/>
              </a:spcAft>
              <a:buNone/>
            </a:pPr>
            <a:r>
              <a:rPr lang="en-GB" sz="1550" dirty="0">
                <a:solidFill>
                  <a:srgbClr val="494E52"/>
                </a:solidFill>
                <a:highlight>
                  <a:srgbClr val="FFFFFF"/>
                </a:highlight>
                <a:latin typeface="Roboto"/>
                <a:ea typeface="Roboto"/>
                <a:cs typeface="Roboto"/>
                <a:sym typeface="Roboto"/>
              </a:rPr>
              <a:t>face classifier trained on black and white images of 40 different individuals’ faces. </a:t>
            </a:r>
            <a:endParaRPr sz="1550" dirty="0">
              <a:solidFill>
                <a:srgbClr val="494E52"/>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GB" sz="1550" dirty="0">
                <a:solidFill>
                  <a:srgbClr val="494E52"/>
                </a:solidFill>
                <a:latin typeface="Roboto"/>
                <a:ea typeface="Roboto"/>
                <a:cs typeface="Roboto"/>
                <a:sym typeface="Roboto"/>
              </a:rPr>
              <a:t>The data features </a:t>
            </a:r>
            <a:r>
              <a:rPr lang="en-GB" sz="1750" dirty="0">
                <a:solidFill>
                  <a:srgbClr val="494E52"/>
                </a:solidFill>
                <a:latin typeface="Roboto"/>
                <a:ea typeface="Roboto"/>
                <a:cs typeface="Roboto"/>
                <a:sym typeface="Roboto"/>
              </a:rPr>
              <a:t>X : </a:t>
            </a:r>
            <a:r>
              <a:rPr lang="en-GB" sz="1550" dirty="0">
                <a:solidFill>
                  <a:srgbClr val="494E52"/>
                </a:solidFill>
                <a:latin typeface="Roboto"/>
                <a:ea typeface="Roboto"/>
                <a:cs typeface="Roboto"/>
                <a:sym typeface="Roboto"/>
              </a:rPr>
              <a:t> individual image pixels that can take continuous values in the range of [0,1]</a:t>
            </a:r>
            <a:endParaRPr sz="1550" dirty="0">
              <a:solidFill>
                <a:srgbClr val="494E5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750" dirty="0">
              <a:solidFill>
                <a:srgbClr val="494E52"/>
              </a:solidFill>
              <a:latin typeface="Roboto"/>
              <a:ea typeface="Roboto"/>
              <a:cs typeface="Roboto"/>
              <a:sym typeface="Roboto"/>
            </a:endParaRPr>
          </a:p>
          <a:p>
            <a:pPr marL="0" lvl="0" indent="0" algn="l" rtl="0">
              <a:spcBef>
                <a:spcPts val="0"/>
              </a:spcBef>
              <a:spcAft>
                <a:spcPts val="0"/>
              </a:spcAft>
              <a:buNone/>
            </a:pPr>
            <a:r>
              <a:rPr lang="en-GB" sz="1550" dirty="0">
                <a:solidFill>
                  <a:srgbClr val="494E52"/>
                </a:solidFill>
                <a:latin typeface="Roboto"/>
                <a:ea typeface="Roboto"/>
                <a:cs typeface="Roboto"/>
                <a:sym typeface="Roboto"/>
              </a:rPr>
              <a:t> With this large number of different pixel values combinations over an image, it is inefficient to brute-force a reconstruction over all possible images in order to identify the most likely one(s). </a:t>
            </a:r>
            <a:endParaRPr sz="1550" dirty="0">
              <a:solidFill>
                <a:srgbClr val="494E52"/>
              </a:solidFill>
              <a:latin typeface="Roboto"/>
              <a:ea typeface="Roboto"/>
              <a:cs typeface="Roboto"/>
              <a:sym typeface="Roboto"/>
            </a:endParaRPr>
          </a:p>
          <a:p>
            <a:pPr marL="0" lvl="0" indent="0" algn="l" rtl="0">
              <a:spcBef>
                <a:spcPts val="1200"/>
              </a:spcBef>
              <a:spcAft>
                <a:spcPts val="1200"/>
              </a:spcAft>
              <a:buNone/>
            </a:pPr>
            <a:endParaRPr sz="1550" dirty="0">
              <a:solidFill>
                <a:srgbClr val="494E52"/>
              </a:solidFill>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97" name="Google Shape;397;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98" name="Google Shape;398;p62"/>
          <p:cNvPicPr preferRelativeResize="0"/>
          <p:nvPr/>
        </p:nvPicPr>
        <p:blipFill>
          <a:blip r:embed="rId3">
            <a:alphaModFix/>
          </a:blip>
          <a:stretch>
            <a:fillRect/>
          </a:stretch>
        </p:blipFill>
        <p:spPr>
          <a:xfrm>
            <a:off x="118495" y="2116675"/>
            <a:ext cx="4453500" cy="2009725"/>
          </a:xfrm>
          <a:prstGeom prst="rect">
            <a:avLst/>
          </a:prstGeom>
          <a:noFill/>
          <a:ln>
            <a:noFill/>
          </a:ln>
        </p:spPr>
      </p:pic>
      <p:pic>
        <p:nvPicPr>
          <p:cNvPr id="399" name="Google Shape;399;p62"/>
          <p:cNvPicPr preferRelativeResize="0"/>
          <p:nvPr/>
        </p:nvPicPr>
        <p:blipFill>
          <a:blip r:embed="rId4">
            <a:alphaModFix/>
          </a:blip>
          <a:stretch>
            <a:fillRect/>
          </a:stretch>
        </p:blipFill>
        <p:spPr>
          <a:xfrm>
            <a:off x="4832588" y="1624000"/>
            <a:ext cx="4181475" cy="189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                                                                                                                                                                                                                  </a:t>
            </a:r>
            <a:r>
              <a:rPr lang="en-GB" sz="4600"/>
              <a:t>                     From [3]</a:t>
            </a:r>
            <a:endParaRPr sz="46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                                                                 </a:t>
            </a:r>
            <a:endParaRPr/>
          </a:p>
        </p:txBody>
      </p:sp>
      <p:pic>
        <p:nvPicPr>
          <p:cNvPr id="87" name="Google Shape;87;p18"/>
          <p:cNvPicPr preferRelativeResize="0"/>
          <p:nvPr/>
        </p:nvPicPr>
        <p:blipFill>
          <a:blip r:embed="rId3">
            <a:alphaModFix/>
          </a:blip>
          <a:stretch>
            <a:fillRect/>
          </a:stretch>
        </p:blipFill>
        <p:spPr>
          <a:xfrm>
            <a:off x="941625" y="1346700"/>
            <a:ext cx="4143375" cy="266700"/>
          </a:xfrm>
          <a:prstGeom prst="rect">
            <a:avLst/>
          </a:prstGeom>
          <a:noFill/>
          <a:ln>
            <a:noFill/>
          </a:ln>
        </p:spPr>
      </p:pic>
      <p:pic>
        <p:nvPicPr>
          <p:cNvPr id="88" name="Google Shape;88;p18"/>
          <p:cNvPicPr preferRelativeResize="0"/>
          <p:nvPr/>
        </p:nvPicPr>
        <p:blipFill>
          <a:blip r:embed="rId4">
            <a:alphaModFix/>
          </a:blip>
          <a:stretch>
            <a:fillRect/>
          </a:stretch>
        </p:blipFill>
        <p:spPr>
          <a:xfrm>
            <a:off x="1004875" y="1785250"/>
            <a:ext cx="7134225" cy="647700"/>
          </a:xfrm>
          <a:prstGeom prst="rect">
            <a:avLst/>
          </a:prstGeom>
          <a:noFill/>
          <a:ln>
            <a:noFill/>
          </a:ln>
        </p:spPr>
      </p:pic>
      <p:pic>
        <p:nvPicPr>
          <p:cNvPr id="89" name="Google Shape;89;p18"/>
          <p:cNvPicPr preferRelativeResize="0"/>
          <p:nvPr/>
        </p:nvPicPr>
        <p:blipFill>
          <a:blip r:embed="rId5">
            <a:alphaModFix/>
          </a:blip>
          <a:stretch>
            <a:fillRect/>
          </a:stretch>
        </p:blipFill>
        <p:spPr>
          <a:xfrm>
            <a:off x="3372350" y="2604788"/>
            <a:ext cx="2647950" cy="141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Ye slide normal hi </a:t>
            </a:r>
            <a:r>
              <a:rPr lang="en-US" dirty="0" err="1"/>
              <a:t>hai</a:t>
            </a:r>
            <a:br>
              <a:rPr lang="en-US" dirty="0"/>
            </a:br>
            <a:endParaRPr dirty="0"/>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6" name="Google Shape;96;p19"/>
          <p:cNvPicPr preferRelativeResize="0"/>
          <p:nvPr/>
        </p:nvPicPr>
        <p:blipFill>
          <a:blip r:embed="rId3">
            <a:alphaModFix/>
          </a:blip>
          <a:stretch>
            <a:fillRect/>
          </a:stretch>
        </p:blipFill>
        <p:spPr>
          <a:xfrm>
            <a:off x="938213" y="1890713"/>
            <a:ext cx="7267575" cy="136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Do read</a:t>
            </a:r>
            <a:br>
              <a:rPr lang="en-US" dirty="0"/>
            </a:br>
            <a:endParaRPr dirty="0"/>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3" name="Google Shape;103;p20"/>
          <p:cNvPicPr preferRelativeResize="0"/>
          <p:nvPr/>
        </p:nvPicPr>
        <p:blipFill>
          <a:blip r:embed="rId3">
            <a:alphaModFix/>
          </a:blip>
          <a:stretch>
            <a:fillRect/>
          </a:stretch>
        </p:blipFill>
        <p:spPr>
          <a:xfrm>
            <a:off x="1919275" y="445025"/>
            <a:ext cx="4367225" cy="2305150"/>
          </a:xfrm>
          <a:prstGeom prst="rect">
            <a:avLst/>
          </a:prstGeom>
          <a:noFill/>
          <a:ln>
            <a:noFill/>
          </a:ln>
        </p:spPr>
      </p:pic>
      <p:pic>
        <p:nvPicPr>
          <p:cNvPr id="104" name="Google Shape;104;p20"/>
          <p:cNvPicPr preferRelativeResize="0"/>
          <p:nvPr/>
        </p:nvPicPr>
        <p:blipFill>
          <a:blip r:embed="rId4">
            <a:alphaModFix/>
          </a:blip>
          <a:stretch>
            <a:fillRect/>
          </a:stretch>
        </p:blipFill>
        <p:spPr>
          <a:xfrm>
            <a:off x="1475000" y="3273199"/>
            <a:ext cx="6489535" cy="173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Code</a:t>
            </a: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u="sng">
                <a:solidFill>
                  <a:schemeClr val="hlink"/>
                </a:solidFill>
                <a:hlinkClick r:id="rId3"/>
              </a:rPr>
              <a:t>https://github.com/Trusted-AI/adversarial-robustness-toolbox</a:t>
            </a:r>
            <a:endParaRPr sz="1900"/>
          </a:p>
          <a:p>
            <a:pPr marL="0" lvl="0" indent="0" algn="l" rtl="0">
              <a:spcBef>
                <a:spcPts val="1200"/>
              </a:spcBef>
              <a:spcAft>
                <a:spcPts val="0"/>
              </a:spcAft>
              <a:buNone/>
            </a:pPr>
            <a:r>
              <a:rPr lang="en-GB" sz="1900"/>
              <a:t>Dataset:</a:t>
            </a:r>
            <a:endParaRPr sz="1900"/>
          </a:p>
          <a:p>
            <a:pPr marL="0" lvl="0" indent="0" algn="l" rtl="0">
              <a:spcBef>
                <a:spcPts val="1200"/>
              </a:spcBef>
              <a:spcAft>
                <a:spcPts val="1200"/>
              </a:spcAft>
              <a:buNone/>
            </a:pPr>
            <a:r>
              <a:rPr lang="en-GB" sz="1450">
                <a:solidFill>
                  <a:srgbClr val="494E52"/>
                </a:solidFill>
                <a:highlight>
                  <a:srgbClr val="FFFFFF"/>
                </a:highlight>
                <a:latin typeface="Roboto"/>
                <a:ea typeface="Roboto"/>
                <a:cs typeface="Roboto"/>
                <a:sym typeface="Roboto"/>
              </a:rPr>
              <a:t>MNIST dataset which consists of 60.000 training and 10.000 test black and white images of the digits from 0 to 9 with the corresponding labels:</a:t>
            </a:r>
            <a:endParaRPr sz="1900"/>
          </a:p>
        </p:txBody>
      </p:sp>
      <p:pic>
        <p:nvPicPr>
          <p:cNvPr id="111" name="Google Shape;111;p21"/>
          <p:cNvPicPr preferRelativeResize="0"/>
          <p:nvPr/>
        </p:nvPicPr>
        <p:blipFill>
          <a:blip r:embed="rId4">
            <a:alphaModFix/>
          </a:blip>
          <a:stretch>
            <a:fillRect/>
          </a:stretch>
        </p:blipFill>
        <p:spPr>
          <a:xfrm>
            <a:off x="3637200" y="2571748"/>
            <a:ext cx="4690375" cy="2578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8BEA8CB584B6469A99973045FE0B46" ma:contentTypeVersion="2" ma:contentTypeDescription="Create a new document." ma:contentTypeScope="" ma:versionID="d99a3a3c31d7ae624d2d6cb0968ae0c1">
  <xsd:schema xmlns:xsd="http://www.w3.org/2001/XMLSchema" xmlns:xs="http://www.w3.org/2001/XMLSchema" xmlns:p="http://schemas.microsoft.com/office/2006/metadata/properties" xmlns:ns2="8a885333-4ea9-4ac3-9ba0-74eb5b52b1c7" targetNamespace="http://schemas.microsoft.com/office/2006/metadata/properties" ma:root="true" ma:fieldsID="2f0d9846ae0d87f53182300a4d1562b5" ns2:_="">
    <xsd:import namespace="8a885333-4ea9-4ac3-9ba0-74eb5b52b1c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885333-4ea9-4ac3-9ba0-74eb5b52b1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5B43EC-3BF0-4589-A263-E7C26D163FD4}">
  <ds:schemaRefs>
    <ds:schemaRef ds:uri="http://schemas.microsoft.com/sharepoint/v3/contenttype/forms"/>
  </ds:schemaRefs>
</ds:datastoreItem>
</file>

<file path=customXml/itemProps2.xml><?xml version="1.0" encoding="utf-8"?>
<ds:datastoreItem xmlns:ds="http://schemas.openxmlformats.org/officeDocument/2006/customXml" ds:itemID="{DEE584AA-E6CC-4625-8EA8-73E9838F6A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885333-4ea9-4ac3-9ba0-74eb5b52b1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601</TotalTime>
  <Words>1578</Words>
  <Application>Microsoft Office PowerPoint</Application>
  <PresentationFormat>On-screen Show (16:9)</PresentationFormat>
  <Paragraphs>222</Paragraphs>
  <Slides>50</Slides>
  <Notes>50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Roboto</vt:lpstr>
      <vt:lpstr>Consolas</vt:lpstr>
      <vt:lpstr>Arial</vt:lpstr>
      <vt:lpstr>Simple Light</vt:lpstr>
      <vt:lpstr>Model Inversion Attacks </vt:lpstr>
      <vt:lpstr>PowerPoint Presentation</vt:lpstr>
      <vt:lpstr>PowerPoint Presentation</vt:lpstr>
      <vt:lpstr>PowerPoint Presentation</vt:lpstr>
      <vt:lpstr>Model Inversion Attacks </vt:lpstr>
      <vt:lpstr>PowerPoint Presentation</vt:lpstr>
      <vt:lpstr>Ye slide normal hi hai </vt:lpstr>
      <vt:lpstr>Do read </vt:lpstr>
      <vt:lpstr>Example Code</vt:lpstr>
      <vt:lpstr>PowerPoint Presentation</vt:lpstr>
      <vt:lpstr>PowerPoint Presentation</vt:lpstr>
      <vt:lpstr>PowerPoint Presentation</vt:lpstr>
      <vt:lpstr>PowerPoint Presentation</vt:lpstr>
      <vt:lpstr>PowerPoint Presentation</vt:lpstr>
      <vt:lpstr>PowerPoint Presentation</vt:lpstr>
      <vt:lpstr>Auxiliary Information </vt:lpstr>
      <vt:lpstr>PowerPoint Presentation</vt:lpstr>
      <vt:lpstr>Limitation</vt:lpstr>
      <vt:lpstr>PowerPoint Presentation</vt:lpstr>
      <vt:lpstr>Why Decision Tree</vt:lpstr>
      <vt:lpstr>Region</vt:lpstr>
      <vt:lpstr>PowerPoint Presentation</vt:lpstr>
      <vt:lpstr>PowerPoint Presentation</vt:lpstr>
      <vt:lpstr> Decision tree APIs</vt:lpstr>
      <vt:lpstr>PowerPoint Presentation</vt:lpstr>
      <vt:lpstr>Objective of Attack</vt:lpstr>
      <vt:lpstr>Black-box MI: Revisit the same algorithm</vt:lpstr>
      <vt:lpstr>White-box MI</vt:lpstr>
      <vt:lpstr>White-box MI</vt:lpstr>
      <vt:lpstr>White-box MI</vt:lpstr>
      <vt:lpstr>White-box MI</vt:lpstr>
      <vt:lpstr>Membership Inference Attacks</vt:lpstr>
      <vt:lpstr>Ref</vt:lpstr>
      <vt:lpstr>PowerPoint Presentation</vt:lpstr>
      <vt:lpstr>To answer the membership inference question</vt:lpstr>
      <vt:lpstr>Shadow training</vt:lpstr>
      <vt:lpstr>Generate training data for the shadow models.</vt:lpstr>
      <vt:lpstr>PowerPoint Presentation</vt:lpstr>
      <vt:lpstr>Confidence values</vt:lpstr>
      <vt:lpstr>Attack Steps</vt:lpstr>
      <vt:lpstr>Attacker’s Knowledge</vt:lpstr>
      <vt:lpstr>Attack Metric</vt:lpstr>
      <vt:lpstr>Overview of the attack</vt:lpstr>
      <vt:lpstr>PowerPoint Presentation</vt:lpstr>
      <vt:lpstr>Target Model</vt:lpstr>
      <vt:lpstr>Attack Model</vt:lpstr>
      <vt:lpstr>PowerPoint Presentation</vt:lpstr>
      <vt:lpstr>Shadow Models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Inversion Attacks </dc:title>
  <cp:lastModifiedBy>Manthan Patel</cp:lastModifiedBy>
  <cp:revision>7</cp:revision>
  <dcterms:modified xsi:type="dcterms:W3CDTF">2023-04-20T19:44:35Z</dcterms:modified>
</cp:coreProperties>
</file>