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3"/>
    <p:sldMasterId id="2147483671" r:id="rId4"/>
  </p:sldMasterIdLst>
  <p:notesMasterIdLst>
    <p:notesMasterId r:id="rId5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fd74b3ccce_1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fd74b3ccce_1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fd74b3ccce_1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fd74b3ccce_1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fd74b3ccce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fd74b3ccce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fd74b3ccce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fd74b3ccce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fd74b3ccce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fd74b3ccce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fd74b3ccce_1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fd74b3ccce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fd74b3ccce_1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fd74b3ccce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fd74b3ccce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fd74b3ccce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fd74b3ccce_1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fd74b3ccce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fd74b3ccce_1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fd74b3ccce_1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18d70247e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18d70247e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fd74b3ccce_1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fd74b3ccce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fd74b3ccce_1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fd74b3ccce_1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fd74b3ccce_1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fd74b3ccce_1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fd74b3ccce_1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fd74b3ccce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fd74b3ccce_1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fd74b3ccce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fd74b3ccce_1_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fd74b3ccce_1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fd74b3ccce_1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fd74b3ccce_1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fd74b3ccce_1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fd74b3ccce_1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fd74b3ccce_1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fd74b3ccce_1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fd74b3ccce_1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fd74b3ccce_1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d74b3ccce_1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fd74b3ccce_1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fd74b3ccce_1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fd74b3ccce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fd74b3ccce_1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fd74b3ccce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fd74b3ccce_1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fd74b3ccce_1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fd74b3ccce_1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fd74b3ccce_1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fd74b3ccce_1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fd74b3ccce_1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fd74b3ccce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fd74b3ccce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fd74b3ccce_1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fd74b3ccce_1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fd74b3ccce_1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fd74b3ccce_1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fd74b3ccce_1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fd74b3ccce_1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fd891d07ee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fd891d07ee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fd74b3ccc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fd74b3ccc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fd891d07ee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fd891d07ee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fd891d07ee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g1fd891d07ee_0_1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fd891d07ee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fd891d07ee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fd891d07ee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g1fd891d07ee_0_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fd891d07ee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g1fd891d07ee_0_1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fd891d07ee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g1fd891d07ee_0_1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fd891d07ee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1" name="Google Shape;391;g1fd891d07ee_0_2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fd891d07ee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9" name="Google Shape;399;g1fd891d07ee_0_2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fd891d07ee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fd891d07ee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fd891d07ee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g1fd891d07ee_0_2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fd74b3ccce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fd74b3ccce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fd74b3ccce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fd74b3ccce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fd74b3ccce_1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fd74b3ccce_1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fd74b3ccce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fd74b3ccce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fd74b3ccce_1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fd74b3ccce_1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64" name="Google Shape;6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0"/>
              </a:spcBef>
              <a:spcAft>
                <a:spcPts val="0"/>
              </a:spcAft>
              <a:buSzPts val="1400"/>
              <a:buChar char="○"/>
              <a:defRPr/>
            </a:lvl2pPr>
            <a:lvl3pPr marL="1371600" lvl="2" indent="-317500" algn="ctr" rtl="0">
              <a:lnSpc>
                <a:spcPct val="115000"/>
              </a:lnSpc>
              <a:spcBef>
                <a:spcPts val="0"/>
              </a:spcBef>
              <a:spcAft>
                <a:spcPts val="0"/>
              </a:spcAft>
              <a:buSzPts val="1400"/>
              <a:buChar char="■"/>
              <a:defRPr/>
            </a:lvl3pPr>
            <a:lvl4pPr marL="1828800" lvl="3" indent="-317500" algn="ctr" rtl="0">
              <a:lnSpc>
                <a:spcPct val="115000"/>
              </a:lnSpc>
              <a:spcBef>
                <a:spcPts val="0"/>
              </a:spcBef>
              <a:spcAft>
                <a:spcPts val="0"/>
              </a:spcAft>
              <a:buSzPts val="1400"/>
              <a:buChar char="●"/>
              <a:defRPr/>
            </a:lvl4pPr>
            <a:lvl5pPr marL="2286000" lvl="4" indent="-317500" algn="ctr" rtl="0">
              <a:lnSpc>
                <a:spcPct val="115000"/>
              </a:lnSpc>
              <a:spcBef>
                <a:spcPts val="0"/>
              </a:spcBef>
              <a:spcAft>
                <a:spcPts val="0"/>
              </a:spcAft>
              <a:buSzPts val="1400"/>
              <a:buChar char="○"/>
              <a:defRPr/>
            </a:lvl5pPr>
            <a:lvl6pPr marL="2743200" lvl="5" indent="-317500" algn="ctr" rtl="0">
              <a:lnSpc>
                <a:spcPct val="115000"/>
              </a:lnSpc>
              <a:spcBef>
                <a:spcPts val="0"/>
              </a:spcBef>
              <a:spcAft>
                <a:spcPts val="0"/>
              </a:spcAft>
              <a:buSzPts val="1400"/>
              <a:buChar char="■"/>
              <a:defRPr/>
            </a:lvl6pPr>
            <a:lvl7pPr marL="3200400" lvl="6" indent="-317500" algn="ctr" rtl="0">
              <a:lnSpc>
                <a:spcPct val="115000"/>
              </a:lnSpc>
              <a:spcBef>
                <a:spcPts val="0"/>
              </a:spcBef>
              <a:spcAft>
                <a:spcPts val="0"/>
              </a:spcAft>
              <a:buSzPts val="1400"/>
              <a:buChar char="●"/>
              <a:defRPr/>
            </a:lvl7pPr>
            <a:lvl8pPr marL="3657600" lvl="7" indent="-317500" algn="ctr" rtl="0">
              <a:lnSpc>
                <a:spcPct val="115000"/>
              </a:lnSpc>
              <a:spcBef>
                <a:spcPts val="0"/>
              </a:spcBef>
              <a:spcAft>
                <a:spcPts val="0"/>
              </a:spcAft>
              <a:buSzPts val="1400"/>
              <a:buChar char="○"/>
              <a:defRPr/>
            </a:lvl8pPr>
            <a:lvl9pPr marL="4114800" lvl="8" indent="-317500" algn="ctr" rtl="0">
              <a:lnSpc>
                <a:spcPct val="115000"/>
              </a:lnSpc>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hyperlink" Target="https://github.com/data61/python-paillier/blob/master/examples/alternative_base.py" TargetMode="External"/><Relationship Id="rId2" Type="http://schemas.openxmlformats.org/officeDocument/2006/relationships/notesSlide" Target="../notesSlides/notesSlide48.xml"/><Relationship Id="rId1" Type="http://schemas.openxmlformats.org/officeDocument/2006/relationships/slideLayout" Target="../slideLayouts/slideLayout13.xml"/><Relationship Id="rId4" Type="http://schemas.openxmlformats.org/officeDocument/2006/relationships/hyperlink" Target="https://github.com/data61/python-paillier/blob/master/examples/federated_learning_with_encryption.py"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DEFENSE STRATEGIES</a:t>
            </a:r>
            <a:endParaRPr/>
          </a:p>
        </p:txBody>
      </p:sp>
      <p:sp>
        <p:nvSpPr>
          <p:cNvPr id="100" name="Google Shape;100;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9" name="Google Shape;159;p34"/>
          <p:cNvPicPr preferRelativeResize="0"/>
          <p:nvPr/>
        </p:nvPicPr>
        <p:blipFill>
          <a:blip r:embed="rId3">
            <a:alphaModFix/>
          </a:blip>
          <a:stretch>
            <a:fillRect/>
          </a:stretch>
        </p:blipFill>
        <p:spPr>
          <a:xfrm>
            <a:off x="569626" y="-1"/>
            <a:ext cx="7674964"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GB" sz="1800">
                <a:solidFill>
                  <a:schemeClr val="dk2"/>
                </a:solidFill>
              </a:rPr>
              <a:t>Equation Details</a:t>
            </a:r>
            <a:endParaRPr sz="1800">
              <a:solidFill>
                <a:schemeClr val="dk2"/>
              </a:solidFill>
            </a:endParaRPr>
          </a:p>
          <a:p>
            <a:pPr marL="0" lvl="0" indent="0" algn="l" rtl="0">
              <a:spcBef>
                <a:spcPts val="1200"/>
              </a:spcBef>
              <a:spcAft>
                <a:spcPts val="0"/>
              </a:spcAft>
              <a:buNone/>
            </a:pPr>
            <a:endParaRPr/>
          </a:p>
        </p:txBody>
      </p:sp>
      <p:sp>
        <p:nvSpPr>
          <p:cNvPr id="165" name="Google Shape;165;p35"/>
          <p:cNvSpPr txBox="1">
            <a:spLocks noGrp="1"/>
          </p:cNvSpPr>
          <p:nvPr>
            <p:ph type="body" idx="1"/>
          </p:nvPr>
        </p:nvSpPr>
        <p:spPr>
          <a:xfrm>
            <a:off x="311700" y="2375500"/>
            <a:ext cx="8520600" cy="219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J : the original loss function.</a:t>
            </a:r>
            <a:endParaRPr/>
          </a:p>
          <a:p>
            <a:pPr marL="0" lvl="0" indent="0" algn="l" rtl="0">
              <a:spcBef>
                <a:spcPts val="1200"/>
              </a:spcBef>
              <a:spcAft>
                <a:spcPts val="0"/>
              </a:spcAft>
              <a:buNone/>
            </a:pPr>
            <a:r>
              <a:rPr lang="en-GB"/>
              <a:t>Modified the original cost function with adversarial inputs in training.</a:t>
            </a:r>
            <a:endParaRPr/>
          </a:p>
          <a:p>
            <a:pPr marL="0" lvl="0" indent="0" algn="l" rtl="0">
              <a:spcBef>
                <a:spcPts val="1200"/>
              </a:spcBef>
              <a:spcAft>
                <a:spcPts val="1200"/>
              </a:spcAft>
              <a:buNone/>
            </a:pPr>
            <a:endParaRPr/>
          </a:p>
        </p:txBody>
      </p:sp>
      <p:pic>
        <p:nvPicPr>
          <p:cNvPr id="166" name="Google Shape;166;p35"/>
          <p:cNvPicPr preferRelativeResize="0"/>
          <p:nvPr/>
        </p:nvPicPr>
        <p:blipFill>
          <a:blip r:embed="rId3">
            <a:alphaModFix/>
          </a:blip>
          <a:stretch>
            <a:fillRect/>
          </a:stretch>
        </p:blipFill>
        <p:spPr>
          <a:xfrm>
            <a:off x="375487" y="959910"/>
            <a:ext cx="8456813" cy="1102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72" name="Google Shape;172;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GB"/>
              <a:t>Additional instances are crafted using one or multiple following attack strategies</a:t>
            </a:r>
            <a:endParaRPr/>
          </a:p>
          <a:p>
            <a:pPr marL="457200" lvl="0" indent="-342900" algn="l" rtl="0">
              <a:spcBef>
                <a:spcPts val="1200"/>
              </a:spcBef>
              <a:spcAft>
                <a:spcPts val="0"/>
              </a:spcAft>
              <a:buSzPts val="1800"/>
              <a:buChar char="-"/>
            </a:pPr>
            <a:r>
              <a:rPr lang="en-GB"/>
              <a:t>How to modify samples so that a classification model yields an adversarial output?</a:t>
            </a:r>
            <a:endParaRPr/>
          </a:p>
          <a:p>
            <a:pPr marL="45720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7"/>
          <p:cNvSpPr txBox="1">
            <a:spLocks noGrp="1"/>
          </p:cNvSpPr>
          <p:nvPr>
            <p:ph type="title"/>
          </p:nvPr>
        </p:nvSpPr>
        <p:spPr>
          <a:xfrm>
            <a:off x="244244" y="1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dirty="0"/>
              <a:t>Testing Phase Generation</a:t>
            </a:r>
            <a:endParaRPr dirty="0"/>
          </a:p>
        </p:txBody>
      </p:sp>
      <p:sp>
        <p:nvSpPr>
          <p:cNvPr id="178" name="Google Shape;178;p37"/>
          <p:cNvSpPr txBox="1">
            <a:spLocks noGrp="1"/>
          </p:cNvSpPr>
          <p:nvPr>
            <p:ph type="body" idx="1"/>
          </p:nvPr>
        </p:nvSpPr>
        <p:spPr>
          <a:xfrm>
            <a:off x="244244" y="574625"/>
            <a:ext cx="8520600" cy="34164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None/>
            </a:pPr>
            <a:r>
              <a:rPr lang="en-GB" sz="1555" dirty="0"/>
              <a:t>How adversaries craft adversarial samples in a white-box setup. </a:t>
            </a:r>
            <a:endParaRPr sz="1555" dirty="0"/>
          </a:p>
          <a:p>
            <a:pPr marL="0" lvl="0" indent="0" algn="l" rtl="0">
              <a:lnSpc>
                <a:spcPct val="95000"/>
              </a:lnSpc>
              <a:spcBef>
                <a:spcPts val="1200"/>
              </a:spcBef>
              <a:spcAft>
                <a:spcPts val="0"/>
              </a:spcAft>
              <a:buNone/>
            </a:pPr>
            <a:r>
              <a:rPr lang="en-GB" sz="1555" dirty="0" err="1"/>
              <a:t>Papernot</a:t>
            </a:r>
            <a:r>
              <a:rPr lang="en-GB" sz="1555" dirty="0"/>
              <a:t> et al. [62] introduced a general framework :</a:t>
            </a:r>
            <a:endParaRPr sz="1555" dirty="0"/>
          </a:p>
          <a:p>
            <a:pPr marL="0" lvl="0" indent="0" algn="l" rtl="0">
              <a:lnSpc>
                <a:spcPct val="95000"/>
              </a:lnSpc>
              <a:spcBef>
                <a:spcPts val="1200"/>
              </a:spcBef>
              <a:spcAft>
                <a:spcPts val="0"/>
              </a:spcAft>
              <a:buClr>
                <a:schemeClr val="dk1"/>
              </a:buClr>
              <a:buSzPts val="1100"/>
              <a:buFont typeface="Arial"/>
              <a:buNone/>
            </a:pPr>
            <a:r>
              <a:rPr lang="en-GB" sz="1555" dirty="0"/>
              <a:t>The framework is split into two phases: a) direction sensitivity estimation and b) perturbation selection</a:t>
            </a:r>
            <a:endParaRPr sz="1555" dirty="0"/>
          </a:p>
          <a:p>
            <a:pPr marL="0" lvl="0" indent="0" algn="l" rtl="0">
              <a:spcBef>
                <a:spcPts val="1200"/>
              </a:spcBef>
              <a:spcAft>
                <a:spcPts val="1200"/>
              </a:spcAft>
              <a:buNone/>
            </a:pPr>
            <a:endParaRPr dirty="0"/>
          </a:p>
        </p:txBody>
      </p:sp>
      <p:pic>
        <p:nvPicPr>
          <p:cNvPr id="179" name="Google Shape;179;p37"/>
          <p:cNvPicPr preferRelativeResize="0"/>
          <p:nvPr/>
        </p:nvPicPr>
        <p:blipFill>
          <a:blip r:embed="rId3">
            <a:alphaModFix/>
          </a:blip>
          <a:stretch>
            <a:fillRect/>
          </a:stretch>
        </p:blipFill>
        <p:spPr>
          <a:xfrm>
            <a:off x="185814" y="1889697"/>
            <a:ext cx="8186193"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85" name="Google Shape;185;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Clr>
                <a:schemeClr val="dk1"/>
              </a:buClr>
              <a:buSzPct val="61111"/>
              <a:buFont typeface="Arial"/>
              <a:buNone/>
            </a:pPr>
            <a:r>
              <a:rPr lang="en-GB" b="1"/>
              <a:t>Direction Sensitivity Estimation</a:t>
            </a:r>
            <a:r>
              <a:rPr lang="en-GB"/>
              <a:t>: The adversary evaluates the sensitivity of a class</a:t>
            </a:r>
            <a:endParaRPr/>
          </a:p>
          <a:p>
            <a:pPr marL="0" lvl="0" indent="0" algn="l" rtl="0">
              <a:spcBef>
                <a:spcPts val="1200"/>
              </a:spcBef>
              <a:spcAft>
                <a:spcPts val="0"/>
              </a:spcAft>
              <a:buClr>
                <a:schemeClr val="dk1"/>
              </a:buClr>
              <a:buSzPct val="61111"/>
              <a:buFont typeface="Arial"/>
              <a:buNone/>
            </a:pPr>
            <a:r>
              <a:rPr lang="en-GB"/>
              <a:t>change to each input feature by identifying directions in the data manifold around sample</a:t>
            </a:r>
            <a:endParaRPr/>
          </a:p>
          <a:p>
            <a:pPr marL="0" lvl="0" indent="0" algn="l" rtl="0">
              <a:spcBef>
                <a:spcPts val="1200"/>
              </a:spcBef>
              <a:spcAft>
                <a:spcPts val="0"/>
              </a:spcAft>
              <a:buClr>
                <a:schemeClr val="dk1"/>
              </a:buClr>
              <a:buSzPct val="61111"/>
              <a:buFont typeface="Arial"/>
              <a:buNone/>
            </a:pPr>
            <a:r>
              <a:rPr lang="en-GB"/>
              <a:t>X in which the model F , learned by the DNN is most sensitive and likely to result in a class</a:t>
            </a:r>
            <a:endParaRPr/>
          </a:p>
          <a:p>
            <a:pPr marL="0" lvl="0" indent="0" algn="l" rtl="0">
              <a:spcBef>
                <a:spcPts val="1200"/>
              </a:spcBef>
              <a:spcAft>
                <a:spcPts val="0"/>
              </a:spcAft>
              <a:buClr>
                <a:schemeClr val="dk1"/>
              </a:buClr>
              <a:buSzPct val="61111"/>
              <a:buFont typeface="Arial"/>
              <a:buNone/>
            </a:pPr>
            <a:r>
              <a:rPr lang="en-GB"/>
              <a:t>change.</a:t>
            </a:r>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91" name="Google Shape;191;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Clr>
                <a:schemeClr val="dk1"/>
              </a:buClr>
              <a:buSzPts val="1100"/>
              <a:buFont typeface="Arial"/>
              <a:buNone/>
            </a:pPr>
            <a:r>
              <a:rPr lang="en-GB"/>
              <a:t>Perturbation Selection: The adversary then exploits the knowledge of sensitive information to select a perturbation δX among the input dimensions in order to obtain an adversarial perturbation which is most efficient.</a:t>
            </a:r>
            <a:endParaRPr/>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97" name="Google Shape;197;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Both the steps are repeated by replacing X with X +δX before the start of each new iteration,until the adversarial goal is satisfied by the perturbed sample. </a:t>
            </a:r>
            <a:endParaRPr/>
          </a:p>
          <a:p>
            <a:pPr marL="0" lvl="0" indent="0" algn="l" rtl="0">
              <a:spcBef>
                <a:spcPts val="1200"/>
              </a:spcBef>
              <a:spcAft>
                <a:spcPts val="0"/>
              </a:spcAft>
              <a:buClr>
                <a:schemeClr val="dk1"/>
              </a:buClr>
              <a:buSzPts val="1100"/>
              <a:buFont typeface="Arial"/>
              <a:buNone/>
            </a:pPr>
            <a:r>
              <a:rPr lang="en-GB" b="1"/>
              <a:t>Total perturbation used for crafting the adversarial sample from a valid example needs to be as minimum as possible. This is necessary for the adversarial samples to remain undetected in human eyes.</a:t>
            </a:r>
            <a:endParaRPr b="1"/>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Clr>
                <a:schemeClr val="dk1"/>
              </a:buClr>
              <a:buSzPct val="61111"/>
              <a:buFont typeface="Arial"/>
              <a:buNone/>
            </a:pPr>
            <a:r>
              <a:rPr lang="en-GB" dirty="0"/>
              <a:t>How to find an approximate solution to this optimization problem using each of the two steps?</a:t>
            </a:r>
            <a:endParaRPr dirty="0"/>
          </a:p>
          <a:p>
            <a:pPr marL="0" lvl="0" indent="0" algn="l" rtl="0">
              <a:spcBef>
                <a:spcPts val="1200"/>
              </a:spcBef>
              <a:spcAft>
                <a:spcPts val="1200"/>
              </a:spcAft>
              <a:buNone/>
            </a:pPr>
            <a:endParaRPr dirty="0"/>
          </a:p>
        </p:txBody>
      </p:sp>
      <p:pic>
        <p:nvPicPr>
          <p:cNvPr id="204" name="Google Shape;204;p41"/>
          <p:cNvPicPr preferRelativeResize="0"/>
          <p:nvPr/>
        </p:nvPicPr>
        <p:blipFill>
          <a:blip r:embed="rId3">
            <a:alphaModFix/>
          </a:blip>
          <a:stretch>
            <a:fillRect/>
          </a:stretch>
        </p:blipFill>
        <p:spPr>
          <a:xfrm>
            <a:off x="630239" y="458312"/>
            <a:ext cx="7883521" cy="1388325"/>
          </a:xfrm>
          <a:prstGeom prst="rect">
            <a:avLst/>
          </a:prstGeom>
          <a:noFill/>
          <a:ln>
            <a:noFill/>
          </a:ln>
        </p:spPr>
      </p:pic>
      <p:pic>
        <p:nvPicPr>
          <p:cNvPr id="205" name="Google Shape;205;p41"/>
          <p:cNvPicPr preferRelativeResize="0"/>
          <p:nvPr/>
        </p:nvPicPr>
        <p:blipFill>
          <a:blip r:embed="rId4">
            <a:alphaModFix/>
          </a:blip>
          <a:stretch>
            <a:fillRect/>
          </a:stretch>
        </p:blipFill>
        <p:spPr>
          <a:xfrm>
            <a:off x="1785384" y="2106829"/>
            <a:ext cx="5439873" cy="9298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61111"/>
              <a:buFont typeface="Arial"/>
              <a:buNone/>
            </a:pPr>
            <a:r>
              <a:rPr lang="en-GB" sz="1800">
                <a:solidFill>
                  <a:schemeClr val="dk2"/>
                </a:solidFill>
              </a:rPr>
              <a:t>Direction Sensitivity Estimation.</a:t>
            </a:r>
            <a:endParaRPr sz="1800">
              <a:solidFill>
                <a:schemeClr val="dk2"/>
              </a:solidFill>
            </a:endParaRPr>
          </a:p>
          <a:p>
            <a:pPr marL="0" lvl="0" indent="0" algn="l" rtl="0">
              <a:lnSpc>
                <a:spcPct val="115000"/>
              </a:lnSpc>
              <a:spcBef>
                <a:spcPts val="1200"/>
              </a:spcBef>
              <a:spcAft>
                <a:spcPts val="0"/>
              </a:spcAft>
              <a:buClr>
                <a:schemeClr val="dk1"/>
              </a:buClr>
              <a:buSzPct val="61111"/>
              <a:buFont typeface="Arial"/>
              <a:buNone/>
            </a:pPr>
            <a:endParaRPr sz="1800">
              <a:solidFill>
                <a:schemeClr val="dk2"/>
              </a:solidFill>
            </a:endParaRPr>
          </a:p>
          <a:p>
            <a:pPr marL="0" lvl="0" indent="0" algn="l" rtl="0">
              <a:spcBef>
                <a:spcPts val="1200"/>
              </a:spcBef>
              <a:spcAft>
                <a:spcPts val="0"/>
              </a:spcAft>
              <a:buNone/>
            </a:pPr>
            <a:endParaRPr sz="1800">
              <a:solidFill>
                <a:schemeClr val="dk2"/>
              </a:solidFill>
            </a:endParaRPr>
          </a:p>
        </p:txBody>
      </p:sp>
      <p:sp>
        <p:nvSpPr>
          <p:cNvPr id="211" name="Google Shape;211;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 In this step, the adversary considers a legitimate sample X,an n-dimensional input vector. </a:t>
            </a:r>
            <a:endParaRPr/>
          </a:p>
          <a:p>
            <a:pPr marL="0" lvl="0" indent="0" algn="l" rtl="0">
              <a:spcBef>
                <a:spcPts val="1200"/>
              </a:spcBef>
              <a:spcAft>
                <a:spcPts val="0"/>
              </a:spcAft>
              <a:buNone/>
            </a:pPr>
            <a:r>
              <a:rPr lang="en-GB"/>
              <a:t>The objective here is to find those dimensions of X which will produce an expected adversarial performance with the smallest selected perturbation. </a:t>
            </a:r>
            <a:endParaRPr/>
          </a:p>
          <a:p>
            <a:pPr marL="0" lvl="0" indent="0" algn="l" rtl="0">
              <a:spcBef>
                <a:spcPts val="1200"/>
              </a:spcBef>
              <a:spcAft>
                <a:spcPts val="0"/>
              </a:spcAft>
              <a:buClr>
                <a:schemeClr val="dk1"/>
              </a:buClr>
              <a:buSzPts val="1100"/>
              <a:buFont typeface="Arial"/>
              <a:buNone/>
            </a:pPr>
            <a:r>
              <a:rPr lang="en-GB"/>
              <a:t>This can be achieved by changing the input components of X and evaluating the sensitivity of the trained DNN model F for these changes.</a:t>
            </a:r>
            <a:endParaRPr/>
          </a:p>
          <a:p>
            <a:pPr marL="0" lvl="0" indent="0" algn="l" rtl="0">
              <a:spcBef>
                <a:spcPts val="120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17" name="Google Shape;217;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GB"/>
              <a:t>Different Methods for Sensitivity Analysis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6" name="Google Shape;10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770"/>
              <a:buFont typeface="Arial"/>
              <a:buNone/>
            </a:pPr>
            <a:r>
              <a:rPr lang="en-GB" sz="1460" dirty="0"/>
              <a:t>These adversarial examples are hard to defend because of the following reasons:</a:t>
            </a:r>
            <a:endParaRPr sz="1460" dirty="0"/>
          </a:p>
          <a:p>
            <a:pPr marL="0" lvl="0" indent="0" algn="l" rtl="0">
              <a:lnSpc>
                <a:spcPct val="95000"/>
              </a:lnSpc>
              <a:spcBef>
                <a:spcPts val="1200"/>
              </a:spcBef>
              <a:spcAft>
                <a:spcPts val="0"/>
              </a:spcAft>
              <a:buClr>
                <a:schemeClr val="dk1"/>
              </a:buClr>
              <a:buSzPts val="770"/>
              <a:buFont typeface="Arial"/>
              <a:buNone/>
            </a:pPr>
            <a:r>
              <a:rPr lang="en-GB" sz="1460" dirty="0"/>
              <a:t>(1) </a:t>
            </a:r>
            <a:r>
              <a:rPr lang="en-GB" sz="1460" b="1" dirty="0"/>
              <a:t>A theoretical model of the adversarial example crafting process is very difficult to construct.</a:t>
            </a:r>
            <a:endParaRPr sz="1460" b="1" dirty="0"/>
          </a:p>
          <a:p>
            <a:pPr marL="0" lvl="0" indent="0" algn="l" rtl="0">
              <a:lnSpc>
                <a:spcPct val="95000"/>
              </a:lnSpc>
              <a:spcBef>
                <a:spcPts val="1200"/>
              </a:spcBef>
              <a:spcAft>
                <a:spcPts val="0"/>
              </a:spcAft>
              <a:buClr>
                <a:schemeClr val="dk1"/>
              </a:buClr>
              <a:buSzPts val="770"/>
              <a:buFont typeface="Arial"/>
              <a:buNone/>
            </a:pPr>
            <a:r>
              <a:rPr lang="en-GB" sz="1460" dirty="0"/>
              <a:t>-complex optimization process which is non-linear and non-convex for most Machine Learning models. </a:t>
            </a:r>
            <a:endParaRPr sz="1460" dirty="0"/>
          </a:p>
          <a:p>
            <a:pPr marL="0" lvl="0" indent="0" algn="l" rtl="0">
              <a:lnSpc>
                <a:spcPct val="95000"/>
              </a:lnSpc>
              <a:spcBef>
                <a:spcPts val="1200"/>
              </a:spcBef>
              <a:spcAft>
                <a:spcPts val="0"/>
              </a:spcAft>
              <a:buClr>
                <a:schemeClr val="dk1"/>
              </a:buClr>
              <a:buSzPts val="770"/>
              <a:buFont typeface="Arial"/>
              <a:buNone/>
            </a:pPr>
            <a:r>
              <a:rPr lang="en-GB" sz="1460" dirty="0"/>
              <a:t>-The lacking of proper theoretical tools to describe the solution to these complex optimization problems make it even harder to make any theoretical argument that a particular </a:t>
            </a:r>
            <a:r>
              <a:rPr lang="en-GB" sz="1460" dirty="0" err="1"/>
              <a:t>defense</a:t>
            </a:r>
            <a:r>
              <a:rPr lang="en-GB" sz="1460" dirty="0"/>
              <a:t> will rule out a set of adversarial examples.</a:t>
            </a:r>
            <a:endParaRPr sz="1460" dirty="0"/>
          </a:p>
          <a:p>
            <a:pPr marL="0" lvl="0" indent="0" algn="l" rtl="0">
              <a:lnSpc>
                <a:spcPct val="95000"/>
              </a:lnSpc>
              <a:spcBef>
                <a:spcPts val="1200"/>
              </a:spcBef>
              <a:spcAft>
                <a:spcPts val="0"/>
              </a:spcAft>
              <a:buClr>
                <a:schemeClr val="dk1"/>
              </a:buClr>
              <a:buSzPts val="770"/>
              <a:buFont typeface="Arial"/>
              <a:buNone/>
            </a:pPr>
            <a:r>
              <a:rPr lang="en-GB" sz="1460" dirty="0"/>
              <a:t>(2) </a:t>
            </a:r>
            <a:r>
              <a:rPr lang="en-GB" sz="1460" b="1" dirty="0"/>
              <a:t>Machine Learning models are required to provide proper outputs for every possible input. </a:t>
            </a:r>
            <a:endParaRPr sz="1460" b="1" dirty="0"/>
          </a:p>
          <a:p>
            <a:pPr marL="457200" lvl="0" indent="-321310" algn="l" rtl="0">
              <a:lnSpc>
                <a:spcPct val="95000"/>
              </a:lnSpc>
              <a:spcBef>
                <a:spcPts val="1200"/>
              </a:spcBef>
              <a:spcAft>
                <a:spcPts val="0"/>
              </a:spcAft>
              <a:buSzPts val="1460"/>
              <a:buChar char="-"/>
            </a:pPr>
            <a:r>
              <a:rPr lang="en-GB" sz="1460" dirty="0"/>
              <a:t>A considerable modification of the model to incorporate robustness against the adversarial examples may change the elementary objective of the model. </a:t>
            </a:r>
          </a:p>
          <a:p>
            <a:pPr marL="135890" lvl="0" indent="0" algn="l" rtl="0">
              <a:lnSpc>
                <a:spcPct val="95000"/>
              </a:lnSpc>
              <a:spcBef>
                <a:spcPts val="1200"/>
              </a:spcBef>
              <a:spcAft>
                <a:spcPts val="0"/>
              </a:spcAft>
              <a:buSzPts val="1460"/>
              <a:buNone/>
            </a:pPr>
            <a:r>
              <a:rPr lang="en-GB" sz="1460" dirty="0"/>
              <a:t>      (model ne robust </a:t>
            </a:r>
            <a:r>
              <a:rPr lang="en-GB" sz="1460" dirty="0" err="1"/>
              <a:t>banava</a:t>
            </a:r>
            <a:r>
              <a:rPr lang="en-GB" sz="1460" dirty="0"/>
              <a:t> </a:t>
            </a:r>
            <a:r>
              <a:rPr lang="en-GB" sz="1460" dirty="0" err="1"/>
              <a:t>jata</a:t>
            </a:r>
            <a:r>
              <a:rPr lang="en-GB" sz="1460" dirty="0"/>
              <a:t> main objective j </a:t>
            </a:r>
            <a:r>
              <a:rPr lang="en-GB" sz="1460" dirty="0" err="1"/>
              <a:t>bhatkai</a:t>
            </a:r>
            <a:r>
              <a:rPr lang="en-GB" sz="1460" dirty="0"/>
              <a:t> </a:t>
            </a:r>
            <a:r>
              <a:rPr lang="en-GB" sz="1460" dirty="0" err="1"/>
              <a:t>jase</a:t>
            </a:r>
            <a:r>
              <a:rPr lang="en-GB" sz="1460" dirty="0"/>
              <a:t>)</a:t>
            </a:r>
            <a:endParaRPr sz="1460" dirty="0"/>
          </a:p>
          <a:p>
            <a:pPr marL="0" lvl="0" indent="0" algn="l" rtl="0">
              <a:lnSpc>
                <a:spcPct val="95000"/>
              </a:lnSpc>
              <a:spcBef>
                <a:spcPts val="1200"/>
              </a:spcBef>
              <a:spcAft>
                <a:spcPts val="1200"/>
              </a:spcAft>
              <a:buSzPts val="770"/>
              <a:buNone/>
            </a:pPr>
            <a:endParaRPr sz="146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23" name="Google Shape;223;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358"/>
              <a:buFont typeface="Arial"/>
              <a:buNone/>
            </a:pPr>
            <a:r>
              <a:rPr lang="en-GB" sz="1785" dirty="0"/>
              <a:t>L-BFGS: </a:t>
            </a:r>
            <a:r>
              <a:rPr lang="en-GB" sz="1785" dirty="0" err="1"/>
              <a:t>Szegedy</a:t>
            </a:r>
            <a:r>
              <a:rPr lang="en-GB" sz="1785" dirty="0"/>
              <a:t> et al. [70] first introduced the term adversarial sample by formalizing the following minimization problem as the search for adversarial examples.</a:t>
            </a:r>
            <a:endParaRPr sz="1785" dirty="0"/>
          </a:p>
          <a:p>
            <a:pPr marL="0" lvl="0" indent="0" algn="l" rtl="0">
              <a:lnSpc>
                <a:spcPct val="95000"/>
              </a:lnSpc>
              <a:spcBef>
                <a:spcPts val="1200"/>
              </a:spcBef>
              <a:spcAft>
                <a:spcPts val="0"/>
              </a:spcAft>
              <a:buClr>
                <a:schemeClr val="dk1"/>
              </a:buClr>
              <a:buSzPts val="358"/>
              <a:buFont typeface="Arial"/>
              <a:buNone/>
            </a:pPr>
            <a:endParaRPr sz="1785" dirty="0"/>
          </a:p>
          <a:p>
            <a:pPr marL="0" lvl="0" indent="0" algn="l" rtl="0">
              <a:lnSpc>
                <a:spcPct val="95000"/>
              </a:lnSpc>
              <a:spcBef>
                <a:spcPts val="1200"/>
              </a:spcBef>
              <a:spcAft>
                <a:spcPts val="0"/>
              </a:spcAft>
              <a:buClr>
                <a:schemeClr val="dk1"/>
              </a:buClr>
              <a:buSzPts val="358"/>
              <a:buFont typeface="Arial"/>
              <a:buNone/>
            </a:pPr>
            <a:endParaRPr sz="1785" dirty="0"/>
          </a:p>
          <a:p>
            <a:pPr marL="457200" lvl="0" indent="-341947" algn="l" rtl="0">
              <a:lnSpc>
                <a:spcPct val="95000"/>
              </a:lnSpc>
              <a:spcBef>
                <a:spcPts val="1200"/>
              </a:spcBef>
              <a:spcAft>
                <a:spcPts val="0"/>
              </a:spcAft>
              <a:buSzPts val="1785"/>
              <a:buChar char="●"/>
            </a:pPr>
            <a:r>
              <a:rPr lang="en-GB" sz="1785" dirty="0"/>
              <a:t>The input example x, which is correctly classified by f, is perturbed with r to obtain the resulting adversarial example x∗ = x + r. </a:t>
            </a:r>
            <a:endParaRPr sz="1785" dirty="0"/>
          </a:p>
          <a:p>
            <a:pPr marL="457200" lvl="0" indent="-341947" algn="l" rtl="0">
              <a:lnSpc>
                <a:spcPct val="95000"/>
              </a:lnSpc>
              <a:spcBef>
                <a:spcPts val="0"/>
              </a:spcBef>
              <a:spcAft>
                <a:spcPts val="0"/>
              </a:spcAft>
              <a:buSzPts val="1785"/>
              <a:buChar char="●"/>
            </a:pPr>
            <a:r>
              <a:rPr lang="en-GB" sz="1785" dirty="0"/>
              <a:t>The perturbed sample remains in the input domain D, however, it is assigned the target label l. </a:t>
            </a:r>
            <a:endParaRPr sz="1785" dirty="0"/>
          </a:p>
          <a:p>
            <a:pPr marL="457200" lvl="0" indent="-341947" algn="l" rtl="0">
              <a:lnSpc>
                <a:spcPct val="95000"/>
              </a:lnSpc>
              <a:spcBef>
                <a:spcPts val="0"/>
              </a:spcBef>
              <a:spcAft>
                <a:spcPts val="0"/>
              </a:spcAft>
              <a:buSzPts val="1785"/>
              <a:buChar char="●"/>
            </a:pPr>
            <a:r>
              <a:rPr lang="en-GB" sz="1785" dirty="0"/>
              <a:t>Gives good performance, but it is computationally expensive while calculating adversarial samples.</a:t>
            </a:r>
            <a:endParaRPr sz="1785" dirty="0"/>
          </a:p>
          <a:p>
            <a:pPr marL="0" lvl="0" indent="0" algn="l" rtl="0">
              <a:lnSpc>
                <a:spcPct val="95000"/>
              </a:lnSpc>
              <a:spcBef>
                <a:spcPts val="1200"/>
              </a:spcBef>
              <a:spcAft>
                <a:spcPts val="1200"/>
              </a:spcAft>
              <a:buSzPts val="358"/>
              <a:buNone/>
            </a:pPr>
            <a:endParaRPr sz="1785" dirty="0"/>
          </a:p>
        </p:txBody>
      </p:sp>
      <p:pic>
        <p:nvPicPr>
          <p:cNvPr id="224" name="Google Shape;224;p44"/>
          <p:cNvPicPr preferRelativeResize="0"/>
          <p:nvPr/>
        </p:nvPicPr>
        <p:blipFill>
          <a:blip r:embed="rId3">
            <a:alphaModFix/>
          </a:blip>
          <a:stretch>
            <a:fillRect/>
          </a:stretch>
        </p:blipFill>
        <p:spPr>
          <a:xfrm>
            <a:off x="2187250" y="2099400"/>
            <a:ext cx="2941475" cy="472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Why the name </a:t>
            </a:r>
            <a:r>
              <a:rPr lang="en-GB" sz="1785">
                <a:solidFill>
                  <a:schemeClr val="dk2"/>
                </a:solidFill>
              </a:rPr>
              <a:t>L-BFGS?</a:t>
            </a:r>
            <a:endParaRPr/>
          </a:p>
        </p:txBody>
      </p:sp>
      <p:sp>
        <p:nvSpPr>
          <p:cNvPr id="230" name="Google Shape;230;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50" dirty="0" err="1">
                <a:solidFill>
                  <a:srgbClr val="202124"/>
                </a:solidFill>
                <a:highlight>
                  <a:srgbClr val="FFFFFF"/>
                </a:highlight>
              </a:rPr>
              <a:t>Broyden</a:t>
            </a:r>
            <a:r>
              <a:rPr lang="en-GB" sz="1650" dirty="0">
                <a:solidFill>
                  <a:srgbClr val="202124"/>
                </a:solidFill>
                <a:highlight>
                  <a:srgbClr val="FFFFFF"/>
                </a:highlight>
              </a:rPr>
              <a:t>–Fletcher–Goldfarb–</a:t>
            </a:r>
            <a:r>
              <a:rPr lang="en-GB" sz="1650" dirty="0" err="1">
                <a:solidFill>
                  <a:srgbClr val="202124"/>
                </a:solidFill>
                <a:highlight>
                  <a:srgbClr val="FFFFFF"/>
                </a:highlight>
              </a:rPr>
              <a:t>Shanno</a:t>
            </a:r>
            <a:r>
              <a:rPr lang="en-GB" sz="1650" dirty="0">
                <a:solidFill>
                  <a:srgbClr val="202124"/>
                </a:solidFill>
                <a:highlight>
                  <a:srgbClr val="FFFFFF"/>
                </a:highlight>
              </a:rPr>
              <a:t> (BFGS) algorithm is </a:t>
            </a:r>
            <a:r>
              <a:rPr lang="en-GB" sz="1650" dirty="0">
                <a:solidFill>
                  <a:srgbClr val="040C28"/>
                </a:solidFill>
              </a:rPr>
              <a:t>an iterative method for solving unconstrained nonlinear optimization problems</a:t>
            </a:r>
            <a:r>
              <a:rPr lang="en-GB" sz="1650" dirty="0">
                <a:solidFill>
                  <a:srgbClr val="202124"/>
                </a:solidFill>
                <a:highlight>
                  <a:srgbClr val="FFFFFF"/>
                </a:highlight>
              </a:rPr>
              <a:t>.</a:t>
            </a:r>
            <a:endParaRPr sz="1650" dirty="0">
              <a:solidFill>
                <a:srgbClr val="202124"/>
              </a:solidFill>
              <a:highlight>
                <a:srgbClr val="FFFFFF"/>
              </a:highlight>
            </a:endParaRPr>
          </a:p>
          <a:p>
            <a:pPr marL="0" lvl="0" indent="0" algn="l" rtl="0">
              <a:spcBef>
                <a:spcPts val="1200"/>
              </a:spcBef>
              <a:spcAft>
                <a:spcPts val="0"/>
              </a:spcAft>
              <a:buNone/>
            </a:pPr>
            <a:endParaRPr sz="1650" dirty="0">
              <a:solidFill>
                <a:srgbClr val="202124"/>
              </a:solidFill>
              <a:highlight>
                <a:srgbClr val="FFFFFF"/>
              </a:highlight>
            </a:endParaRPr>
          </a:p>
          <a:p>
            <a:pPr marL="0" lvl="0" indent="0" algn="l" rtl="0">
              <a:spcBef>
                <a:spcPts val="1200"/>
              </a:spcBef>
              <a:spcAft>
                <a:spcPts val="0"/>
              </a:spcAft>
              <a:buNone/>
            </a:pPr>
            <a:endParaRPr sz="1650" dirty="0">
              <a:solidFill>
                <a:srgbClr val="202124"/>
              </a:solidFill>
              <a:highlight>
                <a:srgbClr val="FFFFFF"/>
              </a:highlight>
            </a:endParaRPr>
          </a:p>
          <a:p>
            <a:pPr marL="0" lvl="0" indent="0" algn="l" rtl="0">
              <a:spcBef>
                <a:spcPts val="1200"/>
              </a:spcBef>
              <a:spcAft>
                <a:spcPts val="1200"/>
              </a:spcAft>
              <a:buNone/>
            </a:pPr>
            <a:r>
              <a:rPr lang="en-GB" sz="1500" dirty="0">
                <a:solidFill>
                  <a:srgbClr val="202124"/>
                </a:solidFill>
                <a:highlight>
                  <a:srgbClr val="FFFFFF"/>
                </a:highlight>
              </a:rPr>
              <a:t>L indicates: Limited-memory BFGS</a:t>
            </a:r>
            <a:endParaRPr sz="1650" dirty="0">
              <a:solidFill>
                <a:srgbClr val="202124"/>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Fast Gradient Sign Method (FGSM):</a:t>
            </a:r>
            <a:endParaRPr/>
          </a:p>
        </p:txBody>
      </p:sp>
      <p:sp>
        <p:nvSpPr>
          <p:cNvPr id="236" name="Google Shape;236;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fast gradient sign methodology which calculates the gradient of the cost function with respect to the input of the neural network.</a:t>
            </a:r>
            <a:endParaRPr/>
          </a:p>
          <a:p>
            <a:pPr marL="0" lvl="0" indent="0" algn="l" rtl="0">
              <a:spcBef>
                <a:spcPts val="1200"/>
              </a:spcBef>
              <a:spcAft>
                <a:spcPts val="0"/>
              </a:spcAft>
              <a:buNone/>
            </a:pPr>
            <a:r>
              <a:rPr lang="en-GB"/>
              <a:t>adversarial examples are generated using the following equation:</a:t>
            </a: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pic>
        <p:nvPicPr>
          <p:cNvPr id="237" name="Google Shape;237;p46"/>
          <p:cNvPicPr preferRelativeResize="0"/>
          <p:nvPr/>
        </p:nvPicPr>
        <p:blipFill>
          <a:blip r:embed="rId3">
            <a:alphaModFix/>
          </a:blip>
          <a:stretch>
            <a:fillRect/>
          </a:stretch>
        </p:blipFill>
        <p:spPr>
          <a:xfrm>
            <a:off x="650850" y="3044103"/>
            <a:ext cx="7171725" cy="972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Target Class Method:</a:t>
            </a:r>
            <a:endParaRPr/>
          </a:p>
        </p:txBody>
      </p:sp>
      <p:sp>
        <p:nvSpPr>
          <p:cNvPr id="243" name="Google Shape;243;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a:t>maximizes the probability of some specific target classt , which is unlikely the true class for a given example.</a:t>
            </a:r>
            <a:endParaRPr/>
          </a:p>
          <a:p>
            <a:pPr marL="0" lvl="0" indent="0" algn="l" rtl="0">
              <a:spcBef>
                <a:spcPts val="1200"/>
              </a:spcBef>
              <a:spcAft>
                <a:spcPts val="0"/>
              </a:spcAft>
              <a:buClr>
                <a:schemeClr val="dk1"/>
              </a:buClr>
              <a:buSzPts val="1100"/>
              <a:buFont typeface="Arial"/>
              <a:buNone/>
            </a:pPr>
            <a:r>
              <a:rPr lang="en-GB"/>
              <a:t>The adversarial example is crafted using the following equation:</a:t>
            </a:r>
            <a:endParaRPr/>
          </a:p>
          <a:p>
            <a:pPr marL="0" lvl="0" indent="0" algn="l" rtl="0">
              <a:spcBef>
                <a:spcPts val="1200"/>
              </a:spcBef>
              <a:spcAft>
                <a:spcPts val="1200"/>
              </a:spcAft>
              <a:buNone/>
            </a:pPr>
            <a:endParaRPr/>
          </a:p>
        </p:txBody>
      </p:sp>
      <p:pic>
        <p:nvPicPr>
          <p:cNvPr id="244" name="Google Shape;244;p47"/>
          <p:cNvPicPr preferRelativeResize="0"/>
          <p:nvPr/>
        </p:nvPicPr>
        <p:blipFill>
          <a:blip r:embed="rId3">
            <a:alphaModFix/>
          </a:blip>
          <a:stretch>
            <a:fillRect/>
          </a:stretch>
        </p:blipFill>
        <p:spPr>
          <a:xfrm>
            <a:off x="2293500" y="3233050"/>
            <a:ext cx="2467425" cy="414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Basic Iterative Method:</a:t>
            </a:r>
            <a:endParaRPr/>
          </a:p>
        </p:txBody>
      </p:sp>
      <p:pic>
        <p:nvPicPr>
          <p:cNvPr id="251" name="Google Shape;251;p48"/>
          <p:cNvPicPr preferRelativeResize="0"/>
          <p:nvPr/>
        </p:nvPicPr>
        <p:blipFill>
          <a:blip r:embed="rId3">
            <a:alphaModFix/>
          </a:blip>
          <a:stretch>
            <a:fillRect/>
          </a:stretch>
        </p:blipFill>
        <p:spPr>
          <a:xfrm>
            <a:off x="311700" y="1211791"/>
            <a:ext cx="8315139" cy="225843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57" name="Google Shape;257;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lnSpc>
                <a:spcPct val="100000"/>
              </a:lnSpc>
              <a:spcBef>
                <a:spcPts val="1200"/>
              </a:spcBef>
              <a:spcAft>
                <a:spcPts val="0"/>
              </a:spcAft>
              <a:buClr>
                <a:schemeClr val="dk1"/>
              </a:buClr>
              <a:buSzPts val="1100"/>
              <a:buFont typeface="Arial"/>
              <a:buNone/>
            </a:pPr>
            <a:r>
              <a:rPr lang="en-GB" sz="2800">
                <a:solidFill>
                  <a:schemeClr val="dk1"/>
                </a:solidFill>
              </a:rPr>
              <a:t>Jacobian Based Method</a:t>
            </a:r>
            <a:endParaRPr sz="2800">
              <a:solidFill>
                <a:schemeClr val="dk1"/>
              </a:solidFill>
            </a:endParaRPr>
          </a:p>
          <a:p>
            <a:pPr marL="0" lvl="0" indent="0" algn="l" rtl="0">
              <a:spcBef>
                <a:spcPts val="0"/>
              </a:spcBef>
              <a:spcAft>
                <a:spcPts val="12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Perturbation Selection</a:t>
            </a:r>
            <a:endParaRPr/>
          </a:p>
        </p:txBody>
      </p:sp>
      <p:sp>
        <p:nvSpPr>
          <p:cNvPr id="263" name="Google Shape;263;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dirty="0"/>
              <a:t>An adversary may use the information about network sensitivity for input differences in order to evaluate the </a:t>
            </a:r>
            <a:r>
              <a:rPr lang="en-GB" b="1" dirty="0"/>
              <a:t>dimensions which are most likely to generate the target misclassification with minimum perturbation</a:t>
            </a:r>
            <a:r>
              <a:rPr lang="en-GB" dirty="0"/>
              <a:t>.</a:t>
            </a:r>
            <a:endParaRPr dirty="0"/>
          </a:p>
          <a:p>
            <a:pPr marL="0" lvl="0" indent="0" algn="l" rtl="0">
              <a:spcBef>
                <a:spcPts val="1200"/>
              </a:spcBef>
              <a:spcAft>
                <a:spcPts val="1200"/>
              </a:spcAft>
              <a:buNone/>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Perturb all the input dimensions:</a:t>
            </a:r>
            <a:endParaRPr/>
          </a:p>
        </p:txBody>
      </p:sp>
      <p:sp>
        <p:nvSpPr>
          <p:cNvPr id="269" name="Google Shape;269;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Perturb every input dimensions but with a small quantity in the direction of the sign of the gradient calculated using the FGSM method.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Clr>
                <a:schemeClr val="dk1"/>
              </a:buClr>
              <a:buSzPts val="1100"/>
              <a:buFont typeface="Arial"/>
              <a:buNone/>
            </a:pPr>
            <a:r>
              <a:rPr lang="en-GB"/>
              <a:t>This method efficiently minimizes the Euclidean distance between the original and the corresponding adversarial samples.</a:t>
            </a:r>
            <a:endParaRPr/>
          </a:p>
          <a:p>
            <a:pPr marL="0" lvl="0" indent="0" algn="l" rtl="0">
              <a:spcBef>
                <a:spcPts val="1200"/>
              </a:spcBef>
              <a:spcAft>
                <a:spcPts val="12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Perturb a selected input dimensions:</a:t>
            </a:r>
            <a:endParaRPr/>
          </a:p>
        </p:txBody>
      </p:sp>
      <p:sp>
        <p:nvSpPr>
          <p:cNvPr id="275" name="Google Shape;275;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05"/>
              <a:buNone/>
            </a:pPr>
            <a:r>
              <a:rPr lang="en-GB" sz="1590"/>
              <a:t>Involves  saliency maps to select only a limited number of input dimensions to perturb. </a:t>
            </a:r>
            <a:endParaRPr sz="1590"/>
          </a:p>
          <a:p>
            <a:pPr marL="0" lvl="0" indent="0" algn="l" rtl="0">
              <a:lnSpc>
                <a:spcPct val="95000"/>
              </a:lnSpc>
              <a:spcBef>
                <a:spcPts val="1200"/>
              </a:spcBef>
              <a:spcAft>
                <a:spcPts val="0"/>
              </a:spcAft>
              <a:buSzPts val="605"/>
              <a:buNone/>
            </a:pPr>
            <a:r>
              <a:rPr lang="en-GB" sz="1590"/>
              <a:t>The objective of using saliency map is to assign values to the combination of input dimensions which indicates whether the combination if perturbed, will contribute to the adversarial goals. </a:t>
            </a:r>
            <a:endParaRPr sz="1590"/>
          </a:p>
          <a:p>
            <a:pPr marL="0" lvl="0" indent="0" algn="l" rtl="0">
              <a:lnSpc>
                <a:spcPct val="95000"/>
              </a:lnSpc>
              <a:spcBef>
                <a:spcPts val="1200"/>
              </a:spcBef>
              <a:spcAft>
                <a:spcPts val="0"/>
              </a:spcAft>
              <a:buSzPts val="605"/>
              <a:buNone/>
            </a:pPr>
            <a:endParaRPr sz="1590"/>
          </a:p>
          <a:p>
            <a:pPr marL="0" lvl="0" indent="0" algn="l" rtl="0">
              <a:lnSpc>
                <a:spcPct val="95000"/>
              </a:lnSpc>
              <a:spcBef>
                <a:spcPts val="1200"/>
              </a:spcBef>
              <a:spcAft>
                <a:spcPts val="0"/>
              </a:spcAft>
              <a:buClr>
                <a:schemeClr val="dk1"/>
              </a:buClr>
              <a:buSzPts val="605"/>
              <a:buFont typeface="Arial"/>
              <a:buNone/>
            </a:pPr>
            <a:r>
              <a:rPr lang="en-GB" sz="1590"/>
              <a:t>This method effectively reduces the number of input features perturbed while crafting adversarial examples.</a:t>
            </a:r>
            <a:endParaRPr sz="1590"/>
          </a:p>
          <a:p>
            <a:pPr marL="0" lvl="0" indent="0" algn="l" rtl="0">
              <a:lnSpc>
                <a:spcPct val="95000"/>
              </a:lnSpc>
              <a:spcBef>
                <a:spcPts val="1200"/>
              </a:spcBef>
              <a:spcAft>
                <a:spcPts val="0"/>
              </a:spcAft>
              <a:buClr>
                <a:schemeClr val="dk1"/>
              </a:buClr>
              <a:buSzPts val="605"/>
              <a:buFont typeface="Arial"/>
              <a:buNone/>
            </a:pPr>
            <a:r>
              <a:rPr lang="en-GB" sz="1590"/>
              <a:t>For choosing the input dimensions which forms the perturbations, all the dimensions are sorted in decreasing order of adversarial saliency value.</a:t>
            </a:r>
            <a:endParaRPr sz="1590"/>
          </a:p>
          <a:p>
            <a:pPr marL="0" lvl="0" indent="0" algn="l" rtl="0">
              <a:lnSpc>
                <a:spcPct val="95000"/>
              </a:lnSpc>
              <a:spcBef>
                <a:spcPts val="1200"/>
              </a:spcBef>
              <a:spcAft>
                <a:spcPts val="1200"/>
              </a:spcAft>
              <a:buSzPts val="605"/>
              <a:buNone/>
            </a:pPr>
            <a:endParaRPr sz="159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81" name="Google Shape;281;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a:t>The saliency value S(x,t)[i] of a component i of a legitimate example x for a target class t is evaluated using the following equation:</a:t>
            </a:r>
            <a:endParaRPr/>
          </a:p>
          <a:p>
            <a:pPr marL="0" lvl="0" indent="0" algn="l" rtl="0">
              <a:spcBef>
                <a:spcPts val="1200"/>
              </a:spcBef>
              <a:spcAft>
                <a:spcPts val="1200"/>
              </a:spcAft>
              <a:buNone/>
            </a:pPr>
            <a:endParaRPr/>
          </a:p>
        </p:txBody>
      </p:sp>
      <p:pic>
        <p:nvPicPr>
          <p:cNvPr id="282" name="Google Shape;282;p53"/>
          <p:cNvPicPr preferRelativeResize="0"/>
          <p:nvPr/>
        </p:nvPicPr>
        <p:blipFill>
          <a:blip r:embed="rId3">
            <a:alphaModFix/>
          </a:blip>
          <a:stretch>
            <a:fillRect/>
          </a:stretch>
        </p:blipFill>
        <p:spPr>
          <a:xfrm>
            <a:off x="595702" y="2184114"/>
            <a:ext cx="8128573" cy="16233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a:t>
            </a:r>
            <a:endParaRPr/>
          </a:p>
        </p:txBody>
      </p:sp>
      <p:sp>
        <p:nvSpPr>
          <p:cNvPr id="112" name="Google Shape;112;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a:t>Adversarial Attacks and Defences: A Survey, https://arxiv.org/pdf/1810.00069.pdf.</a:t>
            </a:r>
            <a:endParaRPr/>
          </a:p>
          <a:p>
            <a:pPr marL="0" lvl="0" indent="0" algn="l" rtl="0">
              <a:spcBef>
                <a:spcPts val="1200"/>
              </a:spcBef>
              <a:spcAft>
                <a:spcPts val="0"/>
              </a:spcAft>
              <a:buNone/>
            </a:pPr>
            <a:endParaRPr/>
          </a:p>
          <a:p>
            <a:pPr marL="0" lvl="0" indent="0" algn="l" rtl="0">
              <a:spcBef>
                <a:spcPts val="1200"/>
              </a:spcBef>
              <a:spcAft>
                <a:spcPts val="0"/>
              </a:spcAft>
              <a:buNone/>
            </a:pPr>
            <a:r>
              <a:rPr lang="en-GB"/>
              <a:t>2. Ian J. Goodfellow, Jonathon Shlens, and Christian Szegedy. 2014. Explaining and Harnessing Adversarial Examples. CoRR abs/1412.6572 (2014). http://arxiv.org/abs/1412.6572</a:t>
            </a:r>
            <a:endParaRPr/>
          </a:p>
          <a:p>
            <a:pPr marL="0" lvl="0" indent="0" algn="l" rtl="0">
              <a:spcBef>
                <a:spcPts val="1200"/>
              </a:spcBef>
              <a:spcAft>
                <a:spcPts val="12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88" name="Google Shape;288;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en-GB" sz="1650">
                <a:solidFill>
                  <a:srgbClr val="202124"/>
                </a:solidFill>
                <a:highlight>
                  <a:srgbClr val="FFFFFF"/>
                </a:highlight>
              </a:rPr>
              <a:t>Jacobian matrix is </a:t>
            </a:r>
            <a:r>
              <a:rPr lang="en-GB" sz="1650">
                <a:solidFill>
                  <a:srgbClr val="040C28"/>
                </a:solidFill>
              </a:rPr>
              <a:t>a matrix of partial derivatives</a:t>
            </a:r>
            <a:r>
              <a:rPr lang="en-GB" sz="1650">
                <a:solidFill>
                  <a:srgbClr val="202124"/>
                </a:solidFill>
                <a:highlight>
                  <a:srgbClr val="FFFFFF"/>
                </a:highlight>
              </a:rPr>
              <a:t>. </a:t>
            </a:r>
            <a:endParaRPr sz="1650">
              <a:solidFill>
                <a:srgbClr val="202124"/>
              </a:solidFill>
              <a:highlight>
                <a:srgbClr val="FFFFFF"/>
              </a:highlight>
            </a:endParaRPr>
          </a:p>
          <a:p>
            <a:pPr marL="0" lvl="0" indent="0" algn="l" rtl="0">
              <a:spcBef>
                <a:spcPts val="1200"/>
              </a:spcBef>
              <a:spcAft>
                <a:spcPts val="0"/>
              </a:spcAft>
              <a:buNone/>
            </a:pPr>
            <a:r>
              <a:rPr lang="en-GB" sz="1650">
                <a:solidFill>
                  <a:srgbClr val="202124"/>
                </a:solidFill>
                <a:highlight>
                  <a:srgbClr val="FFFFFF"/>
                </a:highlight>
              </a:rPr>
              <a:t>Jacobian is the determinant of the jacobian matrix. </a:t>
            </a:r>
            <a:endParaRPr sz="1650">
              <a:solidFill>
                <a:srgbClr val="202124"/>
              </a:solidFill>
              <a:highlight>
                <a:srgbClr val="FFFFFF"/>
              </a:highlight>
            </a:endParaRPr>
          </a:p>
          <a:p>
            <a:pPr marL="0" lvl="0" indent="0" algn="l" rtl="0">
              <a:spcBef>
                <a:spcPts val="1200"/>
              </a:spcBef>
              <a:spcAft>
                <a:spcPts val="1200"/>
              </a:spcAft>
              <a:buNone/>
            </a:pPr>
            <a:r>
              <a:rPr lang="en-GB" sz="1650">
                <a:solidFill>
                  <a:srgbClr val="202124"/>
                </a:solidFill>
                <a:highlight>
                  <a:srgbClr val="FFFFFF"/>
                </a:highlight>
              </a:rPr>
              <a:t>The matrix will contain all partial derivatives of a vector function. </a:t>
            </a:r>
            <a:endParaRPr/>
          </a:p>
        </p:txBody>
      </p:sp>
      <p:pic>
        <p:nvPicPr>
          <p:cNvPr id="289" name="Google Shape;289;p54"/>
          <p:cNvPicPr preferRelativeResize="0"/>
          <p:nvPr/>
        </p:nvPicPr>
        <p:blipFill>
          <a:blip r:embed="rId3">
            <a:alphaModFix/>
          </a:blip>
          <a:stretch>
            <a:fillRect/>
          </a:stretch>
        </p:blipFill>
        <p:spPr>
          <a:xfrm>
            <a:off x="2054188" y="3227825"/>
            <a:ext cx="4657725" cy="15430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95" name="Google Shape;295;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The saliency value S(x,t)[i] of a component i of a legitimate example x for a target class t is evaluated using the following equation:</a:t>
            </a:r>
            <a:endParaRPr/>
          </a:p>
          <a:p>
            <a:pPr marL="0" lvl="0" indent="0" algn="l" rtl="0">
              <a:spcBef>
                <a:spcPts val="1200"/>
              </a:spcBef>
              <a:spcAft>
                <a:spcPts val="1200"/>
              </a:spcAft>
              <a:buNone/>
            </a:pPr>
            <a:endParaRPr/>
          </a:p>
        </p:txBody>
      </p:sp>
      <p:pic>
        <p:nvPicPr>
          <p:cNvPr id="296" name="Google Shape;296;p55"/>
          <p:cNvPicPr preferRelativeResize="0"/>
          <p:nvPr/>
        </p:nvPicPr>
        <p:blipFill>
          <a:blip r:embed="rId3">
            <a:alphaModFix/>
          </a:blip>
          <a:stretch>
            <a:fillRect/>
          </a:stretch>
        </p:blipFill>
        <p:spPr>
          <a:xfrm>
            <a:off x="1704975" y="2071688"/>
            <a:ext cx="5734050" cy="1000125"/>
          </a:xfrm>
          <a:prstGeom prst="rect">
            <a:avLst/>
          </a:prstGeom>
          <a:noFill/>
          <a:ln>
            <a:noFill/>
          </a:ln>
        </p:spPr>
      </p:pic>
      <p:pic>
        <p:nvPicPr>
          <p:cNvPr id="297" name="Google Shape;297;p55"/>
          <p:cNvPicPr preferRelativeResize="0"/>
          <p:nvPr/>
        </p:nvPicPr>
        <p:blipFill>
          <a:blip r:embed="rId4">
            <a:alphaModFix/>
          </a:blip>
          <a:stretch>
            <a:fillRect/>
          </a:stretch>
        </p:blipFill>
        <p:spPr>
          <a:xfrm>
            <a:off x="1704974" y="3422000"/>
            <a:ext cx="5849399" cy="4144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61111"/>
              <a:buFont typeface="Arial"/>
              <a:buNone/>
            </a:pPr>
            <a:r>
              <a:rPr lang="en-GB" sz="1800">
                <a:solidFill>
                  <a:schemeClr val="dk2"/>
                </a:solidFill>
              </a:rPr>
              <a:t>Advantages and Drawbacks</a:t>
            </a:r>
            <a:endParaRPr/>
          </a:p>
        </p:txBody>
      </p:sp>
      <p:sp>
        <p:nvSpPr>
          <p:cNvPr id="303" name="Google Shape;303;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en-GB"/>
              <a:t>The first method (FDGM) is well fitted for the fast crafting of many adversarial samples but with a relatively large perturbation and thus is potentially easier to detect. </a:t>
            </a:r>
            <a:endParaRPr/>
          </a:p>
          <a:p>
            <a:pPr marL="0" lvl="0" indent="0" algn="l" rtl="0">
              <a:spcBef>
                <a:spcPts val="1200"/>
              </a:spcBef>
              <a:spcAft>
                <a:spcPts val="0"/>
              </a:spcAft>
              <a:buNone/>
            </a:pPr>
            <a:endParaRPr/>
          </a:p>
          <a:p>
            <a:pPr marL="0" lvl="0" indent="0" algn="l" rtl="0">
              <a:spcBef>
                <a:spcPts val="1200"/>
              </a:spcBef>
              <a:spcAft>
                <a:spcPts val="0"/>
              </a:spcAft>
              <a:buClr>
                <a:schemeClr val="dk1"/>
              </a:buClr>
              <a:buSzPts val="1100"/>
              <a:buFont typeface="Arial"/>
              <a:buNone/>
            </a:pPr>
            <a:r>
              <a:rPr lang="en-GB"/>
              <a:t>The second method (Saliency) reduces the perturbations at the expense of a higher computing cost.</a:t>
            </a:r>
            <a:endParaRPr/>
          </a:p>
          <a:p>
            <a:pPr marL="0" lvl="0" indent="0" algn="l" rtl="0">
              <a:spcBef>
                <a:spcPts val="1200"/>
              </a:spcBef>
              <a:spcAft>
                <a:spcPts val="12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09" name="Google Shape;309;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Clr>
                <a:schemeClr val="dk1"/>
              </a:buClr>
              <a:buSzPts val="1100"/>
              <a:buFont typeface="Arial"/>
              <a:buNone/>
            </a:pPr>
            <a:r>
              <a:rPr lang="en-GB" b="1"/>
              <a:t>Adversarial examples in a black-box setting.</a:t>
            </a:r>
            <a:endParaRPr b="1"/>
          </a:p>
          <a:p>
            <a:pPr marL="0" lvl="0" indent="0" algn="l" rtl="0">
              <a:spcBef>
                <a:spcPts val="1200"/>
              </a:spcBef>
              <a:spcAft>
                <a:spcPts val="120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15" name="Google Shape;315;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770"/>
              <a:buNone/>
            </a:pPr>
            <a:endParaRPr sz="1460"/>
          </a:p>
          <a:p>
            <a:pPr marL="0" lvl="0" indent="0" algn="l" rtl="0">
              <a:lnSpc>
                <a:spcPct val="105000"/>
              </a:lnSpc>
              <a:spcBef>
                <a:spcPts val="1200"/>
              </a:spcBef>
              <a:spcAft>
                <a:spcPts val="0"/>
              </a:spcAft>
              <a:buSzPts val="770"/>
              <a:buNone/>
            </a:pPr>
            <a:r>
              <a:rPr lang="en-GB" sz="1460"/>
              <a:t>in the case of an adaptive black-box scenario, the adversary does not have access to a large dataset and thus augments a partial or randomly selected dataset by selectively querying the target model as an oracle. </a:t>
            </a:r>
            <a:endParaRPr sz="1460"/>
          </a:p>
          <a:p>
            <a:pPr marL="0" lvl="0" indent="0" algn="l" rtl="0">
              <a:lnSpc>
                <a:spcPct val="105000"/>
              </a:lnSpc>
              <a:spcBef>
                <a:spcPts val="1200"/>
              </a:spcBef>
              <a:spcAft>
                <a:spcPts val="0"/>
              </a:spcAft>
              <a:buSzPts val="770"/>
              <a:buNone/>
            </a:pPr>
            <a:endParaRPr sz="1460"/>
          </a:p>
          <a:p>
            <a:pPr marL="0" lvl="0" indent="0" algn="l" rtl="0">
              <a:lnSpc>
                <a:spcPct val="105000"/>
              </a:lnSpc>
              <a:spcBef>
                <a:spcPts val="1200"/>
              </a:spcBef>
              <a:spcAft>
                <a:spcPts val="0"/>
              </a:spcAft>
              <a:buSzPts val="770"/>
              <a:buNone/>
            </a:pPr>
            <a:r>
              <a:rPr lang="en-GB" sz="1460"/>
              <a:t>-train a local substitute model which approximates the decision boundary of the target model. Once the local model is trained with high confidence, any of the white-box attack strategies can be applied.</a:t>
            </a:r>
            <a:endParaRPr sz="1460"/>
          </a:p>
          <a:p>
            <a:pPr marL="0" lvl="0" indent="0" algn="l" rtl="0">
              <a:lnSpc>
                <a:spcPct val="105000"/>
              </a:lnSpc>
              <a:spcBef>
                <a:spcPts val="1200"/>
              </a:spcBef>
              <a:spcAft>
                <a:spcPts val="0"/>
              </a:spcAft>
              <a:buSzPts val="770"/>
              <a:buNone/>
            </a:pPr>
            <a:endParaRPr sz="1460"/>
          </a:p>
          <a:p>
            <a:pPr marL="0" lvl="0" indent="0" algn="l" rtl="0">
              <a:lnSpc>
                <a:spcPct val="105000"/>
              </a:lnSpc>
              <a:spcBef>
                <a:spcPts val="1200"/>
              </a:spcBef>
              <a:spcAft>
                <a:spcPts val="0"/>
              </a:spcAft>
              <a:buClr>
                <a:schemeClr val="dk1"/>
              </a:buClr>
              <a:buSzPts val="770"/>
              <a:buFont typeface="Arial"/>
              <a:buNone/>
            </a:pPr>
            <a:r>
              <a:rPr lang="en-GB" sz="1460"/>
              <a:t>Eg: One of the popular method of dataset augmentation- </a:t>
            </a:r>
            <a:r>
              <a:rPr lang="en-GB" sz="1460" b="1"/>
              <a:t>Jacobian based Data Augmentation</a:t>
            </a:r>
            <a:r>
              <a:rPr lang="en-GB" sz="1460"/>
              <a:t>.</a:t>
            </a:r>
            <a:endParaRPr sz="1460"/>
          </a:p>
          <a:p>
            <a:pPr marL="0" lvl="0" indent="0" algn="l" rtl="0">
              <a:lnSpc>
                <a:spcPct val="105000"/>
              </a:lnSpc>
              <a:spcBef>
                <a:spcPts val="1200"/>
              </a:spcBef>
              <a:spcAft>
                <a:spcPts val="1200"/>
              </a:spcAft>
              <a:buSzPts val="770"/>
              <a:buNone/>
            </a:pPr>
            <a:endParaRPr sz="146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Jacobian based Data Augmentation.</a:t>
            </a:r>
            <a:endParaRPr/>
          </a:p>
        </p:txBody>
      </p:sp>
      <p:sp>
        <p:nvSpPr>
          <p:cNvPr id="321" name="Google Shape;321;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05"/>
              <a:buNone/>
            </a:pPr>
            <a:r>
              <a:rPr lang="en-GB" sz="1790" dirty="0"/>
              <a:t>An adversary could potentially make an infinite number of queries to get the Oracle’s output O(x) for any input x. </a:t>
            </a:r>
            <a:endParaRPr sz="1790" dirty="0"/>
          </a:p>
          <a:p>
            <a:pPr marL="0" lvl="0" indent="0" algn="l" rtl="0">
              <a:lnSpc>
                <a:spcPct val="105000"/>
              </a:lnSpc>
              <a:spcBef>
                <a:spcPts val="1200"/>
              </a:spcBef>
              <a:spcAft>
                <a:spcPts val="0"/>
              </a:spcAft>
              <a:buSzPts val="605"/>
              <a:buNone/>
            </a:pPr>
            <a:endParaRPr sz="1790" dirty="0"/>
          </a:p>
          <a:p>
            <a:pPr marL="0" lvl="0" indent="0" algn="l" rtl="0">
              <a:lnSpc>
                <a:spcPct val="105000"/>
              </a:lnSpc>
              <a:spcBef>
                <a:spcPts val="1200"/>
              </a:spcBef>
              <a:spcAft>
                <a:spcPts val="0"/>
              </a:spcAft>
              <a:buSzPts val="605"/>
              <a:buNone/>
            </a:pPr>
            <a:r>
              <a:rPr lang="en-GB" sz="1790" dirty="0"/>
              <a:t>This would provide the adversary a copy of the oracle. However, the process is not tractable considering the continuous domain of an input to be queried. </a:t>
            </a:r>
            <a:endParaRPr sz="1790" dirty="0"/>
          </a:p>
          <a:p>
            <a:pPr marL="0" lvl="0" indent="0" algn="l" rtl="0">
              <a:lnSpc>
                <a:spcPct val="105000"/>
              </a:lnSpc>
              <a:spcBef>
                <a:spcPts val="1200"/>
              </a:spcBef>
              <a:spcAft>
                <a:spcPts val="0"/>
              </a:spcAft>
              <a:buSzPts val="605"/>
              <a:buNone/>
            </a:pPr>
            <a:endParaRPr sz="1790" dirty="0"/>
          </a:p>
          <a:p>
            <a:pPr marL="0" lvl="0" indent="0" algn="l" rtl="0">
              <a:lnSpc>
                <a:spcPct val="105000"/>
              </a:lnSpc>
              <a:spcBef>
                <a:spcPts val="1200"/>
              </a:spcBef>
              <a:spcAft>
                <a:spcPts val="0"/>
              </a:spcAft>
              <a:buSzPts val="605"/>
              <a:buNone/>
            </a:pPr>
            <a:r>
              <a:rPr lang="en-GB" sz="1790" dirty="0"/>
              <a:t>Furthermore, making a significant number of queries presents the adversarial </a:t>
            </a:r>
            <a:r>
              <a:rPr lang="en-GB" sz="1790" dirty="0" err="1"/>
              <a:t>behavior</a:t>
            </a:r>
            <a:r>
              <a:rPr lang="en-GB" sz="1790" dirty="0"/>
              <a:t> easy to detect. (as normal </a:t>
            </a:r>
            <a:r>
              <a:rPr lang="en-GB" sz="1790" dirty="0" err="1"/>
              <a:t>loko</a:t>
            </a:r>
            <a:r>
              <a:rPr lang="en-GB" sz="1790" dirty="0"/>
              <a:t> to </a:t>
            </a:r>
            <a:r>
              <a:rPr lang="en-GB" sz="1790" dirty="0" err="1"/>
              <a:t>atli</a:t>
            </a:r>
            <a:r>
              <a:rPr lang="en-GB" sz="1790" dirty="0"/>
              <a:t> </a:t>
            </a:r>
            <a:r>
              <a:rPr lang="en-GB" sz="1790" dirty="0" err="1"/>
              <a:t>badhi</a:t>
            </a:r>
            <a:r>
              <a:rPr lang="en-GB" sz="1790" dirty="0"/>
              <a:t> query </a:t>
            </a:r>
            <a:r>
              <a:rPr lang="en-GB" sz="1790" dirty="0" err="1"/>
              <a:t>nathi</a:t>
            </a:r>
            <a:r>
              <a:rPr lang="en-GB" sz="1790" dirty="0"/>
              <a:t> </a:t>
            </a:r>
            <a:r>
              <a:rPr lang="en-GB" sz="1790" dirty="0" err="1"/>
              <a:t>karvana</a:t>
            </a:r>
            <a:r>
              <a:rPr lang="en-GB" sz="1790" dirty="0"/>
              <a:t>)</a:t>
            </a:r>
            <a:endParaRPr sz="1790" dirty="0"/>
          </a:p>
          <a:p>
            <a:pPr marL="0" lvl="0" indent="0" algn="l" rtl="0">
              <a:lnSpc>
                <a:spcPct val="105000"/>
              </a:lnSpc>
              <a:spcBef>
                <a:spcPts val="1200"/>
              </a:spcBef>
              <a:spcAft>
                <a:spcPts val="0"/>
              </a:spcAft>
              <a:buSzPts val="605"/>
              <a:buNone/>
            </a:pPr>
            <a:endParaRPr sz="1790" dirty="0"/>
          </a:p>
          <a:p>
            <a:pPr marL="0" lvl="0" indent="0" algn="l" rtl="0">
              <a:lnSpc>
                <a:spcPct val="105000"/>
              </a:lnSpc>
              <a:spcBef>
                <a:spcPts val="1200"/>
              </a:spcBef>
              <a:spcAft>
                <a:spcPts val="1200"/>
              </a:spcAft>
              <a:buSzPts val="605"/>
              <a:buNone/>
            </a:pPr>
            <a:endParaRPr sz="179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27" name="Google Shape;327;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85000"/>
              </a:lnSpc>
              <a:spcBef>
                <a:spcPts val="0"/>
              </a:spcBef>
              <a:spcAft>
                <a:spcPts val="0"/>
              </a:spcAft>
              <a:buSzPts val="605"/>
              <a:buNone/>
            </a:pPr>
            <a:r>
              <a:rPr lang="en-GB" sz="1584"/>
              <a:t>Hence, the greedy heuristic that an adversary follow </a:t>
            </a:r>
            <a:r>
              <a:rPr lang="en-GB" sz="1590"/>
              <a:t>is to prioritize the samples while querying the oracle for labels to get a substitute DNN F approximating the decision boundaries of the Oracle. </a:t>
            </a:r>
            <a:endParaRPr sz="1590"/>
          </a:p>
          <a:p>
            <a:pPr marL="0" lvl="0" indent="0" algn="l" rtl="0">
              <a:lnSpc>
                <a:spcPct val="85000"/>
              </a:lnSpc>
              <a:spcBef>
                <a:spcPts val="1200"/>
              </a:spcBef>
              <a:spcAft>
                <a:spcPts val="0"/>
              </a:spcAft>
              <a:buSzPts val="605"/>
              <a:buNone/>
            </a:pPr>
            <a:endParaRPr sz="1590"/>
          </a:p>
          <a:p>
            <a:pPr marL="0" lvl="0" indent="0" algn="l" rtl="0">
              <a:lnSpc>
                <a:spcPct val="85000"/>
              </a:lnSpc>
              <a:spcBef>
                <a:spcPts val="1200"/>
              </a:spcBef>
              <a:spcAft>
                <a:spcPts val="0"/>
              </a:spcAft>
              <a:buSzPts val="605"/>
              <a:buNone/>
            </a:pPr>
            <a:r>
              <a:rPr lang="en-GB" sz="1590"/>
              <a:t>These directions can be identified with the </a:t>
            </a:r>
            <a:r>
              <a:rPr lang="en-GB" sz="1590" b="1"/>
              <a:t>substitute DNN's Jacobian matrix JF</a:t>
            </a:r>
            <a:r>
              <a:rPr lang="en-GB" sz="1590"/>
              <a:t> , which is evaluated at several input points x. </a:t>
            </a:r>
            <a:endParaRPr sz="1590"/>
          </a:p>
          <a:p>
            <a:pPr marL="0" lvl="0" indent="0" algn="l" rtl="0">
              <a:lnSpc>
                <a:spcPct val="85000"/>
              </a:lnSpc>
              <a:spcBef>
                <a:spcPts val="1200"/>
              </a:spcBef>
              <a:spcAft>
                <a:spcPts val="0"/>
              </a:spcAft>
              <a:buSzPts val="605"/>
              <a:buNone/>
            </a:pPr>
            <a:r>
              <a:rPr lang="en-GB" sz="1590" b="1"/>
              <a:t>Precisely,the adversary evaluates the sign of the Jacobian matrix dimension corresponding to the label assigned to input x by the oracle, denoted by sдn (JF (x) [O(x)]). </a:t>
            </a:r>
            <a:endParaRPr sz="1590" b="1"/>
          </a:p>
          <a:p>
            <a:pPr marL="0" lvl="0" indent="0" algn="l" rtl="0">
              <a:lnSpc>
                <a:spcPct val="85000"/>
              </a:lnSpc>
              <a:spcBef>
                <a:spcPts val="1200"/>
              </a:spcBef>
              <a:spcAft>
                <a:spcPts val="0"/>
              </a:spcAft>
              <a:buSzPts val="605"/>
              <a:buNone/>
            </a:pPr>
            <a:r>
              <a:rPr lang="en-GB" sz="1590"/>
              <a:t>The term λ∗sдn (JF (x) [O(x)]) is added to the original datapoint, to obtain a new synthetic training point. </a:t>
            </a:r>
            <a:endParaRPr sz="1590"/>
          </a:p>
          <a:p>
            <a:pPr marL="0" lvl="0" indent="0" algn="l" rtl="0">
              <a:lnSpc>
                <a:spcPct val="85000"/>
              </a:lnSpc>
              <a:spcBef>
                <a:spcPts val="1200"/>
              </a:spcBef>
              <a:spcAft>
                <a:spcPts val="0"/>
              </a:spcAft>
              <a:buClr>
                <a:schemeClr val="dk1"/>
              </a:buClr>
              <a:buSzPts val="605"/>
              <a:buFont typeface="Arial"/>
              <a:buNone/>
            </a:pPr>
            <a:r>
              <a:rPr lang="en-GB" sz="1590"/>
              <a:t>The iterative data augmentation technique can be summarized using the following equation.</a:t>
            </a:r>
            <a:endParaRPr sz="1590"/>
          </a:p>
          <a:p>
            <a:pPr marL="0" lvl="0" indent="0" algn="l" rtl="0">
              <a:lnSpc>
                <a:spcPct val="95000"/>
              </a:lnSpc>
              <a:spcBef>
                <a:spcPts val="1200"/>
              </a:spcBef>
              <a:spcAft>
                <a:spcPts val="1200"/>
              </a:spcAft>
              <a:buSzPts val="605"/>
              <a:buNone/>
            </a:pPr>
            <a:endParaRPr sz="159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3" name="Google Shape;333;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GB" dirty="0"/>
              <a:t>*https://dl.acm.org/doi/pdf/10.1145/3052973.3053009</a:t>
            </a:r>
            <a:endParaRPr dirty="0"/>
          </a:p>
        </p:txBody>
      </p:sp>
      <p:pic>
        <p:nvPicPr>
          <p:cNvPr id="334" name="Google Shape;334;p61"/>
          <p:cNvPicPr preferRelativeResize="0"/>
          <p:nvPr/>
        </p:nvPicPr>
        <p:blipFill>
          <a:blip r:embed="rId3">
            <a:alphaModFix/>
          </a:blip>
          <a:stretch>
            <a:fillRect/>
          </a:stretch>
        </p:blipFill>
        <p:spPr>
          <a:xfrm>
            <a:off x="77981" y="0"/>
            <a:ext cx="8991067" cy="2569600"/>
          </a:xfrm>
          <a:prstGeom prst="rect">
            <a:avLst/>
          </a:prstGeom>
          <a:noFill/>
          <a:ln>
            <a:noFill/>
          </a:ln>
        </p:spPr>
      </p:pic>
      <p:pic>
        <p:nvPicPr>
          <p:cNvPr id="335" name="Google Shape;335;p61"/>
          <p:cNvPicPr preferRelativeResize="0"/>
          <p:nvPr/>
        </p:nvPicPr>
        <p:blipFill>
          <a:blip r:embed="rId4">
            <a:alphaModFix/>
          </a:blip>
          <a:stretch>
            <a:fillRect/>
          </a:stretch>
        </p:blipFill>
        <p:spPr>
          <a:xfrm>
            <a:off x="1131239" y="2658715"/>
            <a:ext cx="6881521" cy="52669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GB"/>
              <a:t>*https://dl.acm.org/doi/pdf/10.1145/3052973.3053009</a:t>
            </a:r>
            <a:endParaRPr/>
          </a:p>
        </p:txBody>
      </p:sp>
      <p:pic>
        <p:nvPicPr>
          <p:cNvPr id="342" name="Google Shape;342;p62"/>
          <p:cNvPicPr preferRelativeResize="0"/>
          <p:nvPr/>
        </p:nvPicPr>
        <p:blipFill>
          <a:blip r:embed="rId3">
            <a:alphaModFix/>
          </a:blip>
          <a:stretch>
            <a:fillRect/>
          </a:stretch>
        </p:blipFill>
        <p:spPr>
          <a:xfrm>
            <a:off x="1636425" y="194794"/>
            <a:ext cx="5476407" cy="365767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48" name="Google Shape;348;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GB"/>
              <a:t>Here, the  limitation is placed on the substitute: </a:t>
            </a:r>
            <a:endParaRPr/>
          </a:p>
          <a:p>
            <a:pPr marL="0" lvl="0" indent="0" algn="l" rtl="0">
              <a:spcBef>
                <a:spcPts val="1200"/>
              </a:spcBef>
              <a:spcAft>
                <a:spcPts val="1200"/>
              </a:spcAft>
              <a:buNone/>
            </a:pPr>
            <a:r>
              <a:rPr lang="en-GB"/>
              <a:t>it must model a differentiable function—to allow for synthetic data to be generated with its Jacobian matrix.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Challenges</a:t>
            </a:r>
            <a:endParaRPr/>
          </a:p>
        </p:txBody>
      </p:sp>
      <p:sp>
        <p:nvSpPr>
          <p:cNvPr id="118" name="Google Shape;118;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4327" algn="l" rtl="0">
              <a:spcBef>
                <a:spcPts val="0"/>
              </a:spcBef>
              <a:spcAft>
                <a:spcPts val="0"/>
              </a:spcAft>
              <a:buSzPct val="100000"/>
              <a:buAutoNum type="arabicPeriod"/>
            </a:pPr>
            <a:r>
              <a:rPr lang="en-GB" dirty="0"/>
              <a:t>Most of the current </a:t>
            </a:r>
            <a:r>
              <a:rPr lang="en-GB" dirty="0" err="1"/>
              <a:t>defense</a:t>
            </a:r>
            <a:r>
              <a:rPr lang="en-GB" dirty="0"/>
              <a:t> strategies are not adaptive to all types of adversarial attack as one method may block one kind of attack but leaves another vulnerability open to an attacker   (koi pan model </a:t>
            </a:r>
            <a:r>
              <a:rPr lang="en-GB" dirty="0" err="1"/>
              <a:t>badha</a:t>
            </a:r>
            <a:r>
              <a:rPr lang="en-GB" dirty="0"/>
              <a:t> attack </a:t>
            </a:r>
            <a:r>
              <a:rPr lang="en-GB" dirty="0" err="1"/>
              <a:t>thi</a:t>
            </a:r>
            <a:r>
              <a:rPr lang="en-GB" dirty="0"/>
              <a:t> </a:t>
            </a:r>
            <a:r>
              <a:rPr lang="en-GB" dirty="0" err="1"/>
              <a:t>bachi</a:t>
            </a:r>
            <a:r>
              <a:rPr lang="en-GB" dirty="0"/>
              <a:t> na shake)</a:t>
            </a:r>
          </a:p>
          <a:p>
            <a:pPr marL="0" lvl="0" indent="0" algn="l" rtl="0">
              <a:spcBef>
                <a:spcPts val="1200"/>
              </a:spcBef>
              <a:spcAft>
                <a:spcPts val="0"/>
              </a:spcAft>
              <a:buNone/>
            </a:pPr>
            <a:endParaRPr dirty="0"/>
          </a:p>
          <a:p>
            <a:pPr marL="457200" lvl="0" indent="-334327" algn="l" rtl="0">
              <a:spcBef>
                <a:spcPts val="1200"/>
              </a:spcBef>
              <a:spcAft>
                <a:spcPts val="0"/>
              </a:spcAft>
              <a:buSzPct val="100000"/>
              <a:buAutoNum type="arabicPeriod"/>
            </a:pPr>
            <a:r>
              <a:rPr lang="en-GB" dirty="0"/>
              <a:t>implementation of such </a:t>
            </a:r>
            <a:r>
              <a:rPr lang="en-GB" dirty="0" err="1"/>
              <a:t>defense</a:t>
            </a:r>
            <a:r>
              <a:rPr lang="en-GB" dirty="0"/>
              <a:t> strategies may incur performance overhead, and can also degrade the prediction accuracy of the actual model.  (model ne robust </a:t>
            </a:r>
            <a:r>
              <a:rPr lang="en-GB" dirty="0" err="1"/>
              <a:t>bana</a:t>
            </a:r>
            <a:r>
              <a:rPr lang="en-GB" dirty="0"/>
              <a:t> </a:t>
            </a:r>
            <a:r>
              <a:rPr lang="en-GB" dirty="0" err="1"/>
              <a:t>jata</a:t>
            </a:r>
            <a:r>
              <a:rPr lang="en-GB" dirty="0"/>
              <a:t> accuracy </a:t>
            </a:r>
            <a:r>
              <a:rPr lang="en-GB" dirty="0" err="1"/>
              <a:t>ni</a:t>
            </a:r>
            <a:r>
              <a:rPr lang="en-GB" dirty="0"/>
              <a:t> </a:t>
            </a:r>
            <a:r>
              <a:rPr lang="en-GB" dirty="0" err="1"/>
              <a:t>pathari</a:t>
            </a:r>
            <a:r>
              <a:rPr lang="en-GB" dirty="0"/>
              <a:t> </a:t>
            </a:r>
            <a:r>
              <a:rPr lang="en-GB" dirty="0" err="1"/>
              <a:t>fari</a:t>
            </a:r>
            <a:r>
              <a:rPr lang="en-GB" dirty="0"/>
              <a:t> </a:t>
            </a:r>
            <a:r>
              <a:rPr lang="en-GB" dirty="0" err="1"/>
              <a:t>vadse</a:t>
            </a:r>
            <a:r>
              <a:rPr lang="en-GB" dirty="0"/>
              <a:t>)</a:t>
            </a:r>
            <a:endParaRPr dirty="0"/>
          </a:p>
          <a:p>
            <a:pPr marL="0" lvl="0" indent="0" algn="l" rtl="0">
              <a:spcBef>
                <a:spcPts val="1200"/>
              </a:spcBef>
              <a:spcAft>
                <a:spcPts val="0"/>
              </a:spcAft>
              <a:buClr>
                <a:schemeClr val="dk1"/>
              </a:buClr>
              <a:buSzPct val="61111"/>
              <a:buFont typeface="Arial"/>
              <a:buNone/>
            </a:pPr>
            <a:endParaRPr dirty="0"/>
          </a:p>
          <a:p>
            <a:pPr marL="0" lvl="0" indent="0" algn="l" rtl="0">
              <a:spcBef>
                <a:spcPts val="1200"/>
              </a:spcBef>
              <a:spcAft>
                <a:spcPts val="1200"/>
              </a:spcAft>
              <a:buNone/>
            </a:pP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Gradient Hiding</a:t>
            </a:r>
            <a:endParaRPr/>
          </a:p>
        </p:txBody>
      </p:sp>
      <p:sp>
        <p:nvSpPr>
          <p:cNvPr id="354" name="Google Shape;354;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t>A natural defense against gradient-based attacks [e.g FGSM too]:</a:t>
            </a:r>
            <a:endParaRPr/>
          </a:p>
          <a:p>
            <a:pPr marL="457200" lvl="0" indent="-342900" algn="l" rtl="0">
              <a:spcBef>
                <a:spcPts val="1200"/>
              </a:spcBef>
              <a:spcAft>
                <a:spcPts val="0"/>
              </a:spcAft>
              <a:buSzPts val="1800"/>
              <a:buChar char="●"/>
            </a:pPr>
            <a:r>
              <a:rPr lang="en-GB"/>
              <a:t> could consist in hiding information about the model’s gradient from the adversary if the model is non-differentiable </a:t>
            </a:r>
            <a:endParaRPr/>
          </a:p>
          <a:p>
            <a:pPr marL="457200" lvl="0" indent="-342900" algn="l" rtl="0">
              <a:spcBef>
                <a:spcPts val="0"/>
              </a:spcBef>
              <a:spcAft>
                <a:spcPts val="0"/>
              </a:spcAft>
              <a:buSzPts val="1800"/>
              <a:buChar char="●"/>
            </a:pPr>
            <a:r>
              <a:rPr lang="en-GB"/>
              <a:t>(e.g, a Decision Tree, a Nearest Neighbor Classifier, or a Random Forest), </a:t>
            </a:r>
            <a:endParaRPr/>
          </a:p>
          <a:p>
            <a:pPr marL="457200" lvl="0" indent="-342900" algn="l" rtl="0">
              <a:spcBef>
                <a:spcPts val="0"/>
              </a:spcBef>
              <a:spcAft>
                <a:spcPts val="0"/>
              </a:spcAft>
              <a:buSzPts val="1800"/>
              <a:buChar char="●"/>
            </a:pPr>
            <a:r>
              <a:rPr lang="en-GB"/>
              <a:t>gradient-based attacks are rendered ineffective in such cases.</a:t>
            </a:r>
            <a:endParaRPr/>
          </a:p>
          <a:p>
            <a:pPr marL="0" lvl="0" indent="0" algn="l" rtl="0">
              <a:spcBef>
                <a:spcPts val="1200"/>
              </a:spcBef>
              <a:spcAft>
                <a:spcPts val="0"/>
              </a:spcAft>
              <a:buNone/>
            </a:pPr>
            <a:endParaRPr/>
          </a:p>
          <a:p>
            <a:pPr marL="0" lvl="0" indent="0" algn="l" rtl="0">
              <a:spcBef>
                <a:spcPts val="1200"/>
              </a:spcBef>
              <a:spcAft>
                <a:spcPts val="0"/>
              </a:spcAft>
              <a:buClr>
                <a:schemeClr val="dk1"/>
              </a:buClr>
              <a:buSzPts val="1100"/>
              <a:buFont typeface="Arial"/>
              <a:buNone/>
            </a:pPr>
            <a:r>
              <a:rPr lang="en-GB"/>
              <a:t>[However,this defense are easily fooled by learning a surrogate Black-Box model having gradient and crafting examples using it.]</a:t>
            </a:r>
            <a:endParaRPr/>
          </a:p>
          <a:p>
            <a:pPr marL="0" lvl="0" indent="0" algn="l" rtl="0">
              <a:spcBef>
                <a:spcPts val="1200"/>
              </a:spcBef>
              <a:spcAft>
                <a:spcPts val="120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6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990"/>
              <a:buNone/>
            </a:pPr>
            <a:r>
              <a:rPr lang="en-GB" sz="3080"/>
              <a:t>Privacy-Preserving Machine Learning </a:t>
            </a:r>
            <a:endParaRPr sz="308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66" name="Google Shape;366;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a:solidFill>
                  <a:srgbClr val="222222"/>
                </a:solidFill>
                <a:highlight>
                  <a:srgbClr val="FFFFFF"/>
                </a:highlight>
              </a:rPr>
              <a:t>According to member inference attack mentioned], malicious users in the training might use the plaintext gradient to train a shadow model to compromise the data security of other users. </a:t>
            </a:r>
            <a:endParaRPr sz="1600">
              <a:solidFill>
                <a:srgbClr val="222222"/>
              </a:solidFill>
              <a:highlight>
                <a:srgbClr val="FFFFFF"/>
              </a:highlight>
            </a:endParaRPr>
          </a:p>
          <a:p>
            <a:pPr marL="0" lvl="0" indent="0" algn="l" rtl="0">
              <a:spcBef>
                <a:spcPts val="0"/>
              </a:spcBef>
              <a:spcAft>
                <a:spcPts val="0"/>
              </a:spcAft>
              <a:buNone/>
            </a:pPr>
            <a:endParaRPr sz="1600">
              <a:solidFill>
                <a:srgbClr val="222222"/>
              </a:solidFill>
              <a:highlight>
                <a:srgbClr val="FFFFFF"/>
              </a:highlight>
            </a:endParaRPr>
          </a:p>
          <a:p>
            <a:pPr marL="0" lvl="0" indent="0" algn="l" rtl="0">
              <a:spcBef>
                <a:spcPts val="0"/>
              </a:spcBef>
              <a:spcAft>
                <a:spcPts val="0"/>
              </a:spcAft>
              <a:buNone/>
            </a:pPr>
            <a:endParaRPr sz="1600">
              <a:solidFill>
                <a:srgbClr val="222222"/>
              </a:solidFill>
              <a:highlight>
                <a:srgbClr val="FFFFFF"/>
              </a:highlight>
            </a:endParaRPr>
          </a:p>
          <a:p>
            <a:pPr marL="0" lvl="0" indent="0" algn="l" rtl="0">
              <a:spcBef>
                <a:spcPts val="0"/>
              </a:spcBef>
              <a:spcAft>
                <a:spcPts val="0"/>
              </a:spcAft>
              <a:buNone/>
            </a:pPr>
            <a:r>
              <a:rPr lang="en-GB" sz="1600">
                <a:solidFill>
                  <a:srgbClr val="222222"/>
                </a:solidFill>
                <a:highlight>
                  <a:srgbClr val="FFFFFF"/>
                </a:highlight>
              </a:rPr>
              <a:t>Thus, homomorphic encryption against this attack, allows one to perform calculations on encrypted gradients without decrypting it.</a:t>
            </a: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2" name="Google Shape;372;p67"/>
          <p:cNvSpPr txBox="1">
            <a:spLocks noGrp="1"/>
          </p:cNvSpPr>
          <p:nvPr>
            <p:ph type="body" idx="1"/>
          </p:nvPr>
        </p:nvSpPr>
        <p:spPr>
          <a:xfrm>
            <a:off x="229254" y="230580"/>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dirty="0"/>
              <a:t>The privacy-preserving issue is one of the most practical problems for machine learning recently. </a:t>
            </a:r>
            <a:endParaRPr dirty="0"/>
          </a:p>
          <a:p>
            <a:pPr marL="0" lvl="0" indent="0" algn="l" rtl="0">
              <a:lnSpc>
                <a:spcPct val="115000"/>
              </a:lnSpc>
              <a:spcBef>
                <a:spcPts val="1200"/>
              </a:spcBef>
              <a:spcAft>
                <a:spcPts val="1200"/>
              </a:spcAft>
              <a:buSzPts val="1800"/>
              <a:buNone/>
            </a:pPr>
            <a:r>
              <a:rPr lang="en-GB" dirty="0"/>
              <a:t>Fully homomorphic encryption (FHE) is one appropriate tool for privacy-preserving machine learning (PPML) to ensure strong security in the cryptographic sense.</a:t>
            </a:r>
            <a:endParaRPr dirty="0"/>
          </a:p>
        </p:txBody>
      </p:sp>
      <p:pic>
        <p:nvPicPr>
          <p:cNvPr id="373" name="Google Shape;373;p67"/>
          <p:cNvPicPr preferRelativeResize="0"/>
          <p:nvPr/>
        </p:nvPicPr>
        <p:blipFill rotWithShape="1">
          <a:blip r:embed="rId3">
            <a:alphaModFix/>
          </a:blip>
          <a:srcRect/>
          <a:stretch/>
        </p:blipFill>
        <p:spPr>
          <a:xfrm>
            <a:off x="1431283" y="2002492"/>
            <a:ext cx="6146245" cy="291042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What is homomorohism?</a:t>
            </a:r>
            <a:endParaRPr/>
          </a:p>
        </p:txBody>
      </p:sp>
      <p:sp>
        <p:nvSpPr>
          <p:cNvPr id="379" name="Google Shape;379;p6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380" name="Google Shape;380;p68"/>
          <p:cNvPicPr preferRelativeResize="0"/>
          <p:nvPr/>
        </p:nvPicPr>
        <p:blipFill rotWithShape="1">
          <a:blip r:embed="rId3">
            <a:alphaModFix/>
          </a:blip>
          <a:srcRect/>
          <a:stretch/>
        </p:blipFill>
        <p:spPr>
          <a:xfrm>
            <a:off x="621163" y="1656950"/>
            <a:ext cx="6105525" cy="20955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6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Homomorphism and Encryption</a:t>
            </a:r>
            <a:endParaRPr/>
          </a:p>
        </p:txBody>
      </p:sp>
      <p:pic>
        <p:nvPicPr>
          <p:cNvPr id="387" name="Google Shape;387;p69"/>
          <p:cNvPicPr preferRelativeResize="0"/>
          <p:nvPr/>
        </p:nvPicPr>
        <p:blipFill rotWithShape="1">
          <a:blip r:embed="rId3">
            <a:alphaModFix/>
          </a:blip>
          <a:srcRect/>
          <a:stretch/>
        </p:blipFill>
        <p:spPr>
          <a:xfrm>
            <a:off x="178320" y="1017725"/>
            <a:ext cx="4672530" cy="2377261"/>
          </a:xfrm>
          <a:prstGeom prst="rect">
            <a:avLst/>
          </a:prstGeom>
          <a:noFill/>
          <a:ln>
            <a:noFill/>
          </a:ln>
        </p:spPr>
      </p:pic>
      <p:pic>
        <p:nvPicPr>
          <p:cNvPr id="388" name="Google Shape;388;p69"/>
          <p:cNvPicPr preferRelativeResize="0"/>
          <p:nvPr/>
        </p:nvPicPr>
        <p:blipFill rotWithShape="1">
          <a:blip r:embed="rId4">
            <a:alphaModFix/>
          </a:blip>
          <a:srcRect/>
          <a:stretch/>
        </p:blipFill>
        <p:spPr>
          <a:xfrm>
            <a:off x="4850850" y="1265713"/>
            <a:ext cx="3981450" cy="26193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7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Paillier Encryption</a:t>
            </a:r>
            <a:endParaRPr/>
          </a:p>
        </p:txBody>
      </p:sp>
      <p:pic>
        <p:nvPicPr>
          <p:cNvPr id="395" name="Google Shape;395;p70"/>
          <p:cNvPicPr preferRelativeResize="0"/>
          <p:nvPr/>
        </p:nvPicPr>
        <p:blipFill rotWithShape="1">
          <a:blip r:embed="rId3">
            <a:alphaModFix/>
          </a:blip>
          <a:srcRect/>
          <a:stretch/>
        </p:blipFill>
        <p:spPr>
          <a:xfrm>
            <a:off x="4822150" y="-88278"/>
            <a:ext cx="4131325" cy="3650374"/>
          </a:xfrm>
          <a:prstGeom prst="rect">
            <a:avLst/>
          </a:prstGeom>
          <a:noFill/>
          <a:ln>
            <a:noFill/>
          </a:ln>
        </p:spPr>
      </p:pic>
      <p:pic>
        <p:nvPicPr>
          <p:cNvPr id="396" name="Google Shape;396;p70"/>
          <p:cNvPicPr preferRelativeResize="0"/>
          <p:nvPr/>
        </p:nvPicPr>
        <p:blipFill rotWithShape="1">
          <a:blip r:embed="rId4">
            <a:alphaModFix/>
          </a:blip>
          <a:srcRect/>
          <a:stretch/>
        </p:blipFill>
        <p:spPr>
          <a:xfrm>
            <a:off x="190525" y="3562096"/>
            <a:ext cx="6813030" cy="140460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71"/>
          <p:cNvSpPr txBox="1">
            <a:spLocks noGrp="1"/>
          </p:cNvSpPr>
          <p:nvPr>
            <p:ph type="title"/>
          </p:nvPr>
        </p:nvSpPr>
        <p:spPr>
          <a:xfrm>
            <a:off x="169293" y="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dirty="0"/>
              <a:t>Application in Federated Learning*</a:t>
            </a:r>
            <a:endParaRPr dirty="0"/>
          </a:p>
        </p:txBody>
      </p:sp>
      <p:sp>
        <p:nvSpPr>
          <p:cNvPr id="402" name="Google Shape;402;p71"/>
          <p:cNvSpPr txBox="1">
            <a:spLocks noGrp="1"/>
          </p:cNvSpPr>
          <p:nvPr>
            <p:ph type="body" idx="1"/>
          </p:nvPr>
        </p:nvSpPr>
        <p:spPr>
          <a:xfrm>
            <a:off x="469097" y="1901983"/>
            <a:ext cx="8520600" cy="3416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91283"/>
              </a:lnSpc>
              <a:spcBef>
                <a:spcPts val="600"/>
              </a:spcBef>
              <a:spcAft>
                <a:spcPts val="0"/>
              </a:spcAft>
              <a:buSzPts val="1800"/>
              <a:buNone/>
            </a:pPr>
            <a:endParaRPr sz="1200" b="1" dirty="0">
              <a:solidFill>
                <a:schemeClr val="dk1"/>
              </a:solidFill>
              <a:highlight>
                <a:srgbClr val="FFFFFF"/>
              </a:highlight>
            </a:endParaRPr>
          </a:p>
          <a:p>
            <a:pPr marL="0" lvl="0" indent="0" algn="l" rtl="0">
              <a:lnSpc>
                <a:spcPct val="91283"/>
              </a:lnSpc>
              <a:spcBef>
                <a:spcPts val="900"/>
              </a:spcBef>
              <a:spcAft>
                <a:spcPts val="0"/>
              </a:spcAft>
              <a:buSzPts val="1800"/>
              <a:buNone/>
            </a:pPr>
            <a:endParaRPr sz="1200" b="1" dirty="0">
              <a:solidFill>
                <a:schemeClr val="dk1"/>
              </a:solidFill>
              <a:highlight>
                <a:srgbClr val="FFFFFF"/>
              </a:highlight>
            </a:endParaRPr>
          </a:p>
          <a:p>
            <a:pPr marL="0" lvl="0" indent="0" algn="l" rtl="0">
              <a:lnSpc>
                <a:spcPct val="91283"/>
              </a:lnSpc>
              <a:spcBef>
                <a:spcPts val="900"/>
              </a:spcBef>
              <a:spcAft>
                <a:spcPts val="0"/>
              </a:spcAft>
              <a:buSzPts val="1800"/>
              <a:buNone/>
            </a:pPr>
            <a:endParaRPr sz="1200" b="1" dirty="0">
              <a:solidFill>
                <a:schemeClr val="dk1"/>
              </a:solidFill>
              <a:highlight>
                <a:srgbClr val="FFFFFF"/>
              </a:highlight>
            </a:endParaRPr>
          </a:p>
          <a:p>
            <a:pPr marL="0" lvl="0" indent="0" algn="l" rtl="0">
              <a:lnSpc>
                <a:spcPct val="91283"/>
              </a:lnSpc>
              <a:spcBef>
                <a:spcPts val="900"/>
              </a:spcBef>
              <a:spcAft>
                <a:spcPts val="0"/>
              </a:spcAft>
              <a:buSzPts val="1800"/>
              <a:buNone/>
            </a:pPr>
            <a:endParaRPr sz="1200" b="1" dirty="0">
              <a:solidFill>
                <a:schemeClr val="dk1"/>
              </a:solidFill>
              <a:highlight>
                <a:srgbClr val="FFFFFF"/>
              </a:highlight>
            </a:endParaRPr>
          </a:p>
          <a:p>
            <a:pPr marL="0" lvl="0" indent="0" algn="l" rtl="0">
              <a:lnSpc>
                <a:spcPct val="91283"/>
              </a:lnSpc>
              <a:spcBef>
                <a:spcPts val="900"/>
              </a:spcBef>
              <a:spcAft>
                <a:spcPts val="0"/>
              </a:spcAft>
              <a:buSzPts val="1800"/>
              <a:buNone/>
            </a:pPr>
            <a:endParaRPr sz="1200" b="1" dirty="0">
              <a:solidFill>
                <a:schemeClr val="dk1"/>
              </a:solidFill>
              <a:highlight>
                <a:srgbClr val="FFFFFF"/>
              </a:highlight>
            </a:endParaRPr>
          </a:p>
          <a:p>
            <a:pPr marL="0" lvl="0" indent="0" algn="l" rtl="0">
              <a:lnSpc>
                <a:spcPct val="91283"/>
              </a:lnSpc>
              <a:spcBef>
                <a:spcPts val="900"/>
              </a:spcBef>
              <a:spcAft>
                <a:spcPts val="0"/>
              </a:spcAft>
              <a:buSzPts val="1800"/>
              <a:buNone/>
            </a:pPr>
            <a:endParaRPr sz="1200" b="1" dirty="0">
              <a:solidFill>
                <a:schemeClr val="dk1"/>
              </a:solidFill>
              <a:highlight>
                <a:srgbClr val="FFFFFF"/>
              </a:highlight>
            </a:endParaRPr>
          </a:p>
          <a:p>
            <a:pPr marL="0" lvl="0" indent="0" algn="l" rtl="0">
              <a:lnSpc>
                <a:spcPct val="91283"/>
              </a:lnSpc>
              <a:spcBef>
                <a:spcPts val="900"/>
              </a:spcBef>
              <a:spcAft>
                <a:spcPts val="0"/>
              </a:spcAft>
              <a:buSzPts val="1800"/>
              <a:buNone/>
            </a:pPr>
            <a:endParaRPr sz="1200" b="1" dirty="0">
              <a:solidFill>
                <a:schemeClr val="dk1"/>
              </a:solidFill>
              <a:highlight>
                <a:srgbClr val="FFFFFF"/>
              </a:highlight>
            </a:endParaRPr>
          </a:p>
          <a:p>
            <a:pPr marL="0" lvl="0" indent="0" algn="l" rtl="0">
              <a:lnSpc>
                <a:spcPct val="91283"/>
              </a:lnSpc>
              <a:spcBef>
                <a:spcPts val="900"/>
              </a:spcBef>
              <a:spcAft>
                <a:spcPts val="0"/>
              </a:spcAft>
              <a:buSzPts val="1800"/>
              <a:buNone/>
            </a:pPr>
            <a:endParaRPr sz="1200" b="1" dirty="0">
              <a:solidFill>
                <a:schemeClr val="dk1"/>
              </a:solidFill>
              <a:highlight>
                <a:srgbClr val="FFFFFF"/>
              </a:highlight>
            </a:endParaRPr>
          </a:p>
          <a:p>
            <a:pPr marL="0" lvl="0" indent="0" algn="l" rtl="0">
              <a:lnSpc>
                <a:spcPct val="91283"/>
              </a:lnSpc>
              <a:spcBef>
                <a:spcPts val="900"/>
              </a:spcBef>
              <a:spcAft>
                <a:spcPts val="0"/>
              </a:spcAft>
              <a:buSzPts val="1800"/>
              <a:buNone/>
            </a:pPr>
            <a:endParaRPr sz="1200" b="1" dirty="0">
              <a:solidFill>
                <a:schemeClr val="dk1"/>
              </a:solidFill>
              <a:highlight>
                <a:srgbClr val="FFFFFF"/>
              </a:highlight>
            </a:endParaRPr>
          </a:p>
          <a:p>
            <a:pPr marL="0" lvl="0" indent="0" algn="l" rtl="0">
              <a:lnSpc>
                <a:spcPct val="91283"/>
              </a:lnSpc>
              <a:spcBef>
                <a:spcPts val="900"/>
              </a:spcBef>
              <a:spcAft>
                <a:spcPts val="0"/>
              </a:spcAft>
              <a:buSzPts val="1800"/>
              <a:buNone/>
            </a:pPr>
            <a:endParaRPr sz="1200" b="1" dirty="0">
              <a:solidFill>
                <a:schemeClr val="dk1"/>
              </a:solidFill>
              <a:highlight>
                <a:srgbClr val="FFFFFF"/>
              </a:highlight>
            </a:endParaRPr>
          </a:p>
          <a:p>
            <a:pPr marL="0" lvl="0" indent="0" algn="l" rtl="0">
              <a:lnSpc>
                <a:spcPct val="91283"/>
              </a:lnSpc>
              <a:spcBef>
                <a:spcPts val="900"/>
              </a:spcBef>
              <a:spcAft>
                <a:spcPts val="0"/>
              </a:spcAft>
              <a:buSzPts val="1800"/>
              <a:buNone/>
            </a:pPr>
            <a:endParaRPr sz="1200" b="1" dirty="0">
              <a:solidFill>
                <a:schemeClr val="dk1"/>
              </a:solidFill>
              <a:highlight>
                <a:srgbClr val="FFFFFF"/>
              </a:highlight>
            </a:endParaRPr>
          </a:p>
          <a:p>
            <a:pPr marL="0" lvl="0" indent="0" algn="l" rtl="0">
              <a:lnSpc>
                <a:spcPct val="91283"/>
              </a:lnSpc>
              <a:spcBef>
                <a:spcPts val="900"/>
              </a:spcBef>
              <a:spcAft>
                <a:spcPts val="900"/>
              </a:spcAft>
              <a:buSzPts val="1800"/>
              <a:buNone/>
            </a:pPr>
            <a:r>
              <a:rPr lang="en-GB" sz="1200" b="1" dirty="0">
                <a:solidFill>
                  <a:schemeClr val="dk1"/>
                </a:solidFill>
                <a:highlight>
                  <a:srgbClr val="FFFFFF"/>
                </a:highlight>
              </a:rPr>
              <a:t>*Secure Neuroimaging Analysis using Federated Learning with Homomorphic Encryption, SIPAIM 2021</a:t>
            </a:r>
            <a:endParaRPr sz="1200" b="1" dirty="0">
              <a:solidFill>
                <a:schemeClr val="dk1"/>
              </a:solidFill>
              <a:highlight>
                <a:srgbClr val="FFFFFF"/>
              </a:highlight>
            </a:endParaRPr>
          </a:p>
        </p:txBody>
      </p:sp>
      <p:pic>
        <p:nvPicPr>
          <p:cNvPr id="403" name="Google Shape;403;p71"/>
          <p:cNvPicPr preferRelativeResize="0"/>
          <p:nvPr/>
        </p:nvPicPr>
        <p:blipFill rotWithShape="1">
          <a:blip r:embed="rId3">
            <a:alphaModFix/>
          </a:blip>
          <a:srcRect/>
          <a:stretch/>
        </p:blipFill>
        <p:spPr>
          <a:xfrm>
            <a:off x="283971" y="572700"/>
            <a:ext cx="7653321" cy="4426520"/>
          </a:xfrm>
          <a:prstGeom prst="rect">
            <a:avLst/>
          </a:prstGeom>
          <a:noFill/>
          <a:ln>
            <a:noFill/>
          </a:ln>
        </p:spPr>
      </p:pic>
      <p:sp>
        <p:nvSpPr>
          <p:cNvPr id="404" name="Google Shape;404;p71"/>
          <p:cNvSpPr/>
          <p:nvPr/>
        </p:nvSpPr>
        <p:spPr>
          <a:xfrm>
            <a:off x="3701150" y="3973275"/>
            <a:ext cx="108900" cy="213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Code References</a:t>
            </a:r>
            <a:endParaRPr/>
          </a:p>
        </p:txBody>
      </p:sp>
      <p:sp>
        <p:nvSpPr>
          <p:cNvPr id="410" name="Google Shape;410;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1700" u="sng">
                <a:solidFill>
                  <a:srgbClr val="1155CC"/>
                </a:solidFill>
                <a:highlight>
                  <a:srgbClr val="FFFFFF"/>
                </a:highlight>
                <a:hlinkClick r:id="rId3">
                  <a:extLst>
                    <a:ext uri="{A12FA001-AC4F-418D-AE19-62706E023703}">
                      <ahyp:hlinkClr xmlns:ahyp="http://schemas.microsoft.com/office/drawing/2018/hyperlinkcolor" val="tx"/>
                    </a:ext>
                  </a:extLst>
                </a:hlinkClick>
              </a:rPr>
              <a:t>https://github.com/data61/python-paillier/blob/master/examples/alternative_base.py</a:t>
            </a:r>
            <a:endParaRPr sz="1700" u="sng">
              <a:solidFill>
                <a:srgbClr val="1155CC"/>
              </a:solidFill>
              <a:highlight>
                <a:srgbClr val="FFFFFF"/>
              </a:highlight>
            </a:endParaRPr>
          </a:p>
          <a:p>
            <a:pPr marL="0" lvl="0" indent="0" algn="l" rtl="0">
              <a:spcBef>
                <a:spcPts val="0"/>
              </a:spcBef>
              <a:spcAft>
                <a:spcPts val="0"/>
              </a:spcAft>
              <a:buClr>
                <a:schemeClr val="dk1"/>
              </a:buClr>
              <a:buSzPts val="1100"/>
              <a:buFont typeface="Arial"/>
              <a:buNone/>
            </a:pPr>
            <a:endParaRPr sz="1700">
              <a:solidFill>
                <a:srgbClr val="222222"/>
              </a:solidFill>
              <a:highlight>
                <a:srgbClr val="FFFFFF"/>
              </a:highlight>
            </a:endParaRPr>
          </a:p>
          <a:p>
            <a:pPr marL="0" lvl="0" indent="0" algn="l" rtl="0">
              <a:spcBef>
                <a:spcPts val="0"/>
              </a:spcBef>
              <a:spcAft>
                <a:spcPts val="0"/>
              </a:spcAft>
              <a:buClr>
                <a:schemeClr val="dk1"/>
              </a:buClr>
              <a:buSzPts val="1100"/>
              <a:buFont typeface="Arial"/>
              <a:buNone/>
            </a:pPr>
            <a:endParaRPr sz="1700">
              <a:solidFill>
                <a:srgbClr val="222222"/>
              </a:solidFill>
              <a:highlight>
                <a:srgbClr val="FFFFFF"/>
              </a:highlight>
            </a:endParaRPr>
          </a:p>
          <a:p>
            <a:pPr marL="0" lvl="0" indent="0" algn="l" rtl="0">
              <a:spcBef>
                <a:spcPts val="0"/>
              </a:spcBef>
              <a:spcAft>
                <a:spcPts val="0"/>
              </a:spcAft>
              <a:buClr>
                <a:schemeClr val="dk1"/>
              </a:buClr>
              <a:buSzPts val="1100"/>
              <a:buFont typeface="Arial"/>
              <a:buNone/>
            </a:pPr>
            <a:endParaRPr sz="1700">
              <a:solidFill>
                <a:srgbClr val="222222"/>
              </a:solidFill>
              <a:highlight>
                <a:srgbClr val="FFFFFF"/>
              </a:highlight>
            </a:endParaRPr>
          </a:p>
          <a:p>
            <a:pPr marL="0" lvl="0" indent="0" algn="l" rtl="0">
              <a:spcBef>
                <a:spcPts val="0"/>
              </a:spcBef>
              <a:spcAft>
                <a:spcPts val="0"/>
              </a:spcAft>
              <a:buNone/>
            </a:pPr>
            <a:r>
              <a:rPr lang="en-GB" sz="1700" u="sng">
                <a:solidFill>
                  <a:srgbClr val="1155CC"/>
                </a:solidFill>
                <a:highlight>
                  <a:srgbClr val="FFFFFF"/>
                </a:highlight>
                <a:hlinkClick r:id="rId4">
                  <a:extLst>
                    <a:ext uri="{A12FA001-AC4F-418D-AE19-62706E023703}">
                      <ahyp:hlinkClr xmlns:ahyp="http://schemas.microsoft.com/office/drawing/2018/hyperlinkcolor" val="tx"/>
                    </a:ext>
                  </a:extLst>
                </a:hlinkClick>
              </a:rPr>
              <a:t>https://github.com/data61/python-paillier/blob/master/examples/federated_learning_with_encryption.py</a:t>
            </a:r>
            <a:endParaRPr sz="2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7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Resnet 20: How to compute in ciphertext domain?</a:t>
            </a:r>
            <a:endParaRPr/>
          </a:p>
        </p:txBody>
      </p:sp>
      <p:sp>
        <p:nvSpPr>
          <p:cNvPr id="416" name="Google Shape;416;p7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417" name="Google Shape;417;p73"/>
          <p:cNvPicPr preferRelativeResize="0"/>
          <p:nvPr/>
        </p:nvPicPr>
        <p:blipFill rotWithShape="1">
          <a:blip r:embed="rId3">
            <a:alphaModFix/>
          </a:blip>
          <a:srcRect/>
          <a:stretch/>
        </p:blipFill>
        <p:spPr>
          <a:xfrm>
            <a:off x="1809400" y="1152475"/>
            <a:ext cx="4881486" cy="34164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24" name="Google Shape;124;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GB" dirty="0"/>
              <a:t>Solution 1: Adversarial Training</a:t>
            </a:r>
            <a:endParaRPr dirty="0"/>
          </a:p>
          <a:p>
            <a:pPr marL="0" lvl="0" indent="0" algn="l" rtl="0">
              <a:spcBef>
                <a:spcPts val="1200"/>
              </a:spcBef>
              <a:spcAft>
                <a:spcPts val="1200"/>
              </a:spcAft>
              <a:buNone/>
            </a:pPr>
            <a:r>
              <a:rPr lang="en-GB" dirty="0"/>
              <a:t>[The primary objective of the adversarial training is to increase model robustness by </a:t>
            </a:r>
            <a:r>
              <a:rPr lang="en-GB" b="1" dirty="0"/>
              <a:t>injecting adversarial examples into the training set</a:t>
            </a:r>
            <a:r>
              <a:rPr lang="en-GB" dirty="0"/>
              <a: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dirty="0"/>
              <a:t>Adversarial training is a standard brute force approach where the defender simply generates a lot of adversarial examples and augments these perturbed data while training the targeted model. </a:t>
            </a:r>
            <a:endParaRPr dirty="0"/>
          </a:p>
          <a:p>
            <a:pPr marL="0" lvl="0" indent="0" algn="l" rtl="0">
              <a:spcBef>
                <a:spcPts val="1200"/>
              </a:spcBef>
              <a:spcAft>
                <a:spcPts val="0"/>
              </a:spcAft>
              <a:buClr>
                <a:schemeClr val="dk1"/>
              </a:buClr>
              <a:buSzPts val="1100"/>
              <a:buFont typeface="Arial"/>
              <a:buNone/>
            </a:pPr>
            <a:r>
              <a:rPr lang="en-GB" dirty="0"/>
              <a:t>The augmentation can be done either by feeding the model with both the original data and the crafted data, or by learning with a modified objective function given by [2]</a:t>
            </a:r>
            <a:endParaRPr dirty="0"/>
          </a:p>
          <a:p>
            <a:pPr marL="0" lvl="0" indent="0" algn="l" rtl="0">
              <a:spcBef>
                <a:spcPts val="1200"/>
              </a:spcBef>
              <a:spcAft>
                <a:spcPts val="1200"/>
              </a:spcAft>
              <a:buNone/>
            </a:pPr>
            <a:endParaRPr dirty="0"/>
          </a:p>
        </p:txBody>
      </p:sp>
      <p:pic>
        <p:nvPicPr>
          <p:cNvPr id="131" name="Google Shape;131;p30"/>
          <p:cNvPicPr preferRelativeResize="0"/>
          <p:nvPr/>
        </p:nvPicPr>
        <p:blipFill>
          <a:blip r:embed="rId3">
            <a:alphaModFix/>
          </a:blip>
          <a:stretch>
            <a:fillRect/>
          </a:stretch>
        </p:blipFill>
        <p:spPr>
          <a:xfrm>
            <a:off x="1252119" y="3215390"/>
            <a:ext cx="6782609" cy="9712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61111"/>
              <a:buFont typeface="Arial"/>
              <a:buNone/>
            </a:pPr>
            <a:r>
              <a:rPr lang="en-GB" sz="1800">
                <a:solidFill>
                  <a:schemeClr val="dk2"/>
                </a:solidFill>
              </a:rPr>
              <a:t>Equation Details</a:t>
            </a:r>
            <a:endParaRPr sz="1800">
              <a:solidFill>
                <a:schemeClr val="dk2"/>
              </a:solidFill>
            </a:endParaRPr>
          </a:p>
          <a:p>
            <a:pPr marL="0" lvl="0" indent="0" algn="l" rtl="0">
              <a:spcBef>
                <a:spcPts val="1200"/>
              </a:spcBef>
              <a:spcAft>
                <a:spcPts val="0"/>
              </a:spcAft>
              <a:buNone/>
            </a:pPr>
            <a:endParaRPr/>
          </a:p>
        </p:txBody>
      </p:sp>
      <p:sp>
        <p:nvSpPr>
          <p:cNvPr id="137" name="Google Shape;137;p31"/>
          <p:cNvSpPr txBox="1">
            <a:spLocks noGrp="1"/>
          </p:cNvSpPr>
          <p:nvPr>
            <p:ph type="body" idx="1"/>
          </p:nvPr>
        </p:nvSpPr>
        <p:spPr>
          <a:xfrm>
            <a:off x="311700" y="2950200"/>
            <a:ext cx="8520600" cy="21933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n-GB"/>
              <a:t>J : the original loss function.</a:t>
            </a:r>
            <a:endParaRPr/>
          </a:p>
          <a:p>
            <a:pPr marL="0" lvl="0" indent="0" algn="l" rtl="0">
              <a:spcBef>
                <a:spcPts val="1200"/>
              </a:spcBef>
              <a:spcAft>
                <a:spcPts val="0"/>
              </a:spcAft>
              <a:buNone/>
            </a:pPr>
            <a:r>
              <a:rPr lang="en-GB" b="1"/>
              <a:t>The central idea behind this strategy is to increase model's robustness by ensuring that it will predict the same class for legitimate as well as perturbed examples in the same direction. </a:t>
            </a:r>
            <a:endParaRPr b="1"/>
          </a:p>
          <a:p>
            <a:pPr marL="0" lvl="0" indent="0" algn="l" rtl="0">
              <a:spcBef>
                <a:spcPts val="1200"/>
              </a:spcBef>
              <a:spcAft>
                <a:spcPts val="0"/>
              </a:spcAft>
              <a:buNone/>
            </a:pPr>
            <a:endParaRPr/>
          </a:p>
          <a:p>
            <a:pPr marL="0" lvl="0" indent="0" algn="l" rtl="0">
              <a:spcBef>
                <a:spcPts val="1200"/>
              </a:spcBef>
              <a:spcAft>
                <a:spcPts val="1200"/>
              </a:spcAft>
              <a:buClr>
                <a:schemeClr val="dk1"/>
              </a:buClr>
              <a:buSzPct val="61111"/>
              <a:buFont typeface="Arial"/>
              <a:buNone/>
            </a:pPr>
            <a:endParaRPr/>
          </a:p>
        </p:txBody>
      </p:sp>
      <p:pic>
        <p:nvPicPr>
          <p:cNvPr id="138" name="Google Shape;138;p31"/>
          <p:cNvPicPr preferRelativeResize="0"/>
          <p:nvPr/>
        </p:nvPicPr>
        <p:blipFill>
          <a:blip r:embed="rId3">
            <a:alphaModFix/>
          </a:blip>
          <a:stretch>
            <a:fillRect/>
          </a:stretch>
        </p:blipFill>
        <p:spPr>
          <a:xfrm>
            <a:off x="2159325" y="1017725"/>
            <a:ext cx="4627250" cy="454075"/>
          </a:xfrm>
          <a:prstGeom prst="rect">
            <a:avLst/>
          </a:prstGeom>
          <a:noFill/>
          <a:ln>
            <a:noFill/>
          </a:ln>
        </p:spPr>
      </p:pic>
      <p:pic>
        <p:nvPicPr>
          <p:cNvPr id="139" name="Google Shape;139;p31"/>
          <p:cNvPicPr preferRelativeResize="0"/>
          <p:nvPr/>
        </p:nvPicPr>
        <p:blipFill>
          <a:blip r:embed="rId4">
            <a:alphaModFix/>
          </a:blip>
          <a:stretch>
            <a:fillRect/>
          </a:stretch>
        </p:blipFill>
        <p:spPr>
          <a:xfrm>
            <a:off x="1160100" y="1747925"/>
            <a:ext cx="7347313" cy="12022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r>
              <a:rPr lang="en-GB" sz="2133"/>
              <a:t>LINEAR EXPLANATION OF ADVERSARIAL EXAMPLES [2]</a:t>
            </a:r>
            <a:endParaRPr sz="2133"/>
          </a:p>
        </p:txBody>
      </p:sp>
      <p:sp>
        <p:nvSpPr>
          <p:cNvPr id="145" name="Google Shape;145;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146" name="Google Shape;146;p32"/>
          <p:cNvPicPr preferRelativeResize="0"/>
          <p:nvPr/>
        </p:nvPicPr>
        <p:blipFill>
          <a:blip r:embed="rId3">
            <a:alphaModFix/>
          </a:blip>
          <a:stretch>
            <a:fillRect/>
          </a:stretch>
        </p:blipFill>
        <p:spPr>
          <a:xfrm>
            <a:off x="0" y="992793"/>
            <a:ext cx="9241436" cy="2973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51562"/>
              <a:buFont typeface="Arial"/>
              <a:buNone/>
            </a:pPr>
            <a:r>
              <a:rPr lang="en-GB" sz="2133"/>
              <a:t>LINEAR EXPLANATION OF ADVERSARIAL EXAMPLES [2]</a:t>
            </a:r>
            <a:endParaRPr/>
          </a:p>
        </p:txBody>
      </p:sp>
      <p:sp>
        <p:nvSpPr>
          <p:cNvPr id="152" name="Google Shape;152;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a:bodyPr>
          <a:lstStyle/>
          <a:p>
            <a:pPr marL="457200" lvl="0" indent="-317182" algn="l" rtl="0">
              <a:spcBef>
                <a:spcPts val="0"/>
              </a:spcBef>
              <a:spcAft>
                <a:spcPts val="0"/>
              </a:spcAft>
              <a:buSzPct val="100000"/>
              <a:buChar char="●"/>
            </a:pPr>
            <a:r>
              <a:rPr lang="en-GB"/>
              <a:t> for problems with well-separated classes, we expect the classifier to assign the same class to x and x˜ so long as ||η||∞ &lt; , ε.</a:t>
            </a:r>
            <a:endParaRPr/>
          </a:p>
          <a:p>
            <a:pPr marL="457200" lvl="0" indent="-317182" algn="l" rtl="0">
              <a:spcBef>
                <a:spcPts val="0"/>
              </a:spcBef>
              <a:spcAft>
                <a:spcPts val="0"/>
              </a:spcAft>
              <a:buSzPct val="100000"/>
              <a:buChar char="●"/>
            </a:pPr>
            <a:r>
              <a:rPr lang="en-GB"/>
              <a:t>We can maximize this increase subject to the max norm constraint on η by assigning η = sign(w).</a:t>
            </a:r>
            <a:endParaRPr/>
          </a:p>
          <a:p>
            <a:pPr marL="457200" lvl="0" indent="0" algn="l" rtl="0">
              <a:spcBef>
                <a:spcPts val="1200"/>
              </a:spcBef>
              <a:spcAft>
                <a:spcPts val="0"/>
              </a:spcAft>
              <a:buNone/>
            </a:pPr>
            <a:endParaRPr/>
          </a:p>
          <a:p>
            <a:pPr marL="457200" lvl="0" indent="-317182" algn="l" rtl="0">
              <a:spcBef>
                <a:spcPts val="1200"/>
              </a:spcBef>
              <a:spcAft>
                <a:spcPts val="0"/>
              </a:spcAft>
              <a:buSzPct val="100000"/>
              <a:buChar char="●"/>
            </a:pPr>
            <a:r>
              <a:rPr lang="en-GB"/>
              <a:t> If w has n dimensions and the average magnitude of an element of the weight vector is m, then the activation will grow by εmn. </a:t>
            </a:r>
            <a:endParaRPr/>
          </a:p>
          <a:p>
            <a:pPr marL="457200" lvl="0" indent="0" algn="l" rtl="0">
              <a:spcBef>
                <a:spcPts val="1200"/>
              </a:spcBef>
              <a:spcAft>
                <a:spcPts val="0"/>
              </a:spcAft>
              <a:buNone/>
            </a:pPr>
            <a:endParaRPr/>
          </a:p>
          <a:p>
            <a:pPr marL="457200" lvl="0" indent="-317182" algn="l" rtl="0">
              <a:spcBef>
                <a:spcPts val="1200"/>
              </a:spcBef>
              <a:spcAft>
                <a:spcPts val="0"/>
              </a:spcAft>
              <a:buSzPct val="100000"/>
              <a:buChar char="●"/>
            </a:pPr>
            <a:r>
              <a:rPr lang="en-GB"/>
              <a:t>Since ||η||∞ does not grow with the dimensionality of the problem but the change in activation caused by perturbation by η can grow linearly with n, then for high dimensional problems, we can make many infinitesimal changes to the input that add up to one large change to the output</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68BEA8CB584B6469A99973045FE0B46" ma:contentTypeVersion="2" ma:contentTypeDescription="Create a new document." ma:contentTypeScope="" ma:versionID="d99a3a3c31d7ae624d2d6cb0968ae0c1">
  <xsd:schema xmlns:xsd="http://www.w3.org/2001/XMLSchema" xmlns:xs="http://www.w3.org/2001/XMLSchema" xmlns:p="http://schemas.microsoft.com/office/2006/metadata/properties" xmlns:ns2="8a885333-4ea9-4ac3-9ba0-74eb5b52b1c7" targetNamespace="http://schemas.microsoft.com/office/2006/metadata/properties" ma:root="true" ma:fieldsID="2f0d9846ae0d87f53182300a4d1562b5" ns2:_="">
    <xsd:import namespace="8a885333-4ea9-4ac3-9ba0-74eb5b52b1c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885333-4ea9-4ac3-9ba0-74eb5b52b1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4A5273-8BF8-446B-AC3D-A262663BFCC6}">
  <ds:schemaRefs>
    <ds:schemaRef ds:uri="http://schemas.microsoft.com/sharepoint/v3/contenttype/forms"/>
  </ds:schemaRefs>
</ds:datastoreItem>
</file>

<file path=customXml/itemProps2.xml><?xml version="1.0" encoding="utf-8"?>
<ds:datastoreItem xmlns:ds="http://schemas.openxmlformats.org/officeDocument/2006/customXml" ds:itemID="{BE1D1F76-BF46-41BA-BEAE-0F2A22A1E7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885333-4ea9-4ac3-9ba0-74eb5b52b1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2040</Words>
  <Application>Microsoft Office PowerPoint</Application>
  <PresentationFormat>On-screen Show (16:9)</PresentationFormat>
  <Paragraphs>198</Paragraphs>
  <Slides>49</Slides>
  <Notes>49</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49</vt:i4>
      </vt:variant>
    </vt:vector>
  </HeadingPairs>
  <TitlesOfParts>
    <vt:vector size="52" baseType="lpstr">
      <vt:lpstr>Arial</vt:lpstr>
      <vt:lpstr>Simple Light</vt:lpstr>
      <vt:lpstr>Simple Light</vt:lpstr>
      <vt:lpstr>DEFENSE STRATEGIES</vt:lpstr>
      <vt:lpstr>PowerPoint Presentation</vt:lpstr>
      <vt:lpstr>Ref</vt:lpstr>
      <vt:lpstr>Challenges</vt:lpstr>
      <vt:lpstr>PowerPoint Presentation</vt:lpstr>
      <vt:lpstr>PowerPoint Presentation</vt:lpstr>
      <vt:lpstr>Equation Details </vt:lpstr>
      <vt:lpstr> LINEAR EXPLANATION OF ADVERSARIAL EXAMPLES [2]</vt:lpstr>
      <vt:lpstr>LINEAR EXPLANATION OF ADVERSARIAL EXAMPLES [2]</vt:lpstr>
      <vt:lpstr>PowerPoint Presentation</vt:lpstr>
      <vt:lpstr>Equation Details </vt:lpstr>
      <vt:lpstr>PowerPoint Presentation</vt:lpstr>
      <vt:lpstr>Testing Phase Generation</vt:lpstr>
      <vt:lpstr>PowerPoint Presentation</vt:lpstr>
      <vt:lpstr>PowerPoint Presentation</vt:lpstr>
      <vt:lpstr>PowerPoint Presentation</vt:lpstr>
      <vt:lpstr>PowerPoint Presentation</vt:lpstr>
      <vt:lpstr>Direction Sensitivity Estimation.  </vt:lpstr>
      <vt:lpstr>PowerPoint Presentation</vt:lpstr>
      <vt:lpstr>PowerPoint Presentation</vt:lpstr>
      <vt:lpstr>Why the name L-BFGS?</vt:lpstr>
      <vt:lpstr>Fast Gradient Sign Method (FGSM):</vt:lpstr>
      <vt:lpstr>Target Class Method:</vt:lpstr>
      <vt:lpstr>Basic Iterative Method:</vt:lpstr>
      <vt:lpstr>PowerPoint Presentation</vt:lpstr>
      <vt:lpstr>Perturbation Selection</vt:lpstr>
      <vt:lpstr>Perturb all the input dimensions:</vt:lpstr>
      <vt:lpstr>Perturb a selected input dimensions:</vt:lpstr>
      <vt:lpstr>PowerPoint Presentation</vt:lpstr>
      <vt:lpstr>PowerPoint Presentation</vt:lpstr>
      <vt:lpstr>PowerPoint Presentation</vt:lpstr>
      <vt:lpstr>Advantages and Drawbacks</vt:lpstr>
      <vt:lpstr>PowerPoint Presentation</vt:lpstr>
      <vt:lpstr>PowerPoint Presentation</vt:lpstr>
      <vt:lpstr>Jacobian based Data Augmentation.</vt:lpstr>
      <vt:lpstr>PowerPoint Presentation</vt:lpstr>
      <vt:lpstr>PowerPoint Presentation</vt:lpstr>
      <vt:lpstr>PowerPoint Presentation</vt:lpstr>
      <vt:lpstr>PowerPoint Presentation</vt:lpstr>
      <vt:lpstr>Gradient Hiding</vt:lpstr>
      <vt:lpstr>Privacy-Preserving Machine Learning </vt:lpstr>
      <vt:lpstr>PowerPoint Presentation</vt:lpstr>
      <vt:lpstr>PowerPoint Presentation</vt:lpstr>
      <vt:lpstr>What is homomorohism?</vt:lpstr>
      <vt:lpstr>Homomorphism and Encryption</vt:lpstr>
      <vt:lpstr>Paillier Encryption</vt:lpstr>
      <vt:lpstr>Application in Federated Learning*</vt:lpstr>
      <vt:lpstr>Code References</vt:lpstr>
      <vt:lpstr>Resnet 20: How to compute in ciphertext domain?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DEFENSE STRATEGIES</dc:title>
  <cp:lastModifiedBy>Manthan Patel</cp:lastModifiedBy>
  <cp:revision>1</cp:revision>
  <dcterms:modified xsi:type="dcterms:W3CDTF">2023-03-23T16:15:47Z</dcterms:modified>
</cp:coreProperties>
</file>