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3"/>
  </p:sldMasterIdLst>
  <p:notesMasterIdLst>
    <p:notesMasterId r:id="rId6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Lst>
  <p:sldSz cx="9144000" cy="5143500" type="screen16x9"/>
  <p:notesSz cx="6858000" cy="9144000"/>
  <p:embeddedFontLst>
    <p:embeddedFont>
      <p:font typeface="Georgia" panose="02040502050405020303" pitchFamily="18"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j/ghbkkIkQy9wojSfeRJyfR0S8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4660"/>
  </p:normalViewPr>
  <p:slideViewPr>
    <p:cSldViewPr snapToGrid="0">
      <p:cViewPr varScale="1">
        <p:scale>
          <a:sx n="85" d="100"/>
          <a:sy n="85" d="100"/>
        </p:scale>
        <p:origin x="6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font" Target="fonts/font3.fntdata"/><Relationship Id="rId76" Type="http://schemas.openxmlformats.org/officeDocument/2006/relationships/font" Target="fonts/font11.fntdata"/><Relationship Id="rId7" Type="http://schemas.openxmlformats.org/officeDocument/2006/relationships/slide" Target="slides/slide4.xml"/><Relationship Id="rId71"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73" Type="http://schemas.openxmlformats.org/officeDocument/2006/relationships/font" Target="fonts/font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7.fntdata"/><Relationship Id="rId80"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df5f48e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df5f48e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f8fb71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f8fb71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6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7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Georgia"/>
              <a:buNone/>
              <a:defRPr b="1">
                <a:latin typeface="Georgia"/>
                <a:ea typeface="Georgia"/>
                <a:cs typeface="Georgia"/>
                <a:sym typeface="Georgi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7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7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7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7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7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Georgia"/>
              <a:buChar char="●"/>
              <a:defRPr sz="1800" b="0" i="0" u="none" strike="noStrike" cap="none">
                <a:solidFill>
                  <a:schemeClr val="dk2"/>
                </a:solidFill>
                <a:latin typeface="Georgia"/>
                <a:ea typeface="Georgia"/>
                <a:cs typeface="Georgia"/>
                <a:sym typeface="Georgia"/>
              </a:defRPr>
            </a:lvl1pPr>
            <a:lvl2pPr marL="914400" marR="0" lvl="1"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2pPr>
            <a:lvl3pPr marL="1371600" marR="0" lvl="2"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3pPr>
            <a:lvl4pPr marL="1828800" marR="0" lvl="3"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4pPr>
            <a:lvl5pPr marL="2286000" marR="0" lvl="4"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5pPr>
            <a:lvl6pPr marL="2743200" marR="0" lvl="5"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6pPr>
            <a:lvl7pPr marL="3200400" marR="0" lvl="6"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7pPr>
            <a:lvl8pPr marL="3657600" marR="0" lvl="7"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8pPr>
            <a:lvl9pPr marL="4114800" marR="0" lvl="8" indent="-317500" algn="l" rtl="0">
              <a:lnSpc>
                <a:spcPct val="115000"/>
              </a:lnSpc>
              <a:spcBef>
                <a:spcPts val="0"/>
              </a:spcBef>
              <a:spcAft>
                <a:spcPts val="0"/>
              </a:spcAft>
              <a:buClr>
                <a:schemeClr val="dk2"/>
              </a:buClr>
              <a:buSzPts val="1400"/>
              <a:buFont typeface="Georgia"/>
              <a:buChar char="■"/>
              <a:defRPr sz="1400" b="0" i="0" u="none" strike="noStrike" cap="none">
                <a:solidFill>
                  <a:schemeClr val="dk2"/>
                </a:solidFill>
                <a:latin typeface="Georgia"/>
                <a:ea typeface="Georgia"/>
                <a:cs typeface="Georgia"/>
                <a:sym typeface="Georgia"/>
              </a:defRPr>
            </a:lvl9pPr>
          </a:lstStyle>
          <a:p>
            <a:endParaRPr/>
          </a:p>
        </p:txBody>
      </p:sp>
      <p:sp>
        <p:nvSpPr>
          <p:cNvPr id="8" name="Google Shape;8;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stamp/stamp.jsp?tp=&amp;arnumber=9044259&amp;tag=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edium.com/georgian-impact-blog/a-brief-introduction-to-differential-privacy-eacf8722283b#tab:querie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sz="3500"/>
              <a:t>Differential Privacy in Deep Learning</a:t>
            </a:r>
            <a:endParaRPr sz="350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7"/>
              <a:buNone/>
            </a:pPr>
            <a:endParaRPr/>
          </a:p>
          <a:p>
            <a:pPr marL="0" lvl="0" indent="0" algn="ctr" rtl="0">
              <a:lnSpc>
                <a:spcPct val="100000"/>
              </a:lnSpc>
              <a:spcBef>
                <a:spcPts val="0"/>
              </a:spcBef>
              <a:spcAft>
                <a:spcPts val="0"/>
              </a:spcAft>
              <a:buSzPct val="117647"/>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dirty="0">
                <a:solidFill>
                  <a:schemeClr val="dk2"/>
                </a:solidFill>
              </a:rPr>
              <a:t>Reconstruction attacks </a:t>
            </a:r>
            <a:br>
              <a:rPr lang="en-GB" sz="1800" dirty="0">
                <a:solidFill>
                  <a:schemeClr val="dk2"/>
                </a:solidFill>
              </a:rPr>
            </a:br>
            <a:r>
              <a:rPr lang="en-GB" sz="1800" dirty="0">
                <a:solidFill>
                  <a:schemeClr val="dk2"/>
                </a:solidFill>
              </a:rPr>
              <a:t>(reconstruct / extract training data from model outputs)</a:t>
            </a:r>
            <a:endParaRPr dirty="0"/>
          </a:p>
        </p:txBody>
      </p:sp>
      <p:sp>
        <p:nvSpPr>
          <p:cNvPr id="111" name="Google Shape;111;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dirty="0"/>
              <a:t>The attacker’s objective is to extract training data from output model predictions. </a:t>
            </a:r>
            <a:endParaRPr sz="1400" dirty="0"/>
          </a:p>
          <a:p>
            <a:pPr marL="457200" lvl="0" indent="-317500" algn="l" rtl="0">
              <a:lnSpc>
                <a:spcPct val="115000"/>
              </a:lnSpc>
              <a:spcBef>
                <a:spcPts val="0"/>
              </a:spcBef>
              <a:spcAft>
                <a:spcPts val="0"/>
              </a:spcAft>
              <a:buSzPts val="1400"/>
              <a:buChar char="●"/>
            </a:pPr>
            <a:r>
              <a:rPr lang="en-GB" sz="1400" dirty="0"/>
              <a:t>The constructed model inversion attacks for deep models use the output of the model to infer certain features of the training set. </a:t>
            </a:r>
            <a:endParaRPr sz="1400" dirty="0"/>
          </a:p>
          <a:p>
            <a:pPr marL="457200" lvl="0" indent="-317500" algn="l" rtl="0">
              <a:lnSpc>
                <a:spcPct val="115000"/>
              </a:lnSpc>
              <a:spcBef>
                <a:spcPts val="0"/>
              </a:spcBef>
              <a:spcAft>
                <a:spcPts val="0"/>
              </a:spcAft>
              <a:buSzPts val="1400"/>
              <a:buChar char="●"/>
            </a:pPr>
            <a:r>
              <a:rPr lang="en-GB" sz="1400" dirty="0"/>
              <a:t>Especially, in the facial recognition, [10 in Ref paper] </a:t>
            </a:r>
            <a:r>
              <a:rPr lang="en-GB" sz="1400" dirty="0" err="1"/>
              <a:t>Fredrikson's</a:t>
            </a:r>
            <a:r>
              <a:rPr lang="en-GB" sz="1400" dirty="0"/>
              <a:t> research has shown that training data can be reconstructed from the model.</a:t>
            </a:r>
            <a:endParaRPr sz="1400" dirty="0"/>
          </a:p>
          <a:p>
            <a:pPr marL="457200" lvl="0" indent="0" algn="l" rtl="0">
              <a:lnSpc>
                <a:spcPct val="115000"/>
              </a:lnSpc>
              <a:spcBef>
                <a:spcPts val="1200"/>
              </a:spcBef>
              <a:spcAft>
                <a:spcPts val="1200"/>
              </a:spcAft>
              <a:buSzPts val="1800"/>
              <a:buNone/>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2800"/>
              <a:buNone/>
            </a:pPr>
            <a:r>
              <a:rPr lang="en-GB" sz="1800">
                <a:solidFill>
                  <a:schemeClr val="dk2"/>
                </a:solidFill>
              </a:rPr>
              <a:t>Model inversion attacks </a:t>
            </a:r>
            <a:endParaRPr/>
          </a:p>
        </p:txBody>
      </p:sp>
      <p:sp>
        <p:nvSpPr>
          <p:cNvPr id="117" name="Google Shape;117;p11"/>
          <p:cNvSpPr txBox="1">
            <a:spLocks noGrp="1"/>
          </p:cNvSpPr>
          <p:nvPr>
            <p:ph type="body" idx="1"/>
          </p:nvPr>
        </p:nvSpPr>
        <p:spPr>
          <a:xfrm>
            <a:off x="311700" y="1152475"/>
            <a:ext cx="51834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85000"/>
              </a:lnSpc>
              <a:spcBef>
                <a:spcPts val="0"/>
              </a:spcBef>
              <a:spcAft>
                <a:spcPts val="0"/>
              </a:spcAft>
              <a:buSzPts val="1400"/>
              <a:buChar char="●"/>
            </a:pPr>
            <a:r>
              <a:rPr lang="en-GB" sz="1400"/>
              <a:t>Features synthesized from the model to generate an input that maximizes the likelihood of being predicted with a certain label. </a:t>
            </a:r>
            <a:endParaRPr sz="1400"/>
          </a:p>
          <a:p>
            <a:pPr marL="457200" lvl="0" indent="-317500" algn="l" rtl="0">
              <a:lnSpc>
                <a:spcPct val="85000"/>
              </a:lnSpc>
              <a:spcBef>
                <a:spcPts val="0"/>
              </a:spcBef>
              <a:spcAft>
                <a:spcPts val="0"/>
              </a:spcAft>
              <a:buSzPts val="1400"/>
              <a:buChar char="●"/>
            </a:pPr>
            <a:r>
              <a:rPr lang="en-GB" sz="1400"/>
              <a:t>The adversary’s objective is to train a substitute model F', that is capable of mimicking a target model F. </a:t>
            </a:r>
            <a:endParaRPr sz="1400"/>
          </a:p>
          <a:p>
            <a:pPr marL="457200" lvl="0" indent="-317500" algn="l" rtl="0">
              <a:lnSpc>
                <a:spcPct val="85000"/>
              </a:lnSpc>
              <a:spcBef>
                <a:spcPts val="0"/>
              </a:spcBef>
              <a:spcAft>
                <a:spcPts val="0"/>
              </a:spcAft>
              <a:buSzPts val="1400"/>
              <a:buChar char="●"/>
            </a:pPr>
            <a:r>
              <a:rPr lang="en-GB" sz="1400"/>
              <a:t>To build model F’, it is based on leakage of information that is implemented in the extraction time. </a:t>
            </a:r>
            <a:endParaRPr sz="1400"/>
          </a:p>
          <a:p>
            <a:pPr marL="457200" lvl="0" indent="-317500" algn="l" rtl="0">
              <a:lnSpc>
                <a:spcPct val="85000"/>
              </a:lnSpc>
              <a:spcBef>
                <a:spcPts val="0"/>
              </a:spcBef>
              <a:spcAft>
                <a:spcPts val="0"/>
              </a:spcAft>
              <a:buSzPts val="1400"/>
              <a:buChar char="●"/>
            </a:pPr>
            <a:r>
              <a:rPr lang="en-GB" sz="1400"/>
              <a:t>In model extraction, the adversary only has to access to the prediction API of a target model and query the target model iterative using “natural" or synthetic samples. </a:t>
            </a:r>
            <a:endParaRPr sz="1400"/>
          </a:p>
          <a:p>
            <a:pPr marL="457200" lvl="0" indent="-317500" algn="l" rtl="0">
              <a:lnSpc>
                <a:spcPct val="85000"/>
              </a:lnSpc>
              <a:spcBef>
                <a:spcPts val="0"/>
              </a:spcBef>
              <a:spcAft>
                <a:spcPts val="0"/>
              </a:spcAft>
              <a:buSzPts val="1400"/>
              <a:buChar char="●"/>
            </a:pPr>
            <a:r>
              <a:rPr lang="en-GB" sz="1400"/>
              <a:t>These samples are specifically crafted to maximize the extraction of information about the model internals from the predictions returned by the model F.</a:t>
            </a:r>
            <a:endParaRPr sz="1400"/>
          </a:p>
        </p:txBody>
      </p:sp>
      <p:pic>
        <p:nvPicPr>
          <p:cNvPr id="118" name="Google Shape;118;p11"/>
          <p:cNvPicPr preferRelativeResize="0"/>
          <p:nvPr/>
        </p:nvPicPr>
        <p:blipFill rotWithShape="1">
          <a:blip r:embed="rId3">
            <a:alphaModFix/>
          </a:blip>
          <a:srcRect/>
          <a:stretch/>
        </p:blipFill>
        <p:spPr>
          <a:xfrm>
            <a:off x="5647500" y="2058225"/>
            <a:ext cx="3344100" cy="17570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Tracing attacks [black-box access ]</a:t>
            </a:r>
            <a:endParaRPr/>
          </a:p>
        </p:txBody>
      </p:sp>
      <p:sp>
        <p:nvSpPr>
          <p:cNvPr id="124" name="Google Shape;124;p12"/>
          <p:cNvSpPr txBox="1">
            <a:spLocks noGrp="1"/>
          </p:cNvSpPr>
          <p:nvPr>
            <p:ph type="body" idx="1"/>
          </p:nvPr>
        </p:nvSpPr>
        <p:spPr>
          <a:xfrm>
            <a:off x="311700" y="1152475"/>
            <a:ext cx="4961400" cy="3416400"/>
          </a:xfrm>
          <a:prstGeom prst="rect">
            <a:avLst/>
          </a:prstGeom>
          <a:noFill/>
          <a:ln>
            <a:noFill/>
          </a:ln>
        </p:spPr>
        <p:txBody>
          <a:bodyPr spcFirstLastPara="1" wrap="square" lIns="91425" tIns="91425" rIns="91425" bIns="91425" anchor="t" anchorCtr="0">
            <a:normAutofit fontScale="70000" lnSpcReduction="10000"/>
          </a:bodyPr>
          <a:lstStyle/>
          <a:p>
            <a:pPr marL="0" lvl="0" indent="0" algn="l" rtl="0">
              <a:lnSpc>
                <a:spcPct val="115000"/>
              </a:lnSpc>
              <a:spcBef>
                <a:spcPts val="0"/>
              </a:spcBef>
              <a:spcAft>
                <a:spcPts val="0"/>
              </a:spcAft>
              <a:buSzPct val="142857"/>
              <a:buNone/>
            </a:pPr>
            <a:r>
              <a:rPr lang="en-GB"/>
              <a:t> In the first step, the adversary queries the target record t and uses the target classifiers’ predictions on t to infer the membership status of t. </a:t>
            </a:r>
            <a:endParaRPr/>
          </a:p>
          <a:p>
            <a:pPr marL="0" lvl="0" indent="0" algn="l" rtl="0">
              <a:lnSpc>
                <a:spcPct val="115000"/>
              </a:lnSpc>
              <a:spcBef>
                <a:spcPts val="1200"/>
              </a:spcBef>
              <a:spcAft>
                <a:spcPts val="0"/>
              </a:spcAft>
              <a:buSzPct val="142857"/>
              <a:buNone/>
            </a:pPr>
            <a:r>
              <a:rPr lang="en-GB"/>
              <a:t>For each record t, there are two possible classes: class label “in”, which means that the record is in the training set, and class label “out”, which represents that the record is not in the training set. </a:t>
            </a:r>
            <a:endParaRPr/>
          </a:p>
          <a:p>
            <a:pPr marL="0" lvl="0" indent="0" algn="l" rtl="0">
              <a:lnSpc>
                <a:spcPct val="115000"/>
              </a:lnSpc>
              <a:spcBef>
                <a:spcPts val="1200"/>
              </a:spcBef>
              <a:spcAft>
                <a:spcPts val="0"/>
              </a:spcAft>
              <a:buSzPct val="142857"/>
              <a:buNone/>
            </a:pPr>
            <a:r>
              <a:rPr lang="en-GB"/>
              <a:t>For the next step, the “shadow” training technique is built to use for the membership classification task. </a:t>
            </a:r>
            <a:endParaRPr/>
          </a:p>
          <a:p>
            <a:pPr marL="0" lvl="0" indent="0" algn="l" rtl="0">
              <a:lnSpc>
                <a:spcPct val="115000"/>
              </a:lnSpc>
              <a:spcBef>
                <a:spcPts val="1200"/>
              </a:spcBef>
              <a:spcAft>
                <a:spcPts val="0"/>
              </a:spcAft>
              <a:buSzPct val="142857"/>
              <a:buNone/>
            </a:pPr>
            <a:r>
              <a:rPr lang="en-GB"/>
              <a:t>Multiple “shadow models” that are trained by the adversary use the same machine learning algorithm on records sampled from the data in the first step. </a:t>
            </a:r>
            <a:endParaRPr/>
          </a:p>
          <a:p>
            <a:pPr marL="0" lvl="0" indent="0" algn="l" rtl="0">
              <a:lnSpc>
                <a:spcPct val="115000"/>
              </a:lnSpc>
              <a:spcBef>
                <a:spcPts val="1200"/>
              </a:spcBef>
              <a:spcAft>
                <a:spcPts val="1200"/>
              </a:spcAft>
              <a:buClr>
                <a:schemeClr val="dk1"/>
              </a:buClr>
              <a:buSzPct val="61110"/>
              <a:buFont typeface="Arial"/>
              <a:buNone/>
            </a:pPr>
            <a:r>
              <a:rPr lang="en-GB"/>
              <a:t>These shadow models are used to simulate the behavior of the target model and generate </a:t>
            </a:r>
            <a:endParaRPr/>
          </a:p>
        </p:txBody>
      </p:sp>
      <p:pic>
        <p:nvPicPr>
          <p:cNvPr id="125" name="Google Shape;125;p12"/>
          <p:cNvPicPr preferRelativeResize="0"/>
          <p:nvPr/>
        </p:nvPicPr>
        <p:blipFill rotWithShape="1">
          <a:blip r:embed="rId3">
            <a:alphaModFix/>
          </a:blip>
          <a:srcRect/>
          <a:stretch/>
        </p:blipFill>
        <p:spPr>
          <a:xfrm>
            <a:off x="5273100" y="1725200"/>
            <a:ext cx="3566100" cy="19024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Privacy threats</a:t>
            </a:r>
            <a:endParaRPr/>
          </a:p>
        </p:txBody>
      </p:sp>
      <p:sp>
        <p:nvSpPr>
          <p:cNvPr id="131" name="Google Shape;131;p13"/>
          <p:cNvSpPr txBox="1">
            <a:spLocks noGrp="1"/>
          </p:cNvSpPr>
          <p:nvPr>
            <p:ph type="body" idx="1"/>
          </p:nvPr>
        </p:nvSpPr>
        <p:spPr>
          <a:xfrm>
            <a:off x="311700" y="1152475"/>
            <a:ext cx="4794900" cy="3416400"/>
          </a:xfrm>
          <a:prstGeom prst="rect">
            <a:avLst/>
          </a:prstGeom>
          <a:noFill/>
          <a:ln>
            <a:noFill/>
          </a:ln>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465"/>
              <a:t>Central system:</a:t>
            </a:r>
            <a:endParaRPr sz="1465"/>
          </a:p>
          <a:p>
            <a:pPr marL="457200" lvl="0" indent="-321627" algn="l" rtl="0">
              <a:lnSpc>
                <a:spcPct val="95000"/>
              </a:lnSpc>
              <a:spcBef>
                <a:spcPts val="1200"/>
              </a:spcBef>
              <a:spcAft>
                <a:spcPts val="0"/>
              </a:spcAft>
              <a:buSzPts val="1465"/>
              <a:buChar char="●"/>
            </a:pPr>
            <a:r>
              <a:rPr lang="en-GB" sz="1465"/>
              <a:t> Companies provide deep learning models and services to the public such as machine learning as a service like Microsoft Azure Learning, Google, Amazon, BigML, etc.</a:t>
            </a:r>
            <a:endParaRPr sz="1465"/>
          </a:p>
          <a:p>
            <a:pPr marL="457200" lvl="0" indent="-321627" algn="l" rtl="0">
              <a:lnSpc>
                <a:spcPct val="95000"/>
              </a:lnSpc>
              <a:spcBef>
                <a:spcPts val="0"/>
              </a:spcBef>
              <a:spcAft>
                <a:spcPts val="0"/>
              </a:spcAft>
              <a:buSzPts val="1465"/>
              <a:buChar char="●"/>
            </a:pPr>
            <a:r>
              <a:rPr lang="en-GB" sz="1465"/>
              <a:t> Data owner send data to server and public model service to client. </a:t>
            </a:r>
            <a:endParaRPr sz="1465"/>
          </a:p>
          <a:p>
            <a:pPr marL="457200" lvl="0" indent="-321627" algn="l" rtl="0">
              <a:lnSpc>
                <a:spcPct val="95000"/>
              </a:lnSpc>
              <a:spcBef>
                <a:spcPts val="0"/>
              </a:spcBef>
              <a:spcAft>
                <a:spcPts val="0"/>
              </a:spcAft>
              <a:buSzPts val="1465"/>
              <a:buChar char="●"/>
            </a:pPr>
            <a:r>
              <a:rPr lang="en-GB" sz="1465"/>
              <a:t>The adversary sends an input to public machine learning service and receives an output.</a:t>
            </a:r>
            <a:endParaRPr sz="1465"/>
          </a:p>
          <a:p>
            <a:pPr marL="457200" lvl="0" indent="-321627" algn="l" rtl="0">
              <a:lnSpc>
                <a:spcPct val="95000"/>
              </a:lnSpc>
              <a:spcBef>
                <a:spcPts val="0"/>
              </a:spcBef>
              <a:spcAft>
                <a:spcPts val="0"/>
              </a:spcAft>
              <a:buSzPts val="1465"/>
              <a:buChar char="●"/>
            </a:pPr>
            <a:r>
              <a:rPr lang="en-GB" sz="1465"/>
              <a:t> Using the inputs and outputs pair, the attacker can train his own local model which is similar to the target model.</a:t>
            </a:r>
            <a:endParaRPr sz="1465"/>
          </a:p>
        </p:txBody>
      </p:sp>
      <p:pic>
        <p:nvPicPr>
          <p:cNvPr id="132" name="Google Shape;132;p13"/>
          <p:cNvPicPr preferRelativeResize="0"/>
          <p:nvPr/>
        </p:nvPicPr>
        <p:blipFill rotWithShape="1">
          <a:blip r:embed="rId3">
            <a:alphaModFix/>
          </a:blip>
          <a:srcRect/>
          <a:stretch/>
        </p:blipFill>
        <p:spPr>
          <a:xfrm>
            <a:off x="5668650" y="1600025"/>
            <a:ext cx="3336950" cy="156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2800"/>
              <a:buNone/>
            </a:pPr>
            <a:r>
              <a:rPr lang="en-GB" sz="1800">
                <a:solidFill>
                  <a:schemeClr val="dk2"/>
                </a:solidFill>
              </a:rPr>
              <a:t>Privacy threats</a:t>
            </a:r>
            <a:endParaRPr/>
          </a:p>
        </p:txBody>
      </p:sp>
      <p:sp>
        <p:nvSpPr>
          <p:cNvPr id="138" name="Google Shape;138;p14"/>
          <p:cNvSpPr txBox="1">
            <a:spLocks noGrp="1"/>
          </p:cNvSpPr>
          <p:nvPr>
            <p:ph type="body" idx="1"/>
          </p:nvPr>
        </p:nvSpPr>
        <p:spPr>
          <a:xfrm>
            <a:off x="311700" y="1152475"/>
            <a:ext cx="5127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In collaborative learning system:</a:t>
            </a:r>
            <a:endParaRPr/>
          </a:p>
          <a:p>
            <a:pPr marL="457200" lvl="0" indent="-342900" algn="l" rtl="0">
              <a:lnSpc>
                <a:spcPct val="115000"/>
              </a:lnSpc>
              <a:spcBef>
                <a:spcPts val="1200"/>
              </a:spcBef>
              <a:spcAft>
                <a:spcPts val="0"/>
              </a:spcAft>
              <a:buSzPts val="1800"/>
              <a:buChar char="●"/>
            </a:pPr>
            <a:r>
              <a:rPr lang="en-GB"/>
              <a:t>Clients train a batch locally, and then calculates the gradient that is applied to its weights to minimize the cost function. </a:t>
            </a:r>
            <a:endParaRPr/>
          </a:p>
          <a:p>
            <a:pPr marL="457200" lvl="0" indent="-342900" algn="l" rtl="0">
              <a:lnSpc>
                <a:spcPct val="115000"/>
              </a:lnSpc>
              <a:spcBef>
                <a:spcPts val="0"/>
              </a:spcBef>
              <a:spcAft>
                <a:spcPts val="0"/>
              </a:spcAft>
              <a:buSzPts val="1800"/>
              <a:buChar char="●"/>
            </a:pPr>
            <a:r>
              <a:rPr lang="en-GB"/>
              <a:t>Finally, it sends the gradient to the parameter server.</a:t>
            </a:r>
            <a:endParaRPr/>
          </a:p>
          <a:p>
            <a:pPr marL="457200" lvl="0" indent="-342900" algn="l" rtl="0">
              <a:lnSpc>
                <a:spcPct val="115000"/>
              </a:lnSpc>
              <a:spcBef>
                <a:spcPts val="0"/>
              </a:spcBef>
              <a:spcAft>
                <a:spcPts val="0"/>
              </a:spcAft>
              <a:buSzPts val="1800"/>
              <a:buChar char="●"/>
            </a:pPr>
            <a:r>
              <a:rPr lang="en-GB"/>
              <a:t> If the adversary has taken the role of model server, they receive the client’s gradient. This is called “model steal attack”.</a:t>
            </a:r>
            <a:endParaRPr/>
          </a:p>
        </p:txBody>
      </p:sp>
      <p:pic>
        <p:nvPicPr>
          <p:cNvPr id="139" name="Google Shape;139;p14"/>
          <p:cNvPicPr preferRelativeResize="0"/>
          <p:nvPr/>
        </p:nvPicPr>
        <p:blipFill rotWithShape="1">
          <a:blip r:embed="rId3">
            <a:alphaModFix/>
          </a:blip>
          <a:srcRect/>
          <a:stretch/>
        </p:blipFill>
        <p:spPr>
          <a:xfrm>
            <a:off x="5795525" y="1613250"/>
            <a:ext cx="3122351" cy="191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2800"/>
              <a:buNone/>
            </a:pPr>
            <a:r>
              <a:rPr lang="en-GB" sz="1800">
                <a:solidFill>
                  <a:schemeClr val="dk2"/>
                </a:solidFill>
              </a:rPr>
              <a:t>Privacy threats</a:t>
            </a:r>
            <a:endParaRPr/>
          </a:p>
        </p:txBody>
      </p:sp>
      <p:sp>
        <p:nvSpPr>
          <p:cNvPr id="145" name="Google Shape;145;p15"/>
          <p:cNvSpPr txBox="1">
            <a:spLocks noGrp="1"/>
          </p:cNvSpPr>
          <p:nvPr>
            <p:ph type="body" idx="1"/>
          </p:nvPr>
        </p:nvSpPr>
        <p:spPr>
          <a:xfrm>
            <a:off x="311700" y="1152475"/>
            <a:ext cx="5127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In collaborative learning system:</a:t>
            </a:r>
            <a:endParaRPr/>
          </a:p>
          <a:p>
            <a:pPr marL="0" lvl="0" indent="0" algn="l" rtl="0">
              <a:lnSpc>
                <a:spcPct val="115000"/>
              </a:lnSpc>
              <a:spcBef>
                <a:spcPts val="1200"/>
              </a:spcBef>
              <a:spcAft>
                <a:spcPts val="0"/>
              </a:spcAft>
              <a:buSzPts val="1800"/>
              <a:buNone/>
            </a:pPr>
            <a:r>
              <a:rPr lang="en-GB"/>
              <a:t>If the adversary has taken the role of participant, who attack to steal other participant information from the training set. </a:t>
            </a:r>
            <a:endParaRPr/>
          </a:p>
          <a:p>
            <a:pPr marL="0" lvl="0" indent="0" algn="l" rtl="0">
              <a:lnSpc>
                <a:spcPct val="115000"/>
              </a:lnSpc>
              <a:spcBef>
                <a:spcPts val="1200"/>
              </a:spcBef>
              <a:spcAft>
                <a:spcPts val="1200"/>
              </a:spcAft>
              <a:buSzPts val="1800"/>
              <a:buNone/>
            </a:pPr>
            <a:r>
              <a:rPr lang="en-GB"/>
              <a:t>This attack based on exploiting the real-time nature of model learning, which allows the adversary to train a GAN that generates prototypical samples of the private training set.</a:t>
            </a:r>
            <a:endParaRPr/>
          </a:p>
        </p:txBody>
      </p:sp>
      <p:pic>
        <p:nvPicPr>
          <p:cNvPr id="146" name="Google Shape;146;p15"/>
          <p:cNvPicPr preferRelativeResize="0"/>
          <p:nvPr/>
        </p:nvPicPr>
        <p:blipFill rotWithShape="1">
          <a:blip r:embed="rId3">
            <a:alphaModFix/>
          </a:blip>
          <a:srcRect/>
          <a:stretch/>
        </p:blipFill>
        <p:spPr>
          <a:xfrm>
            <a:off x="5795525" y="1613250"/>
            <a:ext cx="3122351" cy="191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52" name="Google Shape;152;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DEFENSES BY DIFFERENTIAL PRIVACY IN DEEP LEARNING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Objective</a:t>
            </a:r>
            <a:endParaRPr/>
          </a:p>
        </p:txBody>
      </p:sp>
      <p:sp>
        <p:nvSpPr>
          <p:cNvPr id="158" name="Google Shape;15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In ML, we manage   sensitive database and would like to release some statistics from this data to the public. </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However, we have to ensure that it’s impossible for an adversary to reverse-engineer the sensitive data from what we’ve released.</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 An adversary in this case is a party with the intent to reveal, or to learn, at least some of our sensitive data. </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This reverse-engineering is a type of privacy breach.</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b="1">
                <a:solidFill>
                  <a:srgbClr val="292929"/>
                </a:solidFill>
                <a:highlight>
                  <a:srgbClr val="FFFFFF"/>
                </a:highlight>
                <a:latin typeface="Georgia"/>
                <a:ea typeface="Georgia"/>
                <a:cs typeface="Georgia"/>
                <a:sym typeface="Georgia"/>
              </a:rPr>
              <a:t>Anonymizing the data will not be good enough</a:t>
            </a:r>
            <a:endParaRPr sz="1500" b="1">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73333"/>
              <a:buFont typeface="Arial"/>
              <a:buNone/>
            </a:pPr>
            <a:r>
              <a:rPr lang="en-GB" sz="1500">
                <a:solidFill>
                  <a:srgbClr val="292929"/>
                </a:solidFill>
                <a:highlight>
                  <a:srgbClr val="FFFFFF"/>
                </a:highlight>
                <a:latin typeface="Georgia"/>
                <a:ea typeface="Georgia"/>
                <a:cs typeface="Georgia"/>
                <a:sym typeface="Georgia"/>
              </a:rPr>
              <a:t>Differentially-private algorithms</a:t>
            </a:r>
            <a:endParaRPr/>
          </a:p>
        </p:txBody>
      </p:sp>
      <p:sp>
        <p:nvSpPr>
          <p:cNvPr id="164" name="Google Shape;16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1200"/>
              </a:spcAft>
              <a:buSzPts val="1800"/>
              <a:buNone/>
            </a:pPr>
            <a:r>
              <a:rPr lang="en-GB" sz="1500" b="1">
                <a:solidFill>
                  <a:srgbClr val="292929"/>
                </a:solidFill>
                <a:highlight>
                  <a:srgbClr val="FFFFFF"/>
                </a:highlight>
                <a:latin typeface="Georgia"/>
                <a:ea typeface="Georgia"/>
                <a:cs typeface="Georgia"/>
                <a:sym typeface="Georgia"/>
              </a:rPr>
              <a:t>These algorithms rely on incorporating random noise into the mix so that everything an adversary receives becomes noisy and imprecise, and so it is much more difficult to breach privacy (if it is feasible at all).</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70" name="Google Shape;170;p19"/>
          <p:cNvSpPr txBox="1">
            <a:spLocks noGrp="1"/>
          </p:cNvSpPr>
          <p:nvPr>
            <p:ph type="body" idx="1"/>
          </p:nvPr>
        </p:nvSpPr>
        <p:spPr>
          <a:xfrm>
            <a:off x="5307075" y="1152475"/>
            <a:ext cx="35253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1500">
                <a:solidFill>
                  <a:srgbClr val="292929"/>
                </a:solidFill>
                <a:highlight>
                  <a:srgbClr val="FFFFFF"/>
                </a:highlight>
                <a:latin typeface="Georgia"/>
                <a:ea typeface="Georgia"/>
                <a:cs typeface="Georgia"/>
                <a:sym typeface="Georgia"/>
              </a:rPr>
              <a:t>For this example, let’s assume that the adversary wants to know the number of people who have a bad credit rating (which is 3). The data is sensitive, so we cannot reveal the ground truth. Instead we will use an algorithm that returns the ground truth, </a:t>
            </a:r>
            <a:r>
              <a:rPr lang="en-GB" sz="1500" i="1">
                <a:solidFill>
                  <a:srgbClr val="292929"/>
                </a:solidFill>
                <a:highlight>
                  <a:srgbClr val="FFFFFF"/>
                </a:highlight>
                <a:latin typeface="Georgia"/>
                <a:ea typeface="Georgia"/>
                <a:cs typeface="Georgia"/>
                <a:sym typeface="Georgia"/>
              </a:rPr>
              <a:t>N = 3</a:t>
            </a:r>
            <a:r>
              <a:rPr lang="en-GB" sz="1500">
                <a:solidFill>
                  <a:srgbClr val="292929"/>
                </a:solidFill>
                <a:highlight>
                  <a:srgbClr val="FFFFFF"/>
                </a:highlight>
                <a:latin typeface="Georgia"/>
                <a:ea typeface="Georgia"/>
                <a:cs typeface="Georgia"/>
                <a:sym typeface="Georgia"/>
              </a:rPr>
              <a:t>, plus some random noise.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This basic idea (adding random noise to the ground truth) is key to differential privacy.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1200"/>
              </a:spcAft>
              <a:buSzPts val="1800"/>
              <a:buNone/>
            </a:pPr>
            <a:endParaRPr/>
          </a:p>
        </p:txBody>
      </p:sp>
      <p:pic>
        <p:nvPicPr>
          <p:cNvPr id="171" name="Google Shape;171;p19"/>
          <p:cNvPicPr preferRelativeResize="0"/>
          <p:nvPr/>
        </p:nvPicPr>
        <p:blipFill rotWithShape="1">
          <a:blip r:embed="rId3">
            <a:alphaModFix/>
          </a:blip>
          <a:srcRect/>
          <a:stretch/>
        </p:blipFill>
        <p:spPr>
          <a:xfrm>
            <a:off x="947751" y="1152475"/>
            <a:ext cx="3143250" cy="1352550"/>
          </a:xfrm>
          <a:prstGeom prst="rect">
            <a:avLst/>
          </a:prstGeom>
          <a:noFill/>
          <a:ln>
            <a:noFill/>
          </a:ln>
        </p:spPr>
      </p:pic>
      <p:pic>
        <p:nvPicPr>
          <p:cNvPr id="172" name="Google Shape;172;p19"/>
          <p:cNvPicPr preferRelativeResize="0"/>
          <p:nvPr/>
        </p:nvPicPr>
        <p:blipFill rotWithShape="1">
          <a:blip r:embed="rId4">
            <a:alphaModFix/>
          </a:blip>
          <a:srcRect/>
          <a:stretch/>
        </p:blipFill>
        <p:spPr>
          <a:xfrm>
            <a:off x="813288" y="2638476"/>
            <a:ext cx="3412175" cy="15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Ref:</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Deep Learning with Differential Privacy </a:t>
            </a:r>
            <a:endParaRPr/>
          </a:p>
          <a:p>
            <a:pPr marL="0" lvl="0" indent="0" algn="l" rtl="0">
              <a:lnSpc>
                <a:spcPct val="115000"/>
              </a:lnSpc>
              <a:spcBef>
                <a:spcPts val="1200"/>
              </a:spcBef>
              <a:spcAft>
                <a:spcPts val="0"/>
              </a:spcAft>
              <a:buSzPts val="1800"/>
              <a:buNone/>
            </a:pPr>
            <a:r>
              <a:rPr lang="en-GB"/>
              <a:t>[https://arxiv.org/pdf/1607.00133.pdf]</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GB"/>
              <a:t>Differential Privacy in Deep Learning: An Overview [</a:t>
            </a:r>
            <a:r>
              <a:rPr lang="en-GB" u="sng">
                <a:solidFill>
                  <a:schemeClr val="hlink"/>
                </a:solidFill>
                <a:hlinkClick r:id="rId3"/>
              </a:rPr>
              <a:t>https://ieeexplore.ieee.org/stamp/stamp.jsp?tp=&amp;arnumber=9044259&amp;tag=1</a:t>
            </a:r>
            <a:r>
              <a:rPr lang="en-GB"/>
              <a: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78" name="Google Shape;178;p20"/>
          <p:cNvSpPr txBox="1">
            <a:spLocks noGrp="1"/>
          </p:cNvSpPr>
          <p:nvPr>
            <p:ph type="body" idx="1"/>
          </p:nvPr>
        </p:nvSpPr>
        <p:spPr>
          <a:xfrm>
            <a:off x="5307075" y="1152475"/>
            <a:ext cx="35253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500">
                <a:solidFill>
                  <a:srgbClr val="292929"/>
                </a:solidFill>
                <a:highlight>
                  <a:srgbClr val="FFFFFF"/>
                </a:highlight>
                <a:latin typeface="Georgia"/>
                <a:ea typeface="Georgia"/>
                <a:cs typeface="Georgia"/>
                <a:sym typeface="Georgia"/>
              </a:rPr>
              <a:t>Let’s say we choose a random number </a:t>
            </a:r>
            <a:r>
              <a:rPr lang="en-GB" sz="1500" i="1">
                <a:solidFill>
                  <a:srgbClr val="292929"/>
                </a:solidFill>
                <a:highlight>
                  <a:srgbClr val="FFFFFF"/>
                </a:highlight>
                <a:latin typeface="Georgia"/>
                <a:ea typeface="Georgia"/>
                <a:cs typeface="Georgia"/>
                <a:sym typeface="Georgia"/>
              </a:rPr>
              <a:t>L </a:t>
            </a:r>
            <a:r>
              <a:rPr lang="en-GB" sz="1500">
                <a:solidFill>
                  <a:srgbClr val="292929"/>
                </a:solidFill>
                <a:highlight>
                  <a:srgbClr val="FFFFFF"/>
                </a:highlight>
                <a:latin typeface="Georgia"/>
                <a:ea typeface="Georgia"/>
                <a:cs typeface="Georgia"/>
                <a:sym typeface="Georgia"/>
              </a:rPr>
              <a:t>from a zero-centered Laplace distribution with standard deviation of 2.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We return </a:t>
            </a:r>
            <a:r>
              <a:rPr lang="en-GB" sz="1500" i="1">
                <a:solidFill>
                  <a:srgbClr val="292929"/>
                </a:solidFill>
                <a:highlight>
                  <a:srgbClr val="FFFFFF"/>
                </a:highlight>
                <a:latin typeface="Georgia"/>
                <a:ea typeface="Georgia"/>
                <a:cs typeface="Georgia"/>
                <a:sym typeface="Georgia"/>
              </a:rPr>
              <a:t>N</a:t>
            </a:r>
            <a:r>
              <a:rPr lang="en-GB" sz="1500">
                <a:solidFill>
                  <a:srgbClr val="292929"/>
                </a:solidFill>
                <a:highlight>
                  <a:srgbClr val="FFFFFF"/>
                </a:highlight>
                <a:latin typeface="Georgia"/>
                <a:ea typeface="Georgia"/>
                <a:cs typeface="Georgia"/>
                <a:sym typeface="Georgia"/>
              </a:rPr>
              <a:t>+</a:t>
            </a:r>
            <a:r>
              <a:rPr lang="en-GB" sz="1500" i="1">
                <a:solidFill>
                  <a:srgbClr val="292929"/>
                </a:solidFill>
                <a:highlight>
                  <a:srgbClr val="FFFFFF"/>
                </a:highlight>
                <a:latin typeface="Georgia"/>
                <a:ea typeface="Georgia"/>
                <a:cs typeface="Georgia"/>
                <a:sym typeface="Georgia"/>
              </a:rPr>
              <a:t>L</a:t>
            </a:r>
            <a:r>
              <a:rPr lang="en-GB"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1200"/>
              </a:spcAft>
              <a:buSzPts val="1800"/>
              <a:buNone/>
            </a:pPr>
            <a:r>
              <a:rPr lang="en-GB" sz="1500">
                <a:solidFill>
                  <a:srgbClr val="292929"/>
                </a:solidFill>
                <a:highlight>
                  <a:srgbClr val="FFFFFF"/>
                </a:highlight>
                <a:latin typeface="Georgia"/>
                <a:ea typeface="Georgia"/>
                <a:cs typeface="Georgia"/>
                <a:sym typeface="Georgia"/>
              </a:rPr>
              <a:t>This algorithm is “noisy counting”.</a:t>
            </a:r>
            <a:endParaRPr/>
          </a:p>
        </p:txBody>
      </p:sp>
      <p:pic>
        <p:nvPicPr>
          <p:cNvPr id="179" name="Google Shape;179;p20"/>
          <p:cNvPicPr preferRelativeResize="0"/>
          <p:nvPr/>
        </p:nvPicPr>
        <p:blipFill rotWithShape="1">
          <a:blip r:embed="rId3">
            <a:alphaModFix/>
          </a:blip>
          <a:srcRect/>
          <a:stretch/>
        </p:blipFill>
        <p:spPr>
          <a:xfrm>
            <a:off x="1112643" y="1217099"/>
            <a:ext cx="3143250" cy="1352550"/>
          </a:xfrm>
          <a:prstGeom prst="rect">
            <a:avLst/>
          </a:prstGeom>
          <a:noFill/>
          <a:ln>
            <a:noFill/>
          </a:ln>
        </p:spPr>
      </p:pic>
      <p:pic>
        <p:nvPicPr>
          <p:cNvPr id="180" name="Google Shape;180;p20"/>
          <p:cNvPicPr preferRelativeResize="0"/>
          <p:nvPr/>
        </p:nvPicPr>
        <p:blipFill rotWithShape="1">
          <a:blip r:embed="rId4">
            <a:alphaModFix/>
          </a:blip>
          <a:srcRect/>
          <a:stretch/>
        </p:blipFill>
        <p:spPr>
          <a:xfrm>
            <a:off x="893563" y="2769023"/>
            <a:ext cx="3412175" cy="154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df5f48ef96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6" name="Google Shape;186;g1df5f48ef96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87" name="Google Shape;187;g1df5f48ef96_0_0"/>
          <p:cNvPicPr preferRelativeResize="0"/>
          <p:nvPr/>
        </p:nvPicPr>
        <p:blipFill>
          <a:blip r:embed="rId3">
            <a:alphaModFix/>
          </a:blip>
          <a:stretch>
            <a:fillRect/>
          </a:stretch>
        </p:blipFill>
        <p:spPr>
          <a:xfrm>
            <a:off x="1111604" y="445025"/>
            <a:ext cx="2547750" cy="4473549"/>
          </a:xfrm>
          <a:prstGeom prst="rect">
            <a:avLst/>
          </a:prstGeom>
          <a:noFill/>
          <a:ln>
            <a:noFill/>
          </a:ln>
        </p:spPr>
      </p:pic>
      <p:pic>
        <p:nvPicPr>
          <p:cNvPr id="188" name="Google Shape;188;g1df5f48ef96_0_0"/>
          <p:cNvPicPr preferRelativeResize="0"/>
          <p:nvPr/>
        </p:nvPicPr>
        <p:blipFill>
          <a:blip r:embed="rId4">
            <a:alphaModFix/>
          </a:blip>
          <a:stretch>
            <a:fillRect/>
          </a:stretch>
        </p:blipFill>
        <p:spPr>
          <a:xfrm>
            <a:off x="4798138" y="1764738"/>
            <a:ext cx="2962275" cy="109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How much noise to add?</a:t>
            </a:r>
            <a:endParaRPr/>
          </a:p>
        </p:txBody>
      </p:sp>
      <p:sp>
        <p:nvSpPr>
          <p:cNvPr id="194" name="Google Shape;194;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If we’re going to report a nonsensical, noisy answer, what is the point of this algorithm? The answer is that it allows us to strike a balance between utility and privacy. We want the general public to gain </a:t>
            </a:r>
            <a:r>
              <a:rPr lang="en-GB" sz="1500" i="1">
                <a:solidFill>
                  <a:srgbClr val="292929"/>
                </a:solidFill>
                <a:highlight>
                  <a:srgbClr val="FFFFFF"/>
                </a:highlight>
                <a:latin typeface="Georgia"/>
                <a:ea typeface="Georgia"/>
                <a:cs typeface="Georgia"/>
                <a:sym typeface="Georgia"/>
              </a:rPr>
              <a:t>some</a:t>
            </a:r>
            <a:r>
              <a:rPr lang="en-GB" sz="1500">
                <a:solidFill>
                  <a:srgbClr val="292929"/>
                </a:solidFill>
                <a:highlight>
                  <a:srgbClr val="FFFFFF"/>
                </a:highlight>
                <a:latin typeface="Georgia"/>
                <a:ea typeface="Georgia"/>
                <a:cs typeface="Georgia"/>
                <a:sym typeface="Georgia"/>
              </a:rPr>
              <a:t> utility from our database, without exposing </a:t>
            </a:r>
            <a:r>
              <a:rPr lang="en-GB" sz="1500" i="1">
                <a:solidFill>
                  <a:srgbClr val="292929"/>
                </a:solidFill>
                <a:highlight>
                  <a:srgbClr val="FFFFFF"/>
                </a:highlight>
                <a:latin typeface="Georgia"/>
                <a:ea typeface="Georgia"/>
                <a:cs typeface="Georgia"/>
                <a:sym typeface="Georgia"/>
              </a:rPr>
              <a:t>any</a:t>
            </a:r>
            <a:r>
              <a:rPr lang="en-GB" sz="1500">
                <a:solidFill>
                  <a:srgbClr val="292929"/>
                </a:solidFill>
                <a:highlight>
                  <a:srgbClr val="FFFFFF"/>
                </a:highlight>
                <a:latin typeface="Georgia"/>
                <a:ea typeface="Georgia"/>
                <a:cs typeface="Georgia"/>
                <a:sym typeface="Georgia"/>
              </a:rPr>
              <a:t> sensitive data to a possible adversary.</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120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The first answer the adversary receives is close to, but not equal to, the ground truth. In that sense, the adversary is fooled, utility is provided, and privacy is protected.</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00" name="Google Shape;20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we increase the variance of the added noise, we can better defend our data, but we can’t simply add any Laplace noise to a function we want to conceal. </a:t>
            </a:r>
            <a:endParaRPr sz="1500">
              <a:solidFill>
                <a:srgbClr val="292929"/>
              </a:solidFill>
              <a:highlight>
                <a:srgbClr val="FFFFFF"/>
              </a:highlight>
              <a:latin typeface="Georgia"/>
              <a:ea typeface="Georgia"/>
              <a:cs typeface="Georgia"/>
              <a:sym typeface="Georgia"/>
            </a:endParaRPr>
          </a:p>
          <a:p>
            <a:pPr marL="457200" lvl="0" indent="0" algn="l" rtl="0">
              <a:lnSpc>
                <a:spcPct val="115000"/>
              </a:lnSpc>
              <a:spcBef>
                <a:spcPts val="1200"/>
              </a:spcBef>
              <a:spcAft>
                <a:spcPts val="0"/>
              </a:spcAft>
              <a:buSzPts val="1800"/>
              <a:buNone/>
            </a:pP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1200"/>
              </a:spcBef>
              <a:spcAft>
                <a:spcPts val="0"/>
              </a:spcAft>
              <a:buClr>
                <a:srgbClr val="292929"/>
              </a:buClr>
              <a:buSzPts val="1500"/>
              <a:buFont typeface="Georgia"/>
              <a:buChar char="●"/>
            </a:pPr>
            <a:r>
              <a:rPr lang="en-GB" sz="1500" b="1">
                <a:solidFill>
                  <a:srgbClr val="292929"/>
                </a:solidFill>
                <a:highlight>
                  <a:srgbClr val="FFFFFF"/>
                </a:highlight>
                <a:latin typeface="Georgia"/>
                <a:ea typeface="Georgia"/>
                <a:cs typeface="Georgia"/>
                <a:sym typeface="Georgia"/>
              </a:rPr>
              <a:t>the amount of noise we must add depends on the function’s sensitivity, and each function has its own sensitivity.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sz="2800" b="1" dirty="0">
                <a:solidFill>
                  <a:srgbClr val="292929"/>
                </a:solidFill>
                <a:highlight>
                  <a:srgbClr val="FFFFFF"/>
                </a:highlight>
              </a:rPr>
              <a:t>Sensitivity and The Laplace Mechanism</a:t>
            </a:r>
            <a:endParaRPr dirty="0"/>
          </a:p>
        </p:txBody>
      </p:sp>
      <p:sp>
        <p:nvSpPr>
          <p:cNvPr id="206" name="Google Shape;206;p25"/>
          <p:cNvSpPr txBox="1">
            <a:spLocks noGrp="1"/>
          </p:cNvSpPr>
          <p:nvPr>
            <p:ph type="body" idx="1"/>
          </p:nvPr>
        </p:nvSpPr>
        <p:spPr>
          <a:xfrm>
            <a:off x="221759" y="12820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1500" dirty="0">
                <a:solidFill>
                  <a:srgbClr val="292929"/>
                </a:solidFill>
                <a:highlight>
                  <a:srgbClr val="FFFFFF"/>
                </a:highlight>
                <a:latin typeface="Georgia"/>
                <a:ea typeface="Georgia"/>
                <a:cs typeface="Georgia"/>
                <a:sym typeface="Georgia"/>
              </a:rPr>
              <a:t>The sensitivity of a function is the largest possible difference that one row can have on the result of that function, for </a:t>
            </a:r>
            <a:r>
              <a:rPr lang="en-GB" sz="1500" i="1" dirty="0">
                <a:solidFill>
                  <a:srgbClr val="292929"/>
                </a:solidFill>
                <a:highlight>
                  <a:srgbClr val="FFFFFF"/>
                </a:highlight>
                <a:latin typeface="Georgia"/>
                <a:ea typeface="Georgia"/>
                <a:cs typeface="Georgia"/>
                <a:sym typeface="Georgia"/>
              </a:rPr>
              <a:t>any</a:t>
            </a:r>
            <a:r>
              <a:rPr lang="en-GB" sz="1500" dirty="0">
                <a:solidFill>
                  <a:srgbClr val="292929"/>
                </a:solidFill>
                <a:highlight>
                  <a:srgbClr val="FFFFFF"/>
                </a:highlight>
                <a:latin typeface="Georgia"/>
                <a:ea typeface="Georgia"/>
                <a:cs typeface="Georgia"/>
                <a:sym typeface="Georgia"/>
              </a:rPr>
              <a:t> dataset. </a:t>
            </a: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dirty="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1200"/>
              </a:spcBef>
              <a:spcAft>
                <a:spcPts val="0"/>
              </a:spcAft>
              <a:buClr>
                <a:srgbClr val="292929"/>
              </a:buClr>
              <a:buSzPts val="1500"/>
              <a:buFont typeface="Georgia"/>
              <a:buChar char="●"/>
            </a:pPr>
            <a:r>
              <a:rPr lang="en-GB" sz="1500" dirty="0">
                <a:solidFill>
                  <a:srgbClr val="292929"/>
                </a:solidFill>
                <a:highlight>
                  <a:srgbClr val="FFFFFF"/>
                </a:highlight>
                <a:latin typeface="Georgia"/>
                <a:ea typeface="Georgia"/>
                <a:cs typeface="Georgia"/>
                <a:sym typeface="Georgia"/>
              </a:rPr>
              <a:t>Calculating the sensitivity for an arbitrary function is difficult</a:t>
            </a:r>
            <a:endParaRPr sz="1500" dirty="0">
              <a:solidFill>
                <a:srgbClr val="292929"/>
              </a:solidFill>
              <a:highlight>
                <a:srgbClr val="FFFFFF"/>
              </a:highlight>
              <a:latin typeface="Georgia"/>
              <a:ea typeface="Georgia"/>
              <a:cs typeface="Georgia"/>
              <a:sym typeface="Georgia"/>
            </a:endParaRPr>
          </a:p>
        </p:txBody>
      </p:sp>
      <p:sp>
        <p:nvSpPr>
          <p:cNvPr id="207" name="Google Shape;207;p25"/>
          <p:cNvSpPr txBox="1"/>
          <p:nvPr/>
        </p:nvSpPr>
        <p:spPr>
          <a:xfrm>
            <a:off x="785541" y="2147602"/>
            <a:ext cx="66885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none" strike="noStrike" cap="none" dirty="0">
                <a:solidFill>
                  <a:srgbClr val="292929"/>
                </a:solidFill>
                <a:highlight>
                  <a:srgbClr val="FFFFFF"/>
                </a:highlight>
                <a:latin typeface="Georgia"/>
                <a:ea typeface="Georgia"/>
                <a:cs typeface="Georgia"/>
                <a:sym typeface="Georgia"/>
              </a:rPr>
              <a:t>Example: .</a:t>
            </a:r>
            <a:endParaRPr sz="1500" b="0" i="0" u="none" strike="noStrike" cap="none" dirty="0">
              <a:solidFill>
                <a:srgbClr val="292929"/>
              </a:solidFill>
              <a:highlight>
                <a:srgbClr val="FFFFFF"/>
              </a:highlight>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292929"/>
              </a:solidFill>
              <a:highlight>
                <a:srgbClr val="FFFFFF"/>
              </a:highlight>
              <a:latin typeface="Georgia"/>
              <a:ea typeface="Georgia"/>
              <a:cs typeface="Georgia"/>
              <a:sym typeface="Georgia"/>
            </a:endParaRPr>
          </a:p>
          <a:p>
            <a:pPr marL="457200" marR="0" lvl="0" indent="-323850" algn="l" rtl="0">
              <a:lnSpc>
                <a:spcPct val="100000"/>
              </a:lnSpc>
              <a:spcBef>
                <a:spcPts val="0"/>
              </a:spcBef>
              <a:spcAft>
                <a:spcPts val="0"/>
              </a:spcAft>
              <a:buClr>
                <a:srgbClr val="292929"/>
              </a:buClr>
              <a:buSzPts val="1500"/>
              <a:buFont typeface="Georgia"/>
              <a:buChar char="●"/>
            </a:pPr>
            <a:r>
              <a:rPr lang="en-GB" sz="1500" b="0" i="0" u="none" strike="noStrike" cap="none" dirty="0">
                <a:solidFill>
                  <a:srgbClr val="292929"/>
                </a:solidFill>
                <a:highlight>
                  <a:srgbClr val="FFFFFF"/>
                </a:highlight>
                <a:latin typeface="Georgia"/>
                <a:ea typeface="Georgia"/>
                <a:cs typeface="Georgia"/>
                <a:sym typeface="Georgia"/>
              </a:rPr>
              <a:t> This function has a sensitivity of 5, and we can show this quite easily. If we have two datasets of size 10 and 11, they differ in one row, but the “counts rounded up to a multiple of 5” are 10 and 15 respectively. In fact, five is the largest possible difference this example function can produce. Therefore, its sensitivity is 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sz="2800" b="1" dirty="0">
                <a:solidFill>
                  <a:srgbClr val="292929"/>
                </a:solidFill>
                <a:highlight>
                  <a:srgbClr val="FFFFFF"/>
                </a:highlight>
              </a:rPr>
              <a:t>Sensitivity and The Laplace Mechanism</a:t>
            </a:r>
            <a:endParaRPr dirty="0"/>
          </a:p>
        </p:txBody>
      </p:sp>
      <p:sp>
        <p:nvSpPr>
          <p:cNvPr id="213" name="Google Shape;213;p24"/>
          <p:cNvSpPr txBox="1">
            <a:spLocks noGrp="1"/>
          </p:cNvSpPr>
          <p:nvPr>
            <p:ph type="body" idx="1"/>
          </p:nvPr>
        </p:nvSpPr>
        <p:spPr>
          <a:xfrm>
            <a:off x="311700" y="124335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sz="1500" dirty="0">
                <a:solidFill>
                  <a:srgbClr val="292929"/>
                </a:solidFill>
                <a:highlight>
                  <a:srgbClr val="FFFFFF"/>
                </a:highlight>
                <a:latin typeface="Georgia"/>
                <a:ea typeface="Georgia"/>
                <a:cs typeface="Georgia"/>
                <a:sym typeface="Georgia"/>
              </a:rPr>
              <a:t>The sensitivity of a function is the largest possible difference that one row can have on the result of that function, for </a:t>
            </a:r>
            <a:r>
              <a:rPr lang="en-GB" sz="1500" i="1" dirty="0">
                <a:solidFill>
                  <a:srgbClr val="292929"/>
                </a:solidFill>
                <a:highlight>
                  <a:srgbClr val="FFFFFF"/>
                </a:highlight>
                <a:latin typeface="Georgia"/>
                <a:ea typeface="Georgia"/>
                <a:cs typeface="Georgia"/>
                <a:sym typeface="Georgia"/>
              </a:rPr>
              <a:t>any</a:t>
            </a:r>
            <a:r>
              <a:rPr lang="en-GB" sz="1500" dirty="0">
                <a:solidFill>
                  <a:srgbClr val="292929"/>
                </a:solidFill>
                <a:highlight>
                  <a:srgbClr val="FFFFFF"/>
                </a:highlight>
                <a:latin typeface="Georgia"/>
                <a:ea typeface="Georgia"/>
                <a:cs typeface="Georgia"/>
                <a:sym typeface="Georgia"/>
              </a:rPr>
              <a:t> dataset. </a:t>
            </a:r>
            <a:endParaRPr dirty="0"/>
          </a:p>
        </p:txBody>
      </p:sp>
      <p:pic>
        <p:nvPicPr>
          <p:cNvPr id="214" name="Google Shape;214;p24"/>
          <p:cNvPicPr preferRelativeResize="0"/>
          <p:nvPr/>
        </p:nvPicPr>
        <p:blipFill rotWithShape="1">
          <a:blip r:embed="rId3">
            <a:alphaModFix/>
          </a:blip>
          <a:srcRect/>
          <a:stretch/>
        </p:blipFill>
        <p:spPr>
          <a:xfrm>
            <a:off x="1877473" y="2102675"/>
            <a:ext cx="3599892" cy="2557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207407"/>
              <a:buNone/>
            </a:pPr>
            <a:r>
              <a:rPr lang="en-GB" sz="1500">
                <a:solidFill>
                  <a:srgbClr val="292929"/>
                </a:solidFill>
                <a:highlight>
                  <a:srgbClr val="FFFFFF"/>
                </a:highlight>
                <a:latin typeface="Georgia"/>
                <a:ea typeface="Georgia"/>
                <a:cs typeface="Georgia"/>
                <a:sym typeface="Georgia"/>
              </a:rPr>
              <a:t>How does sensitivity relate to noisy counting? </a:t>
            </a:r>
            <a:endParaRPr/>
          </a:p>
        </p:txBody>
      </p:sp>
      <p:sp>
        <p:nvSpPr>
          <p:cNvPr id="220" name="Google Shape;220;p26"/>
          <p:cNvSpPr txBox="1">
            <a:spLocks noGrp="1"/>
          </p:cNvSpPr>
          <p:nvPr>
            <p:ph type="body" idx="1"/>
          </p:nvPr>
        </p:nvSpPr>
        <p:spPr>
          <a:xfrm>
            <a:off x="311700" y="1152475"/>
            <a:ext cx="4922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How much noise to add?</a:t>
            </a:r>
            <a:endParaRPr/>
          </a:p>
          <a:p>
            <a:pPr marL="457200" lvl="0" indent="-323850" algn="l" rtl="0">
              <a:lnSpc>
                <a:spcPct val="115000"/>
              </a:lnSpc>
              <a:spcBef>
                <a:spcPts val="120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The larger the sensitivity </a:t>
            </a:r>
            <a:r>
              <a:rPr lang="en-GB" sz="1500" i="1">
                <a:solidFill>
                  <a:srgbClr val="292929"/>
                </a:solidFill>
                <a:highlight>
                  <a:srgbClr val="FFFFFF"/>
                </a:highlight>
                <a:latin typeface="Georgia"/>
                <a:ea typeface="Georgia"/>
                <a:cs typeface="Georgia"/>
                <a:sym typeface="Georgia"/>
              </a:rPr>
              <a:t>S</a:t>
            </a:r>
            <a:r>
              <a:rPr lang="en-GB" sz="1500">
                <a:solidFill>
                  <a:srgbClr val="292929"/>
                </a:solidFill>
                <a:highlight>
                  <a:srgbClr val="FFFFFF"/>
                </a:highlight>
                <a:latin typeface="Georgia"/>
                <a:ea typeface="Georgia"/>
                <a:cs typeface="Georgia"/>
                <a:sym typeface="Georgia"/>
              </a:rPr>
              <a:t>, the noisier the answer will be.</a:t>
            </a:r>
            <a:endParaRPr/>
          </a:p>
        </p:txBody>
      </p:sp>
      <p:pic>
        <p:nvPicPr>
          <p:cNvPr id="221" name="Google Shape;221;p26"/>
          <p:cNvPicPr preferRelativeResize="0"/>
          <p:nvPr/>
        </p:nvPicPr>
        <p:blipFill rotWithShape="1">
          <a:blip r:embed="rId3">
            <a:alphaModFix/>
          </a:blip>
          <a:srcRect/>
          <a:stretch/>
        </p:blipFill>
        <p:spPr>
          <a:xfrm>
            <a:off x="5366200" y="1360025"/>
            <a:ext cx="3612200" cy="2645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Limitation</a:t>
            </a:r>
            <a:endParaRPr/>
          </a:p>
        </p:txBody>
      </p:sp>
      <p:sp>
        <p:nvSpPr>
          <p:cNvPr id="227" name="Google Shape;227;p27"/>
          <p:cNvSpPr txBox="1">
            <a:spLocks noGrp="1"/>
          </p:cNvSpPr>
          <p:nvPr>
            <p:ph type="body" idx="1"/>
          </p:nvPr>
        </p:nvSpPr>
        <p:spPr>
          <a:xfrm>
            <a:off x="311700" y="1152475"/>
            <a:ext cx="55770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16737" algn="l" rtl="0">
              <a:lnSpc>
                <a:spcPct val="115000"/>
              </a:lnSpc>
              <a:spcBef>
                <a:spcPts val="0"/>
              </a:spcBef>
              <a:spcAft>
                <a:spcPts val="0"/>
              </a:spcAft>
              <a:buClr>
                <a:srgbClr val="292929"/>
              </a:buClr>
              <a:buSzPct val="100000"/>
              <a:buFont typeface="Georgia"/>
              <a:buChar char="●"/>
            </a:pPr>
            <a:r>
              <a:rPr lang="en-GB" sz="1500">
                <a:solidFill>
                  <a:srgbClr val="292929"/>
                </a:solidFill>
                <a:highlight>
                  <a:srgbClr val="FFFFFF"/>
                </a:highlight>
                <a:latin typeface="Georgia"/>
                <a:ea typeface="Georgia"/>
                <a:cs typeface="Georgia"/>
                <a:sym typeface="Georgia"/>
              </a:rPr>
              <a:t>The first answer the adversary receives is close to, but not equal to, the ground truth. In that sense, the adversary is fooled, utility is provided, and privacy is protected. </a:t>
            </a:r>
            <a:endParaRPr sz="1500">
              <a:solidFill>
                <a:srgbClr val="292929"/>
              </a:solidFill>
              <a:highlight>
                <a:srgbClr val="FFFFFF"/>
              </a:highlight>
              <a:latin typeface="Georgia"/>
              <a:ea typeface="Georgia"/>
              <a:cs typeface="Georgia"/>
              <a:sym typeface="Georgia"/>
            </a:endParaRPr>
          </a:p>
          <a:p>
            <a:pPr marL="457200" lvl="0" indent="-316737" algn="l" rtl="0">
              <a:lnSpc>
                <a:spcPct val="115000"/>
              </a:lnSpc>
              <a:spcBef>
                <a:spcPts val="0"/>
              </a:spcBef>
              <a:spcAft>
                <a:spcPts val="0"/>
              </a:spcAft>
              <a:buSzPct val="100000"/>
              <a:buFont typeface="Georgia"/>
              <a:buChar char="●"/>
            </a:pPr>
            <a:r>
              <a:rPr lang="en-GB" sz="1500">
                <a:solidFill>
                  <a:srgbClr val="292929"/>
                </a:solidFill>
                <a:highlight>
                  <a:srgbClr val="FFFFFF"/>
                </a:highlight>
                <a:latin typeface="Georgia"/>
                <a:ea typeface="Georgia"/>
                <a:cs typeface="Georgia"/>
                <a:sym typeface="Georgia"/>
              </a:rPr>
              <a:t>But after multiple attempts, they will be able to estimate the ground truth. </a:t>
            </a:r>
            <a:r>
              <a:rPr lang="en-GB" sz="1500">
                <a:solidFill>
                  <a:schemeClr val="dk1"/>
                </a:solidFill>
                <a:highlight>
                  <a:srgbClr val="E8F3E8"/>
                </a:highlight>
                <a:latin typeface="Georgia"/>
                <a:ea typeface="Georgia"/>
                <a:cs typeface="Georgia"/>
                <a:sym typeface="Georgia"/>
              </a:rPr>
              <a:t>This “estimation from repeated queries” is one of the fundamental limitations of differential privacy</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marL="457200" lvl="0" indent="-316737" algn="l" rtl="0">
              <a:lnSpc>
                <a:spcPct val="115000"/>
              </a:lnSpc>
              <a:spcBef>
                <a:spcPts val="0"/>
              </a:spcBef>
              <a:spcAft>
                <a:spcPts val="0"/>
              </a:spcAft>
              <a:buSzPct val="100000"/>
              <a:buFont typeface="Georgia"/>
              <a:buChar char="●"/>
            </a:pPr>
            <a:r>
              <a:rPr lang="en-GB" sz="1500">
                <a:solidFill>
                  <a:srgbClr val="292929"/>
                </a:solidFill>
                <a:highlight>
                  <a:srgbClr val="FFFFFF"/>
                </a:highlight>
                <a:latin typeface="Georgia"/>
                <a:ea typeface="Georgia"/>
                <a:cs typeface="Georgia"/>
                <a:sym typeface="Georgia"/>
              </a:rPr>
              <a:t> If the adversary can make enough queries to a differentially-private database, they can still estimate the sensitive data. In other words, with more and more queries, privacy is breached. Table </a:t>
            </a:r>
            <a:r>
              <a:rPr lang="en-GB" sz="1500" u="sng">
                <a:solidFill>
                  <a:schemeClr val="hlink"/>
                </a:solidFill>
                <a:highlight>
                  <a:srgbClr val="FFFFFF"/>
                </a:highlight>
                <a:latin typeface="Georgia"/>
                <a:ea typeface="Georgia"/>
                <a:cs typeface="Georgia"/>
                <a:sym typeface="Georgia"/>
                <a:hlinkClick r:id="rId3"/>
              </a:rPr>
              <a:t>2</a:t>
            </a:r>
            <a:r>
              <a:rPr lang="en-GB" sz="1500">
                <a:solidFill>
                  <a:srgbClr val="292929"/>
                </a:solidFill>
                <a:highlight>
                  <a:srgbClr val="FFFFFF"/>
                </a:highlight>
                <a:latin typeface="Georgia"/>
                <a:ea typeface="Georgia"/>
                <a:cs typeface="Georgia"/>
                <a:sym typeface="Georgia"/>
              </a:rPr>
              <a:t> empirically demonstrates this privacy breach. </a:t>
            </a:r>
            <a:endParaRPr sz="1500">
              <a:solidFill>
                <a:srgbClr val="292929"/>
              </a:solidFill>
              <a:highlight>
                <a:srgbClr val="FFFFFF"/>
              </a:highlight>
              <a:latin typeface="Georgia"/>
              <a:ea typeface="Georgia"/>
              <a:cs typeface="Georgia"/>
              <a:sym typeface="Georgia"/>
            </a:endParaRPr>
          </a:p>
          <a:p>
            <a:pPr marL="457200" lvl="0" indent="0" algn="l" rtl="0">
              <a:lnSpc>
                <a:spcPct val="115000"/>
              </a:lnSpc>
              <a:spcBef>
                <a:spcPts val="1200"/>
              </a:spcBef>
              <a:spcAft>
                <a:spcPts val="0"/>
              </a:spcAft>
              <a:buSzPct val="129729"/>
              <a:buNone/>
            </a:pPr>
            <a:endParaRPr sz="1500">
              <a:solidFill>
                <a:srgbClr val="292929"/>
              </a:solidFill>
              <a:highlight>
                <a:srgbClr val="FFFFFF"/>
              </a:highlight>
              <a:latin typeface="Georgia"/>
              <a:ea typeface="Georgia"/>
              <a:cs typeface="Georgia"/>
              <a:sym typeface="Georgia"/>
            </a:endParaRPr>
          </a:p>
          <a:p>
            <a:pPr marL="457200" lvl="0" indent="-316737" algn="l" rtl="0">
              <a:lnSpc>
                <a:spcPct val="115000"/>
              </a:lnSpc>
              <a:spcBef>
                <a:spcPts val="1200"/>
              </a:spcBef>
              <a:spcAft>
                <a:spcPts val="0"/>
              </a:spcAft>
              <a:buClr>
                <a:srgbClr val="292929"/>
              </a:buClr>
              <a:buSzPct val="100000"/>
              <a:buFont typeface="Georgia"/>
              <a:buChar char="●"/>
            </a:pPr>
            <a:r>
              <a:rPr lang="en-GB" sz="1500">
                <a:solidFill>
                  <a:srgbClr val="292929"/>
                </a:solidFill>
                <a:highlight>
                  <a:srgbClr val="FFFFFF"/>
                </a:highlight>
                <a:latin typeface="Georgia"/>
                <a:ea typeface="Georgia"/>
                <a:cs typeface="Georgia"/>
                <a:sym typeface="Georgia"/>
              </a:rPr>
              <a:t>However,  the 90% confidence interval from these 5 queries is quite wide; the estimate is not very accurate yet.</a:t>
            </a:r>
            <a:endParaRPr/>
          </a:p>
        </p:txBody>
      </p:sp>
      <p:pic>
        <p:nvPicPr>
          <p:cNvPr id="228" name="Google Shape;228;p27"/>
          <p:cNvPicPr preferRelativeResize="0"/>
          <p:nvPr/>
        </p:nvPicPr>
        <p:blipFill rotWithShape="1">
          <a:blip r:embed="rId4">
            <a:alphaModFix/>
          </a:blip>
          <a:srcRect/>
          <a:stretch/>
        </p:blipFill>
        <p:spPr>
          <a:xfrm>
            <a:off x="6215825" y="1714900"/>
            <a:ext cx="2853450" cy="1543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Confidence interval</a:t>
            </a:r>
            <a:endParaRPr/>
          </a:p>
        </p:txBody>
      </p:sp>
      <p:sp>
        <p:nvSpPr>
          <p:cNvPr id="234" name="Google Shape;234;p28"/>
          <p:cNvSpPr txBox="1">
            <a:spLocks noGrp="1"/>
          </p:cNvSpPr>
          <p:nvPr>
            <p:ph type="body" idx="1"/>
          </p:nvPr>
        </p:nvSpPr>
        <p:spPr>
          <a:xfrm>
            <a:off x="311700" y="1152475"/>
            <a:ext cx="57951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457200" lvl="0" indent="-314325" algn="l" rtl="0">
              <a:lnSpc>
                <a:spcPct val="115000"/>
              </a:lnSpc>
              <a:spcBef>
                <a:spcPts val="1200"/>
              </a:spcBef>
              <a:spcAft>
                <a:spcPts val="0"/>
              </a:spcAft>
              <a:buClr>
                <a:srgbClr val="111111"/>
              </a:buClr>
              <a:buSzPts val="1350"/>
              <a:buChar char="●"/>
            </a:pPr>
            <a:r>
              <a:rPr lang="en-GB" sz="1350">
                <a:solidFill>
                  <a:srgbClr val="111111"/>
                </a:solidFill>
                <a:highlight>
                  <a:srgbClr val="FFFFFF"/>
                </a:highlight>
              </a:rPr>
              <a:t>A confidence interval displays the probability that a parameter will fall between a pair of values around the mean.</a:t>
            </a:r>
            <a:endParaRPr sz="1350">
              <a:solidFill>
                <a:srgbClr val="111111"/>
              </a:solidFill>
              <a:highlight>
                <a:srgbClr val="FFFFFF"/>
              </a:highlight>
            </a:endParaRPr>
          </a:p>
          <a:p>
            <a:pPr marL="457200" lvl="0" indent="-314325" algn="l" rtl="0">
              <a:lnSpc>
                <a:spcPct val="115000"/>
              </a:lnSpc>
              <a:spcBef>
                <a:spcPts val="0"/>
              </a:spcBef>
              <a:spcAft>
                <a:spcPts val="0"/>
              </a:spcAft>
              <a:buClr>
                <a:srgbClr val="111111"/>
              </a:buClr>
              <a:buSzPts val="1350"/>
              <a:buChar char="●"/>
            </a:pPr>
            <a:r>
              <a:rPr lang="en-GB" sz="1350">
                <a:solidFill>
                  <a:srgbClr val="111111"/>
                </a:solidFill>
                <a:highlight>
                  <a:srgbClr val="FFFFFF"/>
                </a:highlight>
              </a:rPr>
              <a:t>Confidence intervals measure the degree of uncertainty or certainty in a sampling method.</a:t>
            </a:r>
            <a:endParaRPr sz="1350">
              <a:solidFill>
                <a:srgbClr val="111111"/>
              </a:solidFill>
              <a:highlight>
                <a:srgbClr val="FFFFFF"/>
              </a:highlight>
            </a:endParaRPr>
          </a:p>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sz="1500" b="1">
                <a:solidFill>
                  <a:srgbClr val="292929"/>
                </a:solidFill>
                <a:highlight>
                  <a:srgbClr val="FFFFFF"/>
                </a:highlight>
                <a:latin typeface="Georgia"/>
                <a:ea typeface="Georgia"/>
                <a:cs typeface="Georgia"/>
                <a:sym typeface="Georgia"/>
              </a:rPr>
              <a:t>As expected, the confidence intervals become narrower as the adversary makes more queries (since the sample size increases, and the noise averages to zero).</a:t>
            </a:r>
            <a:endParaRPr b="1"/>
          </a:p>
        </p:txBody>
      </p:sp>
      <p:pic>
        <p:nvPicPr>
          <p:cNvPr id="235" name="Google Shape;235;p28"/>
          <p:cNvPicPr preferRelativeResize="0"/>
          <p:nvPr/>
        </p:nvPicPr>
        <p:blipFill rotWithShape="1">
          <a:blip r:embed="rId3">
            <a:alphaModFix/>
          </a:blip>
          <a:srcRect/>
          <a:stretch/>
        </p:blipFill>
        <p:spPr>
          <a:xfrm>
            <a:off x="6259200" y="1170125"/>
            <a:ext cx="2732401" cy="28444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51392"/>
              <a:buNone/>
            </a:pPr>
            <a:r>
              <a:rPr lang="en-GB" sz="2055">
                <a:solidFill>
                  <a:srgbClr val="292929"/>
                </a:solidFill>
                <a:highlight>
                  <a:srgbClr val="FFFFFF"/>
                </a:highlight>
                <a:latin typeface="Georgia"/>
                <a:ea typeface="Georgia"/>
                <a:cs typeface="Georgia"/>
                <a:sym typeface="Georgia"/>
              </a:rPr>
              <a:t>Parameter epsilon: </a:t>
            </a:r>
            <a:r>
              <a:rPr lang="en-GB" sz="2055" b="1">
                <a:solidFill>
                  <a:srgbClr val="292929"/>
                </a:solidFill>
                <a:highlight>
                  <a:srgbClr val="FFFFFF"/>
                </a:highlight>
                <a:latin typeface="Georgia"/>
                <a:ea typeface="Georgia"/>
                <a:cs typeface="Georgia"/>
                <a:sym typeface="Georgia"/>
              </a:rPr>
              <a:t>privacy loss</a:t>
            </a:r>
            <a:endParaRPr sz="3355"/>
          </a:p>
        </p:txBody>
      </p:sp>
      <p:sp>
        <p:nvSpPr>
          <p:cNvPr id="241" name="Google Shape;241;p29"/>
          <p:cNvSpPr txBox="1">
            <a:spLocks noGrp="1"/>
          </p:cNvSpPr>
          <p:nvPr>
            <p:ph type="body" idx="1"/>
          </p:nvPr>
        </p:nvSpPr>
        <p:spPr>
          <a:xfrm>
            <a:off x="311700" y="1152475"/>
            <a:ext cx="4740900" cy="34164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SzPts val="1800"/>
              <a:buNone/>
            </a:pPr>
            <a:endParaRPr/>
          </a:p>
          <a:p>
            <a:pPr marL="457200" lvl="0" indent="0" algn="l" rtl="0">
              <a:lnSpc>
                <a:spcPct val="115000"/>
              </a:lnSpc>
              <a:spcBef>
                <a:spcPts val="1200"/>
              </a:spcBef>
              <a:spcAft>
                <a:spcPts val="0"/>
              </a:spcAft>
              <a:buSzPts val="1800"/>
              <a:buNone/>
            </a:pPr>
            <a:endParaRPr/>
          </a:p>
          <a:p>
            <a:pPr marL="457200" lvl="0" indent="-323850" algn="l" rtl="0">
              <a:lnSpc>
                <a:spcPct val="115000"/>
              </a:lnSpc>
              <a:spcBef>
                <a:spcPts val="120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Experiment shows: noisy counting example had an epsilon of 0.707, which is quite small. But still breached privacy after 50 queries. </a:t>
            </a:r>
            <a:endParaRPr sz="1500">
              <a:solidFill>
                <a:srgbClr val="292929"/>
              </a:solidFill>
              <a:highlight>
                <a:srgbClr val="FFFFFF"/>
              </a:highlight>
              <a:latin typeface="Georgia"/>
              <a:ea typeface="Georgia"/>
              <a:cs typeface="Georgia"/>
              <a:sym typeface="Georgia"/>
            </a:endParaRPr>
          </a:p>
          <a:p>
            <a:pPr marL="457200" lvl="0" indent="0" algn="l" rtl="0">
              <a:lnSpc>
                <a:spcPct val="115000"/>
              </a:lnSpc>
              <a:spcBef>
                <a:spcPts val="1200"/>
              </a:spcBef>
              <a:spcAft>
                <a:spcPts val="0"/>
              </a:spcAft>
              <a:buSzPts val="1800"/>
              <a:buNone/>
            </a:pP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120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 Because with increased queries, the </a:t>
            </a:r>
            <a:r>
              <a:rPr lang="en-GB" sz="1500" b="1">
                <a:solidFill>
                  <a:srgbClr val="292929"/>
                </a:solidFill>
                <a:highlight>
                  <a:srgbClr val="FFFFFF"/>
                </a:highlight>
                <a:latin typeface="Georgia"/>
                <a:ea typeface="Georgia"/>
                <a:cs typeface="Georgia"/>
                <a:sym typeface="Georgia"/>
              </a:rPr>
              <a:t>privacy budget</a:t>
            </a:r>
            <a:r>
              <a:rPr lang="en-GB" sz="1500">
                <a:solidFill>
                  <a:srgbClr val="292929"/>
                </a:solidFill>
                <a:highlight>
                  <a:srgbClr val="FFFFFF"/>
                </a:highlight>
                <a:latin typeface="Georgia"/>
                <a:ea typeface="Georgia"/>
                <a:cs typeface="Georgia"/>
                <a:sym typeface="Georgia"/>
              </a:rPr>
              <a:t> grows, and therefore the privacy guarantee is worse.</a:t>
            </a:r>
            <a:endParaRPr/>
          </a:p>
        </p:txBody>
      </p:sp>
      <p:pic>
        <p:nvPicPr>
          <p:cNvPr id="242" name="Google Shape;242;p29"/>
          <p:cNvPicPr preferRelativeResize="0"/>
          <p:nvPr/>
        </p:nvPicPr>
        <p:blipFill rotWithShape="1">
          <a:blip r:embed="rId3">
            <a:alphaModFix/>
          </a:blip>
          <a:srcRect/>
          <a:stretch/>
        </p:blipFill>
        <p:spPr>
          <a:xfrm>
            <a:off x="5875100" y="178650"/>
            <a:ext cx="3030600" cy="2219475"/>
          </a:xfrm>
          <a:prstGeom prst="rect">
            <a:avLst/>
          </a:prstGeom>
          <a:noFill/>
          <a:ln>
            <a:noFill/>
          </a:ln>
        </p:spPr>
      </p:pic>
      <p:pic>
        <p:nvPicPr>
          <p:cNvPr id="243" name="Google Shape;243;p29"/>
          <p:cNvPicPr preferRelativeResize="0"/>
          <p:nvPr/>
        </p:nvPicPr>
        <p:blipFill rotWithShape="1">
          <a:blip r:embed="rId4">
            <a:alphaModFix/>
          </a:blip>
          <a:srcRect/>
          <a:stretch/>
        </p:blipFill>
        <p:spPr>
          <a:xfrm>
            <a:off x="6179475" y="3350625"/>
            <a:ext cx="2853450" cy="154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latin typeface="Segoe UI" panose="020B0502040204020203" pitchFamily="34" charset="0"/>
                <a:cs typeface="Segoe UI" panose="020B0502040204020203" pitchFamily="34" charset="0"/>
              </a:rPr>
              <a:t>2 types of learning model</a:t>
            </a:r>
            <a:endParaRPr dirty="0">
              <a:latin typeface="Segoe UI" panose="020B0502040204020203" pitchFamily="34" charset="0"/>
              <a:cs typeface="Segoe UI" panose="020B0502040204020203" pitchFamily="34" charset="0"/>
            </a:endParaRPr>
          </a:p>
        </p:txBody>
      </p:sp>
      <p:sp>
        <p:nvSpPr>
          <p:cNvPr id="67" name="Google Shape;6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dirty="0"/>
              <a:t>Depending on the models of supervised, unsupervised and semi-supervised learning as well as the learning model organization used for solving problems in deep learning, two types of learning model :</a:t>
            </a:r>
            <a:endParaRPr dirty="0"/>
          </a:p>
          <a:p>
            <a:pPr marL="457200" lvl="0" indent="-330200" algn="l" rtl="0">
              <a:lnSpc>
                <a:spcPct val="115000"/>
              </a:lnSpc>
              <a:spcBef>
                <a:spcPts val="1200"/>
              </a:spcBef>
              <a:spcAft>
                <a:spcPts val="0"/>
              </a:spcAft>
              <a:buSzPts val="1600"/>
              <a:buChar char="●"/>
            </a:pPr>
            <a:r>
              <a:rPr lang="en-GB" sz="1600" dirty="0"/>
              <a:t>Centralized learning </a:t>
            </a:r>
            <a:endParaRPr sz="1600" dirty="0"/>
          </a:p>
          <a:p>
            <a:pPr marL="457200" lvl="0" indent="-330200" algn="l" rtl="0">
              <a:lnSpc>
                <a:spcPct val="115000"/>
              </a:lnSpc>
              <a:spcBef>
                <a:spcPts val="0"/>
              </a:spcBef>
              <a:spcAft>
                <a:spcPts val="0"/>
              </a:spcAft>
              <a:buSzPts val="1600"/>
              <a:buChar char="●"/>
            </a:pPr>
            <a:r>
              <a:rPr lang="en-GB" sz="1600" dirty="0"/>
              <a:t> decentralized learning (collaborative learning)</a:t>
            </a:r>
            <a:endParaRPr sz="1600" dirty="0"/>
          </a:p>
        </p:txBody>
      </p:sp>
      <p:pic>
        <p:nvPicPr>
          <p:cNvPr id="68" name="Google Shape;68;p3"/>
          <p:cNvPicPr preferRelativeResize="0"/>
          <p:nvPr/>
        </p:nvPicPr>
        <p:blipFill rotWithShape="1">
          <a:blip r:embed="rId3">
            <a:alphaModFix/>
          </a:blip>
          <a:srcRect/>
          <a:stretch/>
        </p:blipFill>
        <p:spPr>
          <a:xfrm>
            <a:off x="2133113" y="3208500"/>
            <a:ext cx="5000625" cy="1428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53513"/>
              <a:buFont typeface="Arial"/>
              <a:buNone/>
            </a:pPr>
            <a:r>
              <a:rPr lang="en-GB" sz="2055">
                <a:solidFill>
                  <a:srgbClr val="292929"/>
                </a:solidFill>
                <a:highlight>
                  <a:srgbClr val="FFFFFF"/>
                </a:highlight>
                <a:latin typeface="Georgia"/>
                <a:ea typeface="Georgia"/>
                <a:cs typeface="Georgia"/>
                <a:sym typeface="Georgia"/>
              </a:rPr>
              <a:t>Privacy losses accumulate</a:t>
            </a:r>
            <a:endParaRPr sz="3355"/>
          </a:p>
        </p:txBody>
      </p:sp>
      <p:sp>
        <p:nvSpPr>
          <p:cNvPr id="249" name="Google Shape;249;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When two answers are returned to an adversary, the total privacy loss is twice as large, and the privacy guarantee is half as strong. </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This cumulative property is a consequence of the </a:t>
            </a:r>
            <a:r>
              <a:rPr lang="en-GB" sz="1500" i="1">
                <a:solidFill>
                  <a:srgbClr val="292929"/>
                </a:solidFill>
                <a:highlight>
                  <a:srgbClr val="FFFFFF"/>
                </a:highlight>
                <a:latin typeface="Georgia"/>
                <a:ea typeface="Georgia"/>
                <a:cs typeface="Georgia"/>
                <a:sym typeface="Georgia"/>
              </a:rPr>
              <a:t>composition theorem</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 In essence, with each new query, additional information about the sensitive data is released. </a:t>
            </a:r>
            <a:endParaRPr sz="1500">
              <a:solidFill>
                <a:srgbClr val="292929"/>
              </a:solidFill>
              <a:highlight>
                <a:srgbClr val="FFFFFF"/>
              </a:highlight>
              <a:latin typeface="Georgia"/>
              <a:ea typeface="Georgia"/>
              <a:cs typeface="Georgia"/>
              <a:sym typeface="Georgia"/>
            </a:endParaRPr>
          </a:p>
          <a:p>
            <a:pPr marL="45720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Composition theorem has a pessimistic view and assumes the worst-case scenario: </a:t>
            </a:r>
            <a:endParaRPr sz="1500">
              <a:solidFill>
                <a:srgbClr val="292929"/>
              </a:solidFill>
              <a:highlight>
                <a:srgbClr val="FFFFFF"/>
              </a:highlight>
              <a:latin typeface="Georgia"/>
              <a:ea typeface="Georgia"/>
              <a:cs typeface="Georgia"/>
              <a:sym typeface="Georgia"/>
            </a:endParaRPr>
          </a:p>
          <a:p>
            <a:pPr marL="914400" lvl="0" indent="-323850" algn="l" rtl="0">
              <a:lnSpc>
                <a:spcPct val="115000"/>
              </a:lnSpc>
              <a:spcBef>
                <a:spcPts val="120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the same amount of leakage happens with each new response. </a:t>
            </a:r>
            <a:endParaRPr sz="1500">
              <a:solidFill>
                <a:srgbClr val="292929"/>
              </a:solidFill>
              <a:highlight>
                <a:srgbClr val="FFFFFF"/>
              </a:highlight>
              <a:latin typeface="Georgia"/>
              <a:ea typeface="Georgia"/>
              <a:cs typeface="Georgia"/>
              <a:sym typeface="Georgia"/>
            </a:endParaRPr>
          </a:p>
          <a:p>
            <a:pPr marL="914400" lvl="0" indent="-323850" algn="l" rtl="0">
              <a:lnSpc>
                <a:spcPct val="115000"/>
              </a:lnSpc>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For strong privacy guarantees, we want the privacy loss to be small.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218181"/>
              </a:lnSpc>
              <a:spcBef>
                <a:spcPts val="3000"/>
              </a:spcBef>
              <a:spcAft>
                <a:spcPts val="0"/>
              </a:spcAft>
              <a:buClr>
                <a:schemeClr val="dk1"/>
              </a:buClr>
              <a:buSzPct val="56570"/>
              <a:buFont typeface="Arial"/>
              <a:buNone/>
            </a:pPr>
            <a:r>
              <a:rPr lang="en-GB" sz="1944" b="1">
                <a:solidFill>
                  <a:srgbClr val="292929"/>
                </a:solidFill>
                <a:highlight>
                  <a:srgbClr val="FFFFFF"/>
                </a:highlight>
                <a:latin typeface="Georgia"/>
                <a:ea typeface="Georgia"/>
                <a:cs typeface="Georgia"/>
                <a:sym typeface="Georgia"/>
              </a:rPr>
              <a:t>How does differential privacy work if the privacy loss grows so quickly?</a:t>
            </a:r>
            <a:endParaRPr sz="3243" b="1"/>
          </a:p>
        </p:txBody>
      </p:sp>
      <p:sp>
        <p:nvSpPr>
          <p:cNvPr id="255" name="Google Shape;255;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16737" algn="l" rtl="0">
              <a:lnSpc>
                <a:spcPct val="218181"/>
              </a:lnSpc>
              <a:spcBef>
                <a:spcPts val="3000"/>
              </a:spcBef>
              <a:spcAft>
                <a:spcPts val="0"/>
              </a:spcAft>
              <a:buClr>
                <a:srgbClr val="292929"/>
              </a:buClr>
              <a:buSzPct val="100000"/>
              <a:buFont typeface="Georgia"/>
              <a:buChar char="●"/>
            </a:pPr>
            <a:r>
              <a:rPr lang="en-GB" sz="1500" dirty="0">
                <a:solidFill>
                  <a:srgbClr val="292929"/>
                </a:solidFill>
                <a:highlight>
                  <a:srgbClr val="FFFFFF"/>
                </a:highlight>
                <a:latin typeface="Georgia"/>
                <a:ea typeface="Georgia"/>
                <a:cs typeface="Georgia"/>
                <a:sym typeface="Georgia"/>
              </a:rPr>
              <a:t>To ensure a meaningful privacy guarantee, data curators can enforce a </a:t>
            </a:r>
            <a:r>
              <a:rPr lang="en-GB" sz="1500" i="1" dirty="0">
                <a:solidFill>
                  <a:srgbClr val="292929"/>
                </a:solidFill>
                <a:highlight>
                  <a:srgbClr val="FFFFFF"/>
                </a:highlight>
                <a:latin typeface="Georgia"/>
                <a:ea typeface="Georgia"/>
                <a:cs typeface="Georgia"/>
                <a:sym typeface="Georgia"/>
              </a:rPr>
              <a:t>maximum</a:t>
            </a:r>
            <a:r>
              <a:rPr lang="en-GB" sz="1500" dirty="0">
                <a:solidFill>
                  <a:srgbClr val="292929"/>
                </a:solidFill>
                <a:highlight>
                  <a:srgbClr val="FFFFFF"/>
                </a:highlight>
                <a:latin typeface="Georgia"/>
                <a:ea typeface="Georgia"/>
                <a:cs typeface="Georgia"/>
                <a:sym typeface="Georgia"/>
              </a:rPr>
              <a:t> privacy loss.</a:t>
            </a:r>
            <a:endParaRPr sz="1500" dirty="0">
              <a:solidFill>
                <a:srgbClr val="292929"/>
              </a:solidFill>
              <a:highlight>
                <a:srgbClr val="FFFFFF"/>
              </a:highlight>
              <a:latin typeface="Georgia"/>
              <a:ea typeface="Georgia"/>
              <a:cs typeface="Georgia"/>
              <a:sym typeface="Georgia"/>
            </a:endParaRPr>
          </a:p>
          <a:p>
            <a:pPr marL="457200" lvl="0" indent="-316737" algn="l" rtl="0">
              <a:lnSpc>
                <a:spcPct val="218181"/>
              </a:lnSpc>
              <a:spcBef>
                <a:spcPts val="0"/>
              </a:spcBef>
              <a:spcAft>
                <a:spcPts val="0"/>
              </a:spcAft>
              <a:buClr>
                <a:srgbClr val="292929"/>
              </a:buClr>
              <a:buSzPct val="100000"/>
              <a:buFont typeface="Georgia"/>
              <a:buChar char="●"/>
            </a:pPr>
            <a:r>
              <a:rPr lang="en-GB" sz="1500" dirty="0">
                <a:solidFill>
                  <a:srgbClr val="292929"/>
                </a:solidFill>
                <a:highlight>
                  <a:srgbClr val="FFFFFF"/>
                </a:highlight>
                <a:latin typeface="Georgia"/>
                <a:ea typeface="Georgia"/>
                <a:cs typeface="Georgia"/>
                <a:sym typeface="Georgia"/>
              </a:rPr>
              <a:t> If the number of queries exceeds the threshold, then the privacy guarantee becomes too weak and the curator stops answering queries. </a:t>
            </a:r>
            <a:endParaRPr sz="1500" dirty="0">
              <a:solidFill>
                <a:srgbClr val="292929"/>
              </a:solidFill>
              <a:highlight>
                <a:srgbClr val="FFFFFF"/>
              </a:highlight>
              <a:latin typeface="Georgia"/>
              <a:ea typeface="Georgia"/>
              <a:cs typeface="Georgia"/>
              <a:sym typeface="Georgia"/>
            </a:endParaRPr>
          </a:p>
          <a:p>
            <a:pPr marL="457200" lvl="0" indent="-316737" algn="l" rtl="0">
              <a:lnSpc>
                <a:spcPct val="218181"/>
              </a:lnSpc>
              <a:spcBef>
                <a:spcPts val="0"/>
              </a:spcBef>
              <a:spcAft>
                <a:spcPts val="0"/>
              </a:spcAft>
              <a:buClr>
                <a:srgbClr val="292929"/>
              </a:buClr>
              <a:buSzPct val="100000"/>
              <a:buFont typeface="Georgia"/>
              <a:buChar char="●"/>
            </a:pPr>
            <a:r>
              <a:rPr lang="en-GB" sz="1500" b="1" dirty="0">
                <a:solidFill>
                  <a:srgbClr val="292929"/>
                </a:solidFill>
                <a:highlight>
                  <a:srgbClr val="FFFFFF"/>
                </a:highlight>
                <a:latin typeface="Georgia"/>
                <a:ea typeface="Georgia"/>
                <a:cs typeface="Georgia"/>
                <a:sym typeface="Georgia"/>
              </a:rPr>
              <a:t>The maximum privacy loss is called the privacy budget.</a:t>
            </a:r>
            <a:endParaRPr sz="1500" b="1" dirty="0">
              <a:solidFill>
                <a:srgbClr val="292929"/>
              </a:solidFill>
              <a:highlight>
                <a:srgbClr val="FFFFFF"/>
              </a:highlight>
              <a:latin typeface="Georgia"/>
              <a:ea typeface="Georgia"/>
              <a:cs typeface="Georgia"/>
              <a:sym typeface="Georgia"/>
            </a:endParaRPr>
          </a:p>
          <a:p>
            <a:pPr marL="914400" lvl="1" indent="-316737" algn="l" rtl="0">
              <a:lnSpc>
                <a:spcPct val="218181"/>
              </a:lnSpc>
              <a:spcBef>
                <a:spcPts val="0"/>
              </a:spcBef>
              <a:spcAft>
                <a:spcPts val="0"/>
              </a:spcAft>
              <a:buClr>
                <a:srgbClr val="292929"/>
              </a:buClr>
              <a:buSzPct val="100000"/>
              <a:buFont typeface="Georgia"/>
              <a:buChar char="○"/>
            </a:pPr>
            <a:r>
              <a:rPr lang="en-GB" sz="1500" dirty="0">
                <a:solidFill>
                  <a:srgbClr val="292929"/>
                </a:solidFill>
                <a:highlight>
                  <a:srgbClr val="FFFFFF"/>
                </a:highlight>
                <a:latin typeface="Georgia"/>
                <a:ea typeface="Georgia"/>
                <a:cs typeface="Georgia"/>
                <a:sym typeface="Georgia"/>
              </a:rPr>
              <a:t>Each query as a privacy ‘expense’ which incurs an incremental privacy loss. The strategy of using budgets, expenses and losses is fittingly known as </a:t>
            </a:r>
            <a:r>
              <a:rPr lang="en-GB" sz="1500" i="1" dirty="0">
                <a:solidFill>
                  <a:srgbClr val="292929"/>
                </a:solidFill>
                <a:highlight>
                  <a:srgbClr val="FFFFFF"/>
                </a:highlight>
                <a:latin typeface="Georgia"/>
                <a:ea typeface="Georgia"/>
                <a:cs typeface="Georgia"/>
                <a:sym typeface="Georgia"/>
              </a:rPr>
              <a:t>privacy accounting</a:t>
            </a:r>
            <a:r>
              <a:rPr lang="en-GB" sz="1500" dirty="0">
                <a:solidFill>
                  <a:srgbClr val="292929"/>
                </a:solidFill>
                <a:highlight>
                  <a:srgbClr val="FFFFFF"/>
                </a:highlight>
                <a:latin typeface="Georgia"/>
                <a:ea typeface="Georgia"/>
                <a:cs typeface="Georgia"/>
                <a:sym typeface="Georgia"/>
              </a:rPr>
              <a:t>.</a:t>
            </a:r>
            <a:endParaRPr sz="1500" dirty="0">
              <a:solidFill>
                <a:srgbClr val="292929"/>
              </a:solidFill>
              <a:highlight>
                <a:srgbClr val="FFFFFF"/>
              </a:highlight>
              <a:latin typeface="Georgia"/>
              <a:ea typeface="Georgia"/>
              <a:cs typeface="Georgia"/>
              <a:sym typeface="Georgia"/>
            </a:endParaRPr>
          </a:p>
          <a:p>
            <a:pPr marL="457200" lvl="0" indent="-316737" algn="l" rtl="0">
              <a:lnSpc>
                <a:spcPct val="218181"/>
              </a:lnSpc>
              <a:spcBef>
                <a:spcPts val="0"/>
              </a:spcBef>
              <a:spcAft>
                <a:spcPts val="0"/>
              </a:spcAft>
              <a:buClr>
                <a:srgbClr val="292929"/>
              </a:buClr>
              <a:buSzPct val="100000"/>
              <a:buFont typeface="Georgia"/>
              <a:buChar char="●"/>
            </a:pPr>
            <a:r>
              <a:rPr lang="en-GB" sz="1500" b="1" dirty="0">
                <a:solidFill>
                  <a:srgbClr val="292929"/>
                </a:solidFill>
                <a:highlight>
                  <a:srgbClr val="FFFFFF"/>
                </a:highlight>
                <a:latin typeface="Georgia"/>
                <a:ea typeface="Georgia"/>
                <a:cs typeface="Georgia"/>
                <a:sym typeface="Georgia"/>
              </a:rPr>
              <a:t>Privacy accounting is an effective strategy to compute the privacy loss after multiple queries, but it can still incorporate the composition theorem. </a:t>
            </a: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1f8fb71b3f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Formal Definition</a:t>
            </a:r>
            <a:endParaRPr/>
          </a:p>
        </p:txBody>
      </p:sp>
      <p:sp>
        <p:nvSpPr>
          <p:cNvPr id="261" name="Google Shape;261;g21f8fb71b3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62" name="Google Shape;262;g21f8fb71b3f_0_0"/>
          <p:cNvPicPr preferRelativeResize="0"/>
          <p:nvPr/>
        </p:nvPicPr>
        <p:blipFill>
          <a:blip r:embed="rId3">
            <a:alphaModFix/>
          </a:blip>
          <a:stretch>
            <a:fillRect/>
          </a:stretch>
        </p:blipFill>
        <p:spPr>
          <a:xfrm>
            <a:off x="561975" y="1755775"/>
            <a:ext cx="8020050" cy="2209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311700" y="2839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Properties</a:t>
            </a:r>
            <a:endParaRPr/>
          </a:p>
        </p:txBody>
      </p:sp>
      <p:sp>
        <p:nvSpPr>
          <p:cNvPr id="268" name="Google Shape;268;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1800"/>
              <a:buNone/>
            </a:pPr>
            <a:r>
              <a:rPr lang="en-GB" sz="1500" b="1"/>
              <a:t>Differential privacy has several properties that make it particularly useful in applications such as ours: composability, group privacy, and robustness to auxiliary information. </a:t>
            </a:r>
            <a:endParaRPr sz="1500" b="1"/>
          </a:p>
          <a:p>
            <a:pPr marL="457200" lvl="0" indent="-317500" algn="l" rtl="0">
              <a:lnSpc>
                <a:spcPct val="105000"/>
              </a:lnSpc>
              <a:spcBef>
                <a:spcPts val="1200"/>
              </a:spcBef>
              <a:spcAft>
                <a:spcPts val="0"/>
              </a:spcAft>
              <a:buSzPts val="1400"/>
              <a:buChar char="●"/>
            </a:pPr>
            <a:r>
              <a:rPr lang="en-GB" sz="1400"/>
              <a:t>Composability enables modular design of mechanisms: if all the components of a mechanism are differentially private, then so is their composition. </a:t>
            </a:r>
            <a:endParaRPr sz="1400"/>
          </a:p>
          <a:p>
            <a:pPr marL="457200" lvl="0" indent="-317500" algn="l" rtl="0">
              <a:lnSpc>
                <a:spcPct val="105000"/>
              </a:lnSpc>
              <a:spcBef>
                <a:spcPts val="0"/>
              </a:spcBef>
              <a:spcAft>
                <a:spcPts val="0"/>
              </a:spcAft>
              <a:buSzPts val="1400"/>
              <a:buChar char="●"/>
            </a:pPr>
            <a:r>
              <a:rPr lang="en-GB" sz="1400"/>
              <a:t>Group privacy implies graceful degradation of privacy guarantees if datasets contain correlated inputs, such as the ones contributed by the same individual. </a:t>
            </a:r>
            <a:endParaRPr sz="1400"/>
          </a:p>
          <a:p>
            <a:pPr marL="457200" lvl="0" indent="-317500" algn="l" rtl="0">
              <a:lnSpc>
                <a:spcPct val="105000"/>
              </a:lnSpc>
              <a:spcBef>
                <a:spcPts val="0"/>
              </a:spcBef>
              <a:spcAft>
                <a:spcPts val="0"/>
              </a:spcAft>
              <a:buSzPts val="1400"/>
              <a:buChar char="●"/>
            </a:pPr>
            <a:r>
              <a:rPr lang="en-GB" sz="1400"/>
              <a:t>Robustness to auxiliary information means that privacy guarantees are not affected by any side information available to the adversary</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Basic composition theorem</a:t>
            </a:r>
            <a:endParaRPr/>
          </a:p>
        </p:txBody>
      </p:sp>
      <p:sp>
        <p:nvSpPr>
          <p:cNvPr id="274" name="Google Shape;274;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150" dirty="0">
              <a:solidFill>
                <a:srgbClr val="333333"/>
              </a:solidFill>
              <a:highlight>
                <a:srgbClr val="FFFFFF"/>
              </a:highlight>
            </a:endParaRPr>
          </a:p>
          <a:p>
            <a:pPr marL="457200" lvl="0" indent="-301625" algn="l" rtl="0">
              <a:lnSpc>
                <a:spcPct val="115000"/>
              </a:lnSpc>
              <a:spcBef>
                <a:spcPts val="1200"/>
              </a:spcBef>
              <a:spcAft>
                <a:spcPts val="0"/>
              </a:spcAft>
              <a:buClr>
                <a:srgbClr val="333333"/>
              </a:buClr>
              <a:buSzPts val="1150"/>
              <a:buChar char="●"/>
            </a:pPr>
            <a:r>
              <a:rPr lang="en-GB" sz="2000" dirty="0">
                <a:solidFill>
                  <a:srgbClr val="333333"/>
                </a:solidFill>
                <a:highlight>
                  <a:srgbClr val="FFFFFF"/>
                </a:highlight>
              </a:rPr>
              <a:t>Sequential composition</a:t>
            </a:r>
            <a:endParaRPr sz="2000" dirty="0">
              <a:solidFill>
                <a:srgbClr val="333333"/>
              </a:solidFill>
              <a:highlight>
                <a:srgbClr val="FFFFFF"/>
              </a:highlight>
            </a:endParaRPr>
          </a:p>
          <a:p>
            <a:pPr marL="457200" lvl="0" indent="-301625" algn="l" rtl="0">
              <a:lnSpc>
                <a:spcPct val="115000"/>
              </a:lnSpc>
              <a:spcBef>
                <a:spcPts val="0"/>
              </a:spcBef>
              <a:spcAft>
                <a:spcPts val="0"/>
              </a:spcAft>
              <a:buClr>
                <a:srgbClr val="333333"/>
              </a:buClr>
              <a:buSzPts val="1150"/>
              <a:buChar char="●"/>
            </a:pPr>
            <a:r>
              <a:rPr lang="en-GB" sz="2000" dirty="0">
                <a:solidFill>
                  <a:srgbClr val="333333"/>
                </a:solidFill>
                <a:highlight>
                  <a:srgbClr val="FFFFFF"/>
                </a:highlight>
              </a:rPr>
              <a:t>Parallel composition</a:t>
            </a:r>
            <a:endParaRPr sz="2000" dirty="0">
              <a:solidFill>
                <a:srgbClr val="333333"/>
              </a:solidFill>
              <a:highlight>
                <a:srgbClr val="FFFFFF"/>
              </a:highlight>
            </a:endParaRPr>
          </a:p>
          <a:p>
            <a:pPr marL="457200" lvl="0" indent="-301625" algn="l" rtl="0">
              <a:lnSpc>
                <a:spcPct val="115000"/>
              </a:lnSpc>
              <a:spcBef>
                <a:spcPts val="0"/>
              </a:spcBef>
              <a:spcAft>
                <a:spcPts val="0"/>
              </a:spcAft>
              <a:buClr>
                <a:srgbClr val="333333"/>
              </a:buClr>
              <a:buSzPts val="1150"/>
              <a:buChar char="●"/>
            </a:pPr>
            <a:r>
              <a:rPr lang="en-GB" sz="2000" dirty="0">
                <a:solidFill>
                  <a:srgbClr val="333333"/>
                </a:solidFill>
                <a:highlight>
                  <a:srgbClr val="FFFFFF"/>
                </a:highlight>
              </a:rPr>
              <a:t>Post processing</a:t>
            </a:r>
            <a:endParaRPr sz="2000" dirty="0">
              <a:solidFill>
                <a:srgbClr val="333333"/>
              </a:solidFill>
              <a:highlight>
                <a:srgbClr val="FFFFFF"/>
              </a:highlight>
            </a:endParaRPr>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Clr>
                <a:schemeClr val="dk1"/>
              </a:buClr>
              <a:buSzPct val="64705"/>
              <a:buFont typeface="Arial"/>
              <a:buNone/>
            </a:pPr>
            <a:r>
              <a:rPr lang="en-GB" sz="1700">
                <a:highlight>
                  <a:srgbClr val="FFFFFF"/>
                </a:highlight>
              </a:rPr>
              <a:t>Sequential Composition</a:t>
            </a:r>
            <a:endParaRPr sz="1700">
              <a:highlight>
                <a:srgbClr val="FFFFFF"/>
              </a:highlight>
            </a:endParaRPr>
          </a:p>
          <a:p>
            <a:pPr marL="0" lvl="0" indent="0" algn="l" rtl="0">
              <a:lnSpc>
                <a:spcPct val="100000"/>
              </a:lnSpc>
              <a:spcBef>
                <a:spcPts val="400"/>
              </a:spcBef>
              <a:spcAft>
                <a:spcPts val="0"/>
              </a:spcAft>
              <a:buSzPct val="111111"/>
              <a:buNone/>
            </a:pPr>
            <a:endParaRPr/>
          </a:p>
        </p:txBody>
      </p:sp>
      <p:sp>
        <p:nvSpPr>
          <p:cNvPr id="280" name="Google Shape;280;p38"/>
          <p:cNvSpPr txBox="1">
            <a:spLocks noGrp="1"/>
          </p:cNvSpPr>
          <p:nvPr>
            <p:ph type="body" idx="1"/>
          </p:nvPr>
        </p:nvSpPr>
        <p:spPr>
          <a:xfrm>
            <a:off x="311700" y="3144325"/>
            <a:ext cx="8520600" cy="14247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en-GB" sz="1150" dirty="0">
                <a:solidFill>
                  <a:srgbClr val="333333"/>
                </a:solidFill>
                <a:highlight>
                  <a:srgbClr val="FFFFFF"/>
                </a:highlight>
              </a:rPr>
              <a:t>Sequential composition is a vital property of differential privacy because it enables the design of algorithms that consult the data more than once. </a:t>
            </a:r>
            <a:endParaRPr sz="1150" dirty="0">
              <a:solidFill>
                <a:srgbClr val="333333"/>
              </a:solidFill>
              <a:highlight>
                <a:srgbClr val="FFFFFF"/>
              </a:highlight>
            </a:endParaRPr>
          </a:p>
          <a:p>
            <a:pPr marL="0" lvl="0" indent="0" algn="l" rtl="0">
              <a:lnSpc>
                <a:spcPct val="115000"/>
              </a:lnSpc>
              <a:spcBef>
                <a:spcPts val="1200"/>
              </a:spcBef>
              <a:spcAft>
                <a:spcPts val="1200"/>
              </a:spcAft>
              <a:buSzPts val="1800"/>
              <a:buNone/>
            </a:pPr>
            <a:r>
              <a:rPr lang="en-GB" sz="1150" dirty="0">
                <a:solidFill>
                  <a:srgbClr val="333333"/>
                </a:solidFill>
                <a:highlight>
                  <a:srgbClr val="FFFFFF"/>
                </a:highlight>
              </a:rPr>
              <a:t>Sequential composition is also important when multiple separate analyses are performed on a single dataset, since it allows individuals to bound the </a:t>
            </a:r>
            <a:r>
              <a:rPr lang="en-GB" sz="1150" i="1" dirty="0">
                <a:solidFill>
                  <a:srgbClr val="333333"/>
                </a:solidFill>
                <a:highlight>
                  <a:srgbClr val="FFFFFF"/>
                </a:highlight>
              </a:rPr>
              <a:t>total</a:t>
            </a:r>
            <a:r>
              <a:rPr lang="en-GB" sz="1150" dirty="0">
                <a:solidFill>
                  <a:srgbClr val="333333"/>
                </a:solidFill>
                <a:highlight>
                  <a:srgbClr val="FFFFFF"/>
                </a:highlight>
              </a:rPr>
              <a:t> privacy cost they incur by participating in all of these analyses. The bound on privacy cost given by sequential composition is an </a:t>
            </a:r>
            <a:r>
              <a:rPr lang="en-GB" sz="1150" i="1" dirty="0">
                <a:solidFill>
                  <a:srgbClr val="333333"/>
                </a:solidFill>
                <a:highlight>
                  <a:srgbClr val="FFFFFF"/>
                </a:highlight>
              </a:rPr>
              <a:t>upper</a:t>
            </a:r>
            <a:r>
              <a:rPr lang="en-GB" sz="1150" dirty="0">
                <a:solidFill>
                  <a:srgbClr val="333333"/>
                </a:solidFill>
                <a:highlight>
                  <a:srgbClr val="FFFFFF"/>
                </a:highlight>
              </a:rPr>
              <a:t> bound - the actual privacy cost of two particular differentially private releases may be smaller than this, but never larger.</a:t>
            </a:r>
            <a:endParaRPr dirty="0"/>
          </a:p>
        </p:txBody>
      </p:sp>
      <p:pic>
        <p:nvPicPr>
          <p:cNvPr id="281" name="Google Shape;281;p38"/>
          <p:cNvPicPr preferRelativeResize="0"/>
          <p:nvPr/>
        </p:nvPicPr>
        <p:blipFill rotWithShape="1">
          <a:blip r:embed="rId3">
            <a:alphaModFix/>
          </a:blip>
          <a:srcRect/>
          <a:stretch/>
        </p:blipFill>
        <p:spPr>
          <a:xfrm>
            <a:off x="781050" y="1261875"/>
            <a:ext cx="7581900" cy="1638300"/>
          </a:xfrm>
          <a:prstGeom prst="rect">
            <a:avLst/>
          </a:prstGeom>
          <a:noFill/>
          <a:ln>
            <a:noFill/>
          </a:ln>
        </p:spPr>
      </p:pic>
      <p:sp>
        <p:nvSpPr>
          <p:cNvPr id="282" name="Google Shape;282;p38"/>
          <p:cNvSpPr/>
          <p:nvPr/>
        </p:nvSpPr>
        <p:spPr>
          <a:xfrm>
            <a:off x="5416125" y="1344950"/>
            <a:ext cx="290700" cy="181800"/>
          </a:xfrm>
          <a:prstGeom prst="rect">
            <a:avLst/>
          </a:prstGeom>
          <a:solidFill>
            <a:schemeClr val="lt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Clr>
                <a:schemeClr val="dk1"/>
              </a:buClr>
              <a:buSzPct val="64705"/>
              <a:buFont typeface="Arial"/>
              <a:buNone/>
            </a:pPr>
            <a:r>
              <a:rPr lang="en-GB" sz="1700">
                <a:highlight>
                  <a:srgbClr val="FFFFFF"/>
                </a:highlight>
              </a:rPr>
              <a:t>Parallel Composition</a:t>
            </a:r>
            <a:endParaRPr sz="1700">
              <a:highlight>
                <a:srgbClr val="FFFFFF"/>
              </a:highlight>
            </a:endParaRPr>
          </a:p>
          <a:p>
            <a:pPr marL="0" lvl="0" indent="0" algn="l" rtl="0">
              <a:lnSpc>
                <a:spcPct val="100000"/>
              </a:lnSpc>
              <a:spcBef>
                <a:spcPts val="400"/>
              </a:spcBef>
              <a:spcAft>
                <a:spcPts val="0"/>
              </a:spcAft>
              <a:buSzPct val="111111"/>
              <a:buNone/>
            </a:pPr>
            <a:endParaRPr/>
          </a:p>
        </p:txBody>
      </p:sp>
      <p:sp>
        <p:nvSpPr>
          <p:cNvPr id="288" name="Google Shape;28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1150">
                <a:solidFill>
                  <a:srgbClr val="333333"/>
                </a:solidFill>
                <a:highlight>
                  <a:srgbClr val="FFFFFF"/>
                </a:highlight>
              </a:rPr>
              <a:t>Parallel composition can be seen as an alternative to sequential composition - a second way to calculate a bound on the total privacy cost of multiple data releases. </a:t>
            </a:r>
            <a:endParaRPr sz="1150">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150">
                <a:solidFill>
                  <a:srgbClr val="333333"/>
                </a:solidFill>
                <a:highlight>
                  <a:srgbClr val="FFFFFF"/>
                </a:highlight>
              </a:rPr>
              <a:t>Parallel composition is based on the idea of splitting your dataset into disjoint chunks and running a differentially private mechanism on each chunk separately. </a:t>
            </a:r>
            <a:endParaRPr sz="1150">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150">
                <a:solidFill>
                  <a:srgbClr val="333333"/>
                </a:solidFill>
                <a:highlight>
                  <a:srgbClr val="FFFFFF"/>
                </a:highlight>
              </a:rPr>
              <a:t>Since the chunks are disjoint, each individual’s data appears in </a:t>
            </a:r>
            <a:r>
              <a:rPr lang="en-GB" sz="1150" i="1">
                <a:solidFill>
                  <a:srgbClr val="333333"/>
                </a:solidFill>
                <a:highlight>
                  <a:srgbClr val="FFFFFF"/>
                </a:highlight>
              </a:rPr>
              <a:t>exactly</a:t>
            </a:r>
            <a:r>
              <a:rPr lang="en-GB" sz="1150">
                <a:solidFill>
                  <a:srgbClr val="333333"/>
                </a:solidFill>
                <a:highlight>
                  <a:srgbClr val="FFFFFF"/>
                </a:highlight>
              </a:rPr>
              <a:t> one chunk - so even if there are  </a:t>
            </a:r>
            <a:r>
              <a:rPr lang="en-GB" sz="1350">
                <a:solidFill>
                  <a:srgbClr val="333333"/>
                </a:solidFill>
                <a:highlight>
                  <a:srgbClr val="FFFFFF"/>
                </a:highlight>
              </a:rPr>
              <a:t>𝑘</a:t>
            </a:r>
            <a:r>
              <a:rPr lang="en-GB" sz="1150">
                <a:solidFill>
                  <a:srgbClr val="333333"/>
                </a:solidFill>
                <a:highlight>
                  <a:srgbClr val="FFFFFF"/>
                </a:highlight>
              </a:rPr>
              <a:t>k chunks in total (and therefore  </a:t>
            </a:r>
            <a:r>
              <a:rPr lang="en-GB" sz="1350">
                <a:solidFill>
                  <a:srgbClr val="333333"/>
                </a:solidFill>
                <a:highlight>
                  <a:srgbClr val="FFFFFF"/>
                </a:highlight>
              </a:rPr>
              <a:t>𝑘</a:t>
            </a:r>
            <a:r>
              <a:rPr lang="en-GB" sz="1150">
                <a:solidFill>
                  <a:srgbClr val="333333"/>
                </a:solidFill>
                <a:highlight>
                  <a:srgbClr val="FFFFFF"/>
                </a:highlight>
              </a:rPr>
              <a:t>k runs of the mechanism), the mechanism runs exactly once on the data of each </a:t>
            </a:r>
            <a:r>
              <a:rPr lang="en-GB" sz="1150" i="1">
                <a:solidFill>
                  <a:srgbClr val="333333"/>
                </a:solidFill>
                <a:highlight>
                  <a:srgbClr val="FFFFFF"/>
                </a:highlight>
              </a:rPr>
              <a:t>individual</a:t>
            </a:r>
            <a:r>
              <a:rPr lang="en-GB" sz="1150">
                <a:solidFill>
                  <a:srgbClr val="333333"/>
                </a:solidFill>
                <a:highlight>
                  <a:srgbClr val="FFFFFF"/>
                </a:highlight>
              </a:rPr>
              <a:t>.</a:t>
            </a:r>
            <a:endParaRPr/>
          </a:p>
        </p:txBody>
      </p:sp>
      <p:pic>
        <p:nvPicPr>
          <p:cNvPr id="289" name="Google Shape;289;p39"/>
          <p:cNvPicPr preferRelativeResize="0"/>
          <p:nvPr/>
        </p:nvPicPr>
        <p:blipFill rotWithShape="1">
          <a:blip r:embed="rId3">
            <a:alphaModFix/>
          </a:blip>
          <a:srcRect/>
          <a:stretch/>
        </p:blipFill>
        <p:spPr>
          <a:xfrm>
            <a:off x="1396575" y="2958838"/>
            <a:ext cx="6896100" cy="752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endParaRPr sz="1400">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400">
                <a:highlight>
                  <a:srgbClr val="FFFFFF"/>
                </a:highlight>
              </a:rPr>
              <a:t>Histograms</a:t>
            </a:r>
            <a:endParaRPr sz="1400">
              <a:highlight>
                <a:srgbClr val="FFFFFF"/>
              </a:highlight>
            </a:endParaRPr>
          </a:p>
          <a:p>
            <a:pPr marL="0" lvl="0" indent="0" algn="l" rtl="0">
              <a:lnSpc>
                <a:spcPct val="100000"/>
              </a:lnSpc>
              <a:spcBef>
                <a:spcPts val="400"/>
              </a:spcBef>
              <a:spcAft>
                <a:spcPts val="0"/>
              </a:spcAft>
              <a:buSzPts val="2800"/>
              <a:buNone/>
            </a:pPr>
            <a:endParaRPr sz="1400"/>
          </a:p>
        </p:txBody>
      </p:sp>
      <p:sp>
        <p:nvSpPr>
          <p:cNvPr id="295" name="Google Shape;295;p40"/>
          <p:cNvSpPr txBox="1">
            <a:spLocks noGrp="1"/>
          </p:cNvSpPr>
          <p:nvPr>
            <p:ph type="body" idx="1"/>
          </p:nvPr>
        </p:nvSpPr>
        <p:spPr>
          <a:xfrm>
            <a:off x="311700" y="12820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250" dirty="0">
                <a:solidFill>
                  <a:srgbClr val="333333"/>
                </a:solidFill>
                <a:highlight>
                  <a:srgbClr val="FFFFFF"/>
                </a:highlight>
              </a:rPr>
              <a:t>In our context, a </a:t>
            </a:r>
            <a:r>
              <a:rPr lang="en-GB" sz="1250" i="1" dirty="0">
                <a:solidFill>
                  <a:srgbClr val="333333"/>
                </a:solidFill>
                <a:highlight>
                  <a:srgbClr val="FFFFFF"/>
                </a:highlight>
              </a:rPr>
              <a:t>histogram</a:t>
            </a:r>
            <a:r>
              <a:rPr lang="en-GB" sz="1250" dirty="0">
                <a:solidFill>
                  <a:srgbClr val="333333"/>
                </a:solidFill>
                <a:highlight>
                  <a:srgbClr val="FFFFFF"/>
                </a:highlight>
              </a:rPr>
              <a:t> is an analysis of a dataset which splits the dataset into “bins” based on the value of one of the data attributes, and counts the number of rows in each bin. For example, a histogram might count the number of people in the dataset who achieved a particular educational level.</a:t>
            </a:r>
            <a:endParaRPr sz="1250" dirty="0">
              <a:solidFill>
                <a:srgbClr val="333333"/>
              </a:solidFill>
              <a:highlight>
                <a:srgbClr val="FFFFFF"/>
              </a:highlight>
            </a:endParaRPr>
          </a:p>
          <a:p>
            <a:pPr marL="0" lvl="0" indent="0" algn="l" rtl="0">
              <a:lnSpc>
                <a:spcPct val="115000"/>
              </a:lnSpc>
              <a:spcBef>
                <a:spcPts val="1200"/>
              </a:spcBef>
              <a:spcAft>
                <a:spcPts val="0"/>
              </a:spcAft>
              <a:buSzPts val="1800"/>
              <a:buNone/>
            </a:pPr>
            <a:endParaRPr sz="1250" dirty="0">
              <a:solidFill>
                <a:srgbClr val="333333"/>
              </a:solidFill>
              <a:highlight>
                <a:srgbClr val="FFFFFF"/>
              </a:highlight>
            </a:endParaRPr>
          </a:p>
          <a:p>
            <a:pPr marL="0" lvl="0" indent="0" algn="l" rtl="0">
              <a:lnSpc>
                <a:spcPct val="115000"/>
              </a:lnSpc>
              <a:spcBef>
                <a:spcPts val="1200"/>
              </a:spcBef>
              <a:spcAft>
                <a:spcPts val="0"/>
              </a:spcAft>
              <a:buSzPts val="1800"/>
              <a:buNone/>
            </a:pPr>
            <a:endParaRPr sz="1250" dirty="0">
              <a:solidFill>
                <a:srgbClr val="333333"/>
              </a:solidFill>
              <a:highlight>
                <a:srgbClr val="FFFFFF"/>
              </a:highlight>
            </a:endParaRPr>
          </a:p>
          <a:p>
            <a:pPr marL="63500" marR="38100" lvl="0" indent="0" algn="l" rtl="0">
              <a:lnSpc>
                <a:spcPct val="115000"/>
              </a:lnSpc>
              <a:spcBef>
                <a:spcPts val="1400"/>
              </a:spcBef>
              <a:spcAft>
                <a:spcPts val="0"/>
              </a:spcAft>
              <a:buSzPts val="1800"/>
              <a:buNone/>
            </a:pPr>
            <a:r>
              <a:rPr lang="en-GB" sz="1400" b="1" dirty="0">
                <a:solidFill>
                  <a:schemeClr val="dk1"/>
                </a:solidFill>
                <a:highlight>
                  <a:schemeClr val="lt1"/>
                </a:highlight>
              </a:rPr>
              <a:t>Contingency Tables</a:t>
            </a:r>
            <a:endParaRPr sz="950" b="1" dirty="0">
              <a:solidFill>
                <a:srgbClr val="0071BC"/>
              </a:solidFill>
              <a:highlight>
                <a:schemeClr val="lt1"/>
              </a:highlight>
            </a:endParaRPr>
          </a:p>
          <a:p>
            <a:pPr marL="0" lvl="0" indent="0" algn="l" rtl="0">
              <a:lnSpc>
                <a:spcPct val="115000"/>
              </a:lnSpc>
              <a:spcBef>
                <a:spcPts val="400"/>
              </a:spcBef>
              <a:spcAft>
                <a:spcPts val="0"/>
              </a:spcAft>
              <a:buSzPts val="1800"/>
              <a:buNone/>
            </a:pPr>
            <a:r>
              <a:rPr lang="en-GB" sz="1250" dirty="0">
                <a:solidFill>
                  <a:srgbClr val="333333"/>
                </a:solidFill>
                <a:highlight>
                  <a:schemeClr val="lt1"/>
                </a:highlight>
              </a:rPr>
              <a:t>A </a:t>
            </a:r>
            <a:r>
              <a:rPr lang="en-GB" sz="1250" i="1" dirty="0">
                <a:solidFill>
                  <a:srgbClr val="333333"/>
                </a:solidFill>
                <a:highlight>
                  <a:schemeClr val="lt1"/>
                </a:highlight>
              </a:rPr>
              <a:t>contingency table</a:t>
            </a:r>
            <a:r>
              <a:rPr lang="en-GB" sz="1250" dirty="0">
                <a:solidFill>
                  <a:srgbClr val="333333"/>
                </a:solidFill>
                <a:highlight>
                  <a:schemeClr val="lt1"/>
                </a:highlight>
              </a:rPr>
              <a:t> or </a:t>
            </a:r>
            <a:r>
              <a:rPr lang="en-GB" sz="1250" i="1" dirty="0">
                <a:solidFill>
                  <a:srgbClr val="333333"/>
                </a:solidFill>
                <a:highlight>
                  <a:schemeClr val="lt1"/>
                </a:highlight>
              </a:rPr>
              <a:t>cross tabulation</a:t>
            </a:r>
            <a:r>
              <a:rPr lang="en-GB" sz="1250" dirty="0">
                <a:solidFill>
                  <a:srgbClr val="333333"/>
                </a:solidFill>
                <a:highlight>
                  <a:schemeClr val="lt1"/>
                </a:highlight>
              </a:rPr>
              <a:t> (often shortened to </a:t>
            </a:r>
            <a:r>
              <a:rPr lang="en-GB" sz="1250" i="1" dirty="0">
                <a:solidFill>
                  <a:srgbClr val="333333"/>
                </a:solidFill>
                <a:highlight>
                  <a:schemeClr val="lt1"/>
                </a:highlight>
              </a:rPr>
              <a:t>crosstab</a:t>
            </a:r>
            <a:r>
              <a:rPr lang="en-GB" sz="1250" dirty="0">
                <a:solidFill>
                  <a:srgbClr val="333333"/>
                </a:solidFill>
                <a:highlight>
                  <a:schemeClr val="lt1"/>
                </a:highlight>
              </a:rPr>
              <a:t>) is like a multi-dimensional histogram. It counts the frequency of rows in the dataset with particular values for more than one attribute at a time. Contingency tables are frequently used to show the relationship between two variables when </a:t>
            </a:r>
            <a:r>
              <a:rPr lang="en-GB" sz="1250" dirty="0" err="1">
                <a:solidFill>
                  <a:srgbClr val="333333"/>
                </a:solidFill>
                <a:highlight>
                  <a:schemeClr val="lt1"/>
                </a:highlight>
              </a:rPr>
              <a:t>analyzing</a:t>
            </a:r>
            <a:r>
              <a:rPr lang="en-GB" sz="1250" dirty="0">
                <a:solidFill>
                  <a:srgbClr val="333333"/>
                </a:solidFill>
                <a:highlight>
                  <a:schemeClr val="lt1"/>
                </a:highlight>
              </a:rPr>
              <a:t> data. </a:t>
            </a:r>
            <a:endParaRPr sz="1250" dirty="0">
              <a:solidFill>
                <a:srgbClr val="333333"/>
              </a:solidFill>
              <a:highlight>
                <a:schemeClr val="lt1"/>
              </a:highlight>
            </a:endParaRPr>
          </a:p>
          <a:p>
            <a:pPr marL="0" lvl="0" indent="0" algn="l" rtl="0">
              <a:lnSpc>
                <a:spcPct val="115000"/>
              </a:lnSpc>
              <a:spcBef>
                <a:spcPts val="1400"/>
              </a:spcBef>
              <a:spcAft>
                <a:spcPts val="1200"/>
              </a:spcAft>
              <a:buSzPts val="1800"/>
              <a:buNone/>
            </a:pPr>
            <a:endParaRPr sz="1250" dirty="0">
              <a:solidFill>
                <a:srgbClr val="333333"/>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How much to add noise?</a:t>
            </a:r>
            <a:endParaRPr/>
          </a:p>
        </p:txBody>
      </p:sp>
      <p:sp>
        <p:nvSpPr>
          <p:cNvPr id="301" name="Google Shape;301;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t>Adding overly conservative noise to the parameters:</a:t>
            </a:r>
            <a:endParaRPr sz="1400"/>
          </a:p>
          <a:p>
            <a:pPr marL="457200" lvl="0" indent="-317500" algn="l" rtl="0">
              <a:lnSpc>
                <a:spcPct val="115000"/>
              </a:lnSpc>
              <a:spcBef>
                <a:spcPts val="0"/>
              </a:spcBef>
              <a:spcAft>
                <a:spcPts val="0"/>
              </a:spcAft>
              <a:buSzPts val="1400"/>
              <a:buChar char="●"/>
            </a:pPr>
            <a:r>
              <a:rPr lang="en-GB" sz="1400"/>
              <a:t> Where the noise is selected according to the worst case analysis, would destroy the utility of the learned model. </a:t>
            </a:r>
            <a:endParaRPr sz="1400"/>
          </a:p>
          <a:p>
            <a:pPr marL="457200" lvl="0" indent="-317500" algn="l" rtl="0">
              <a:lnSpc>
                <a:spcPct val="115000"/>
              </a:lnSpc>
              <a:spcBef>
                <a:spcPts val="0"/>
              </a:spcBef>
              <a:spcAft>
                <a:spcPts val="0"/>
              </a:spcAft>
              <a:buSzPts val="1400"/>
              <a:buChar char="●"/>
            </a:pPr>
            <a:r>
              <a:rPr lang="en-GB" sz="1400"/>
              <a:t>Proposed sophisticated approach  to control the influence of the training data during the training process, specifically in the SGD computation.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Where to add the noise?</a:t>
            </a:r>
            <a:endParaRPr/>
          </a:p>
        </p:txBody>
      </p:sp>
      <p:sp>
        <p:nvSpPr>
          <p:cNvPr id="307" name="Google Shape;30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Approaches: Gradient level, function-level, label-level</a:t>
            </a:r>
            <a:endParaRPr/>
          </a:p>
        </p:txBody>
      </p:sp>
      <p:pic>
        <p:nvPicPr>
          <p:cNvPr id="308" name="Google Shape;308;p42"/>
          <p:cNvPicPr preferRelativeResize="0"/>
          <p:nvPr/>
        </p:nvPicPr>
        <p:blipFill rotWithShape="1">
          <a:blip r:embed="rId3">
            <a:alphaModFix/>
          </a:blip>
          <a:srcRect/>
          <a:stretch/>
        </p:blipFill>
        <p:spPr>
          <a:xfrm>
            <a:off x="2085975" y="1276350"/>
            <a:ext cx="4972050" cy="259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Centralized learning</a:t>
            </a:r>
            <a:endParaRPr/>
          </a:p>
        </p:txBody>
      </p:sp>
      <p:sp>
        <p:nvSpPr>
          <p:cNvPr id="74" name="Google Shape;74;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dirty="0"/>
              <a:t>Server collects data from user to build the model. </a:t>
            </a:r>
            <a:endParaRPr sz="1400" dirty="0"/>
          </a:p>
          <a:p>
            <a:pPr marL="457200" lvl="0" indent="-317500" algn="l" rtl="0">
              <a:lnSpc>
                <a:spcPct val="115000"/>
              </a:lnSpc>
              <a:spcBef>
                <a:spcPts val="0"/>
              </a:spcBef>
              <a:spcAft>
                <a:spcPts val="0"/>
              </a:spcAft>
              <a:buSzPts val="1400"/>
              <a:buChar char="●"/>
            </a:pPr>
            <a:r>
              <a:rPr lang="en-GB" sz="1400" dirty="0"/>
              <a:t>Users lose control over the data after uploading personal data to server in many cases</a:t>
            </a:r>
            <a:endParaRPr sz="1400" dirty="0"/>
          </a:p>
          <a:p>
            <a:pPr marL="457200" lvl="0" indent="-317500" algn="l" rtl="0">
              <a:lnSpc>
                <a:spcPct val="115000"/>
              </a:lnSpc>
              <a:spcBef>
                <a:spcPts val="0"/>
              </a:spcBef>
              <a:spcAft>
                <a:spcPts val="0"/>
              </a:spcAft>
              <a:buSzPts val="1400"/>
              <a:buChar char="●"/>
            </a:pPr>
            <a:r>
              <a:rPr lang="en-GB" sz="1400" dirty="0"/>
              <a:t>user privacy is not safely guaranteed. </a:t>
            </a:r>
            <a:endParaRPr sz="1400" dirty="0"/>
          </a:p>
          <a:p>
            <a:pPr marL="457200" lvl="0" indent="-317500" algn="l" rtl="0">
              <a:lnSpc>
                <a:spcPct val="115000"/>
              </a:lnSpc>
              <a:spcBef>
                <a:spcPts val="0"/>
              </a:spcBef>
              <a:spcAft>
                <a:spcPts val="0"/>
              </a:spcAft>
              <a:buSzPts val="1400"/>
              <a:buChar char="●"/>
            </a:pPr>
            <a:r>
              <a:rPr lang="en-GB" sz="1400" dirty="0"/>
              <a:t>Server can infer sensitive information from user’s data, or the adversary attacks server to steal the personal information of user.</a:t>
            </a:r>
            <a:endParaRPr sz="1400" dirty="0"/>
          </a:p>
          <a:p>
            <a:pPr marL="457200" lvl="0" indent="0" algn="l" rtl="0">
              <a:lnSpc>
                <a:spcPct val="115000"/>
              </a:lnSpc>
              <a:spcBef>
                <a:spcPts val="1200"/>
              </a:spcBef>
              <a:spcAft>
                <a:spcPts val="1200"/>
              </a:spcAft>
              <a:buSzPts val="1800"/>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2000"/>
              <a:t>Revisit </a:t>
            </a:r>
            <a:r>
              <a:rPr lang="en-GB" sz="2000">
                <a:solidFill>
                  <a:srgbClr val="313B3F"/>
                </a:solidFill>
                <a:highlight>
                  <a:srgbClr val="FFFFFF"/>
                </a:highlight>
                <a:latin typeface="Georgia"/>
                <a:ea typeface="Georgia"/>
                <a:cs typeface="Georgia"/>
                <a:sym typeface="Georgia"/>
              </a:rPr>
              <a:t>Gradient descent</a:t>
            </a:r>
            <a:endParaRPr sz="2000"/>
          </a:p>
        </p:txBody>
      </p:sp>
      <p:sp>
        <p:nvSpPr>
          <p:cNvPr id="314" name="Google Shape;314;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500" b="1">
                <a:solidFill>
                  <a:srgbClr val="292929"/>
                </a:solidFill>
                <a:highlight>
                  <a:srgbClr val="FFFFFF"/>
                </a:highlight>
                <a:latin typeface="Georgia"/>
                <a:ea typeface="Georgia"/>
                <a:cs typeface="Georgia"/>
                <a:sym typeface="Georgia"/>
              </a:rPr>
              <a:t>Gradient descent</a:t>
            </a:r>
            <a:r>
              <a:rPr lang="en-GB" sz="1500">
                <a:solidFill>
                  <a:srgbClr val="292929"/>
                </a:solidFill>
                <a:highlight>
                  <a:srgbClr val="FFFFFF"/>
                </a:highlight>
                <a:latin typeface="Georgia"/>
                <a:ea typeface="Georgia"/>
                <a:cs typeface="Georgia"/>
                <a:sym typeface="Georgia"/>
              </a:rPr>
              <a:t> (GD) is an iterative first-order optimisation algorithm used to find a local minimum/maximum of a given function.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Loss function:</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r>
              <a:rPr lang="en-GB" sz="1500">
                <a:solidFill>
                  <a:srgbClr val="292929"/>
                </a:solidFill>
                <a:highlight>
                  <a:srgbClr val="FFFFFF"/>
                </a:highlight>
                <a:latin typeface="Georgia"/>
                <a:ea typeface="Georgia"/>
                <a:cs typeface="Georgia"/>
                <a:sym typeface="Georgia"/>
              </a:rPr>
              <a:t>Calculated using Mean Squared Error (MSE),  squares the difference between every network output and true label, and takes the average. </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r>
              <a:rPr lang="en-GB" sz="1500" i="1">
                <a:solidFill>
                  <a:srgbClr val="292929"/>
                </a:solidFill>
                <a:highlight>
                  <a:srgbClr val="FFFFFF"/>
                </a:highlight>
                <a:latin typeface="Georgia"/>
                <a:ea typeface="Georgia"/>
                <a:cs typeface="Georgia"/>
                <a:sym typeface="Georgia"/>
              </a:rPr>
              <a:t>C </a:t>
            </a:r>
            <a:r>
              <a:rPr lang="en-GB" sz="1500">
                <a:solidFill>
                  <a:srgbClr val="292929"/>
                </a:solidFill>
                <a:highlight>
                  <a:srgbClr val="FFFFFF"/>
                </a:highlight>
                <a:latin typeface="Georgia"/>
                <a:ea typeface="Georgia"/>
                <a:cs typeface="Georgia"/>
                <a:sym typeface="Georgia"/>
              </a:rPr>
              <a:t>: loss function (also known as the </a:t>
            </a:r>
            <a:r>
              <a:rPr lang="en-GB" sz="1500" i="1">
                <a:solidFill>
                  <a:srgbClr val="292929"/>
                </a:solidFill>
                <a:highlight>
                  <a:srgbClr val="FFFFFF"/>
                </a:highlight>
                <a:latin typeface="Georgia"/>
                <a:ea typeface="Georgia"/>
                <a:cs typeface="Georgia"/>
                <a:sym typeface="Georgia"/>
              </a:rPr>
              <a:t>cost function</a:t>
            </a:r>
            <a:r>
              <a:rPr lang="en-GB" sz="1500">
                <a:solidFill>
                  <a:srgbClr val="292929"/>
                </a:solidFill>
                <a:highlight>
                  <a:srgbClr val="FFFFFF"/>
                </a:highlight>
                <a:latin typeface="Georgia"/>
                <a:ea typeface="Georgia"/>
                <a:cs typeface="Georgia"/>
                <a:sym typeface="Georgia"/>
              </a:rPr>
              <a:t>), </a:t>
            </a:r>
            <a:r>
              <a:rPr lang="en-GB" sz="1500" i="1">
                <a:solidFill>
                  <a:srgbClr val="292929"/>
                </a:solidFill>
                <a:highlight>
                  <a:srgbClr val="FFFFFF"/>
                </a:highlight>
                <a:latin typeface="Georgia"/>
                <a:ea typeface="Georgia"/>
                <a:cs typeface="Georgia"/>
                <a:sym typeface="Georgia"/>
              </a:rPr>
              <a:t>N</a:t>
            </a:r>
            <a:r>
              <a:rPr lang="en-GB" sz="1500">
                <a:solidFill>
                  <a:srgbClr val="292929"/>
                </a:solidFill>
                <a:highlight>
                  <a:srgbClr val="FFFFFF"/>
                </a:highlight>
                <a:latin typeface="Georgia"/>
                <a:ea typeface="Georgia"/>
                <a:cs typeface="Georgia"/>
                <a:sym typeface="Georgia"/>
              </a:rPr>
              <a:t> is the number of training images, </a:t>
            </a:r>
            <a:r>
              <a:rPr lang="en-GB" sz="1500" b="1">
                <a:solidFill>
                  <a:srgbClr val="292929"/>
                </a:solidFill>
                <a:highlight>
                  <a:srgbClr val="FFFFFF"/>
                </a:highlight>
                <a:latin typeface="Georgia"/>
                <a:ea typeface="Georgia"/>
                <a:cs typeface="Georgia"/>
                <a:sym typeface="Georgia"/>
              </a:rPr>
              <a:t>y </a:t>
            </a:r>
            <a:r>
              <a:rPr lang="en-GB" sz="1500">
                <a:solidFill>
                  <a:srgbClr val="292929"/>
                </a:solidFill>
                <a:highlight>
                  <a:srgbClr val="FFFFFF"/>
                </a:highlight>
                <a:latin typeface="Georgia"/>
                <a:ea typeface="Georgia"/>
                <a:cs typeface="Georgia"/>
                <a:sym typeface="Georgia"/>
              </a:rPr>
              <a:t>is a vector of true labels (</a:t>
            </a:r>
            <a:r>
              <a:rPr lang="en-GB" sz="1500" b="1">
                <a:solidFill>
                  <a:srgbClr val="292929"/>
                </a:solidFill>
                <a:highlight>
                  <a:srgbClr val="FFFFFF"/>
                </a:highlight>
                <a:latin typeface="Georgia"/>
                <a:ea typeface="Georgia"/>
                <a:cs typeface="Georgia"/>
                <a:sym typeface="Georgia"/>
              </a:rPr>
              <a:t>y</a:t>
            </a:r>
            <a:r>
              <a:rPr lang="en-GB" sz="1500">
                <a:solidFill>
                  <a:srgbClr val="292929"/>
                </a:solidFill>
                <a:highlight>
                  <a:srgbClr val="FFFFFF"/>
                </a:highlight>
                <a:latin typeface="Georgia"/>
                <a:ea typeface="Georgia"/>
                <a:cs typeface="Georgia"/>
                <a:sym typeface="Georgia"/>
              </a:rPr>
              <a:t> = [</a:t>
            </a:r>
            <a:r>
              <a:rPr lang="en-GB" sz="1500" i="1">
                <a:solidFill>
                  <a:srgbClr val="292929"/>
                </a:solidFill>
                <a:highlight>
                  <a:srgbClr val="FFFFFF"/>
                </a:highlight>
                <a:latin typeface="Georgia"/>
                <a:ea typeface="Georgia"/>
                <a:cs typeface="Georgia"/>
                <a:sym typeface="Georgia"/>
              </a:rPr>
              <a:t>target(</a:t>
            </a:r>
            <a:r>
              <a:rPr lang="en-GB" sz="1500" b="1">
                <a:solidFill>
                  <a:srgbClr val="292929"/>
                </a:solidFill>
                <a:highlight>
                  <a:srgbClr val="FFFFFF"/>
                </a:highlight>
                <a:latin typeface="Georgia"/>
                <a:ea typeface="Georgia"/>
                <a:cs typeface="Georgia"/>
                <a:sym typeface="Georgia"/>
              </a:rPr>
              <a:t>x</a:t>
            </a:r>
            <a:r>
              <a:rPr lang="en-GB" sz="1500">
                <a:solidFill>
                  <a:srgbClr val="292929"/>
                </a:solidFill>
                <a:highlight>
                  <a:srgbClr val="FFFFFF"/>
                </a:highlight>
                <a:latin typeface="Georgia"/>
                <a:ea typeface="Georgia"/>
                <a:cs typeface="Georgia"/>
                <a:sym typeface="Georgia"/>
              </a:rPr>
              <a:t>₁</a:t>
            </a:r>
            <a:r>
              <a:rPr lang="en-GB" sz="1500" i="1">
                <a:solidFill>
                  <a:srgbClr val="292929"/>
                </a:solidFill>
                <a:highlight>
                  <a:srgbClr val="FFFFFF"/>
                </a:highlight>
                <a:latin typeface="Georgia"/>
                <a:ea typeface="Georgia"/>
                <a:cs typeface="Georgia"/>
                <a:sym typeface="Georgia"/>
              </a:rPr>
              <a:t>), target(</a:t>
            </a:r>
            <a:r>
              <a:rPr lang="en-GB" sz="1500" b="1">
                <a:solidFill>
                  <a:srgbClr val="292929"/>
                </a:solidFill>
                <a:highlight>
                  <a:srgbClr val="FFFFFF"/>
                </a:highlight>
                <a:latin typeface="Georgia"/>
                <a:ea typeface="Georgia"/>
                <a:cs typeface="Georgia"/>
                <a:sym typeface="Georgia"/>
              </a:rPr>
              <a:t>x</a:t>
            </a:r>
            <a:r>
              <a:rPr lang="en-GB" sz="1500">
                <a:solidFill>
                  <a:srgbClr val="292929"/>
                </a:solidFill>
                <a:highlight>
                  <a:srgbClr val="FFFFFF"/>
                </a:highlight>
                <a:latin typeface="Georgia"/>
                <a:ea typeface="Georgia"/>
                <a:cs typeface="Georgia"/>
                <a:sym typeface="Georgia"/>
              </a:rPr>
              <a:t>₂</a:t>
            </a:r>
            <a:r>
              <a:rPr lang="en-GB" sz="1500" i="1">
                <a:solidFill>
                  <a:srgbClr val="292929"/>
                </a:solidFill>
                <a:highlight>
                  <a:srgbClr val="FFFFFF"/>
                </a:highlight>
                <a:latin typeface="Georgia"/>
                <a:ea typeface="Georgia"/>
                <a:cs typeface="Georgia"/>
                <a:sym typeface="Georgia"/>
              </a:rPr>
              <a:t>)…target(</a:t>
            </a:r>
            <a:r>
              <a:rPr lang="en-GB" sz="1500" b="1">
                <a:solidFill>
                  <a:srgbClr val="292929"/>
                </a:solidFill>
                <a:highlight>
                  <a:srgbClr val="FFFFFF"/>
                </a:highlight>
                <a:latin typeface="Georgia"/>
                <a:ea typeface="Georgia"/>
                <a:cs typeface="Georgia"/>
                <a:sym typeface="Georgia"/>
              </a:rPr>
              <a:t>x</a:t>
            </a:r>
            <a:r>
              <a:rPr lang="en-GB" sz="1500">
                <a:solidFill>
                  <a:srgbClr val="292929"/>
                </a:solidFill>
                <a:highlight>
                  <a:srgbClr val="FFFFFF"/>
                </a:highlight>
                <a:latin typeface="Georgia"/>
                <a:ea typeface="Georgia"/>
                <a:cs typeface="Georgia"/>
                <a:sym typeface="Georgia"/>
              </a:rPr>
              <a:t>𝑛</a:t>
            </a:r>
            <a:r>
              <a:rPr lang="en-GB" sz="1500" i="1">
                <a:solidFill>
                  <a:srgbClr val="292929"/>
                </a:solidFill>
                <a:highlight>
                  <a:srgbClr val="FFFFFF"/>
                </a:highlight>
                <a:latin typeface="Georgia"/>
                <a:ea typeface="Georgia"/>
                <a:cs typeface="Georgia"/>
                <a:sym typeface="Georgia"/>
              </a:rPr>
              <a:t>)</a:t>
            </a:r>
            <a:r>
              <a:rPr lang="en-GB" sz="1500">
                <a:solidFill>
                  <a:srgbClr val="292929"/>
                </a:solidFill>
                <a:highlight>
                  <a:srgbClr val="FFFFFF"/>
                </a:highlight>
                <a:latin typeface="Georgia"/>
                <a:ea typeface="Georgia"/>
                <a:cs typeface="Georgia"/>
                <a:sym typeface="Georgia"/>
              </a:rPr>
              <a:t>]), and </a:t>
            </a:r>
            <a:r>
              <a:rPr lang="en-GB" sz="1500" b="1">
                <a:solidFill>
                  <a:srgbClr val="292929"/>
                </a:solidFill>
                <a:highlight>
                  <a:srgbClr val="FFFFFF"/>
                </a:highlight>
                <a:latin typeface="Georgia"/>
                <a:ea typeface="Georgia"/>
                <a:cs typeface="Georgia"/>
                <a:sym typeface="Georgia"/>
              </a:rPr>
              <a:t>o</a:t>
            </a:r>
            <a:r>
              <a:rPr lang="en-GB" sz="1500">
                <a:solidFill>
                  <a:srgbClr val="292929"/>
                </a:solidFill>
                <a:highlight>
                  <a:srgbClr val="FFFFFF"/>
                </a:highlight>
                <a:latin typeface="Georgia"/>
                <a:ea typeface="Georgia"/>
                <a:cs typeface="Georgia"/>
                <a:sym typeface="Georgia"/>
              </a:rPr>
              <a:t> is a vector of network predictions:</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200"/>
              </a:spcBef>
              <a:spcAft>
                <a:spcPts val="1200"/>
              </a:spcAft>
              <a:buSzPts val="1800"/>
              <a:buNone/>
            </a:pPr>
            <a:endParaRPr sz="1500">
              <a:solidFill>
                <a:srgbClr val="292929"/>
              </a:solidFill>
              <a:highlight>
                <a:srgbClr val="FFFFFF"/>
              </a:highlight>
              <a:latin typeface="Georgia"/>
              <a:ea typeface="Georgia"/>
              <a:cs typeface="Georgia"/>
              <a:sym typeface="Georgia"/>
            </a:endParaRPr>
          </a:p>
        </p:txBody>
      </p:sp>
      <p:pic>
        <p:nvPicPr>
          <p:cNvPr id="315" name="Google Shape;315;p43"/>
          <p:cNvPicPr preferRelativeResize="0"/>
          <p:nvPr/>
        </p:nvPicPr>
        <p:blipFill rotWithShape="1">
          <a:blip r:embed="rId3">
            <a:alphaModFix/>
          </a:blip>
          <a:srcRect/>
          <a:stretch/>
        </p:blipFill>
        <p:spPr>
          <a:xfrm>
            <a:off x="2362475" y="3847850"/>
            <a:ext cx="3435325" cy="916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2000"/>
              <a:t>Revisit </a:t>
            </a:r>
            <a:r>
              <a:rPr lang="en-GB" sz="2000">
                <a:solidFill>
                  <a:srgbClr val="313B3F"/>
                </a:solidFill>
                <a:highlight>
                  <a:srgbClr val="FFFFFF"/>
                </a:highlight>
                <a:latin typeface="Georgia"/>
                <a:ea typeface="Georgia"/>
                <a:cs typeface="Georgia"/>
                <a:sym typeface="Georgia"/>
              </a:rPr>
              <a:t>Gradient descent</a:t>
            </a:r>
            <a:endParaRPr sz="2000"/>
          </a:p>
        </p:txBody>
      </p:sp>
      <p:sp>
        <p:nvSpPr>
          <p:cNvPr id="321" name="Google Shape;321;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25000"/>
              </a:lnSpc>
              <a:spcBef>
                <a:spcPts val="1400"/>
              </a:spcBef>
              <a:spcAft>
                <a:spcPts val="0"/>
              </a:spcAft>
              <a:buClr>
                <a:schemeClr val="dk1"/>
              </a:buClr>
              <a:buSzPts val="1100"/>
              <a:buFont typeface="Arial"/>
              <a:buNone/>
            </a:pPr>
            <a:r>
              <a:rPr lang="en-GB" sz="1700" b="1" dirty="0">
                <a:solidFill>
                  <a:srgbClr val="090A0B"/>
                </a:solidFill>
                <a:highlight>
                  <a:srgbClr val="FFFFFF"/>
                </a:highlight>
                <a:latin typeface="Roboto"/>
                <a:ea typeface="Roboto"/>
                <a:cs typeface="Roboto"/>
                <a:sym typeface="Roboto"/>
              </a:rPr>
              <a:t>Batch gradient descent</a:t>
            </a:r>
            <a:endParaRPr sz="1700" b="1" dirty="0">
              <a:solidFill>
                <a:srgbClr val="090A0B"/>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r>
              <a:rPr lang="en-GB" sz="1500" dirty="0">
                <a:solidFill>
                  <a:srgbClr val="313B3F"/>
                </a:solidFill>
                <a:highlight>
                  <a:srgbClr val="FFFFFF"/>
                </a:highlight>
                <a:latin typeface="Georgia"/>
                <a:ea typeface="Georgia"/>
                <a:cs typeface="Georgia"/>
                <a:sym typeface="Georgia"/>
              </a:rPr>
              <a:t>Vanilla gradient descent, aka batch gradient descent, computes the gradient of the cost function </a:t>
            </a:r>
            <a:r>
              <a:rPr lang="en-GB" sz="1500" dirty="0" err="1">
                <a:solidFill>
                  <a:srgbClr val="313B3F"/>
                </a:solidFill>
                <a:highlight>
                  <a:srgbClr val="FFFFFF"/>
                </a:highlight>
                <a:latin typeface="Georgia"/>
                <a:ea typeface="Georgia"/>
                <a:cs typeface="Georgia"/>
                <a:sym typeface="Georgia"/>
              </a:rPr>
              <a:t>w.r.t.</a:t>
            </a:r>
            <a:r>
              <a:rPr lang="en-GB" sz="1500" dirty="0">
                <a:solidFill>
                  <a:srgbClr val="313B3F"/>
                </a:solidFill>
                <a:highlight>
                  <a:srgbClr val="FFFFFF"/>
                </a:highlight>
                <a:latin typeface="Georgia"/>
                <a:ea typeface="Georgia"/>
                <a:cs typeface="Georgia"/>
                <a:sym typeface="Georgia"/>
              </a:rPr>
              <a:t> to the parameters :</a:t>
            </a:r>
            <a:endParaRPr sz="1500" dirty="0">
              <a:solidFill>
                <a:srgbClr val="313B3F"/>
              </a:solidFill>
              <a:highlight>
                <a:srgbClr val="FFFFFF"/>
              </a:highlight>
              <a:latin typeface="Georgia"/>
              <a:ea typeface="Georgia"/>
              <a:cs typeface="Georgia"/>
              <a:sym typeface="Georgia"/>
            </a:endParaRPr>
          </a:p>
          <a:p>
            <a:pPr marL="0" lvl="0" indent="0" algn="l" rtl="0">
              <a:lnSpc>
                <a:spcPct val="115000"/>
              </a:lnSpc>
              <a:spcBef>
                <a:spcPts val="2300"/>
              </a:spcBef>
              <a:spcAft>
                <a:spcPts val="0"/>
              </a:spcAft>
              <a:buClr>
                <a:schemeClr val="dk1"/>
              </a:buClr>
              <a:buSzPts val="1100"/>
              <a:buFont typeface="Arial"/>
              <a:buNone/>
            </a:pPr>
            <a:endParaRPr sz="1500" dirty="0">
              <a:solidFill>
                <a:srgbClr val="313B3F"/>
              </a:solidFill>
              <a:highlight>
                <a:srgbClr val="FFFFFF"/>
              </a:highlight>
              <a:latin typeface="Georgia"/>
              <a:ea typeface="Georgia"/>
              <a:cs typeface="Georgia"/>
              <a:sym typeface="Georgia"/>
            </a:endParaRPr>
          </a:p>
          <a:p>
            <a:pPr marL="0" lvl="0" indent="0" algn="l" rtl="0">
              <a:lnSpc>
                <a:spcPct val="125000"/>
              </a:lnSpc>
              <a:spcBef>
                <a:spcPts val="2300"/>
              </a:spcBef>
              <a:spcAft>
                <a:spcPts val="700"/>
              </a:spcAft>
              <a:buClr>
                <a:schemeClr val="dk1"/>
              </a:buClr>
              <a:buSzPts val="1100"/>
              <a:buFont typeface="Arial"/>
              <a:buNone/>
            </a:pPr>
            <a:r>
              <a:rPr lang="en-GB" sz="1700" b="1" dirty="0">
                <a:solidFill>
                  <a:srgbClr val="090A0B"/>
                </a:solidFill>
                <a:highlight>
                  <a:srgbClr val="FFFFFF"/>
                </a:highlight>
                <a:latin typeface="Roboto"/>
                <a:ea typeface="Roboto"/>
                <a:cs typeface="Roboto"/>
                <a:sym typeface="Roboto"/>
              </a:rPr>
              <a:t>Stochastic gradient descent</a:t>
            </a:r>
            <a:endParaRPr sz="1500" dirty="0">
              <a:solidFill>
                <a:srgbClr val="292929"/>
              </a:solidFill>
              <a:highlight>
                <a:srgbClr val="FFFFFF"/>
              </a:highlight>
              <a:latin typeface="Georgia"/>
              <a:ea typeface="Georgia"/>
              <a:cs typeface="Georgia"/>
              <a:sym typeface="Georgia"/>
            </a:endParaRPr>
          </a:p>
        </p:txBody>
      </p:sp>
      <p:pic>
        <p:nvPicPr>
          <p:cNvPr id="322" name="Google Shape;322;p44"/>
          <p:cNvPicPr preferRelativeResize="0"/>
          <p:nvPr/>
        </p:nvPicPr>
        <p:blipFill rotWithShape="1">
          <a:blip r:embed="rId3">
            <a:alphaModFix/>
          </a:blip>
          <a:srcRect/>
          <a:stretch/>
        </p:blipFill>
        <p:spPr>
          <a:xfrm>
            <a:off x="2553800" y="2253699"/>
            <a:ext cx="1612550" cy="452975"/>
          </a:xfrm>
          <a:prstGeom prst="rect">
            <a:avLst/>
          </a:prstGeom>
          <a:noFill/>
          <a:ln>
            <a:noFill/>
          </a:ln>
        </p:spPr>
      </p:pic>
      <p:pic>
        <p:nvPicPr>
          <p:cNvPr id="323" name="Google Shape;323;p44"/>
          <p:cNvPicPr preferRelativeResize="0"/>
          <p:nvPr/>
        </p:nvPicPr>
        <p:blipFill rotWithShape="1">
          <a:blip r:embed="rId4">
            <a:alphaModFix/>
          </a:blip>
          <a:srcRect/>
          <a:stretch/>
        </p:blipFill>
        <p:spPr>
          <a:xfrm>
            <a:off x="364921" y="3556875"/>
            <a:ext cx="6848475" cy="1295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29" name="Google Shape;329;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GB" sz="1500">
                <a:solidFill>
                  <a:srgbClr val="313B3F"/>
                </a:solidFill>
                <a:highlight>
                  <a:srgbClr val="FFFFFF"/>
                </a:highlight>
                <a:latin typeface="Georgia"/>
                <a:ea typeface="Georgia"/>
                <a:cs typeface="Georgia"/>
                <a:sym typeface="Georgia"/>
              </a:rPr>
              <a:t>Batch gradient descent performs redundant computations for large datasets, as it recomputes gradients for similar examples before each parameter update. </a:t>
            </a:r>
            <a:endParaRPr sz="1500">
              <a:solidFill>
                <a:srgbClr val="313B3F"/>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SzPts val="1800"/>
              <a:buNone/>
            </a:pPr>
            <a:endParaRPr sz="1500">
              <a:solidFill>
                <a:srgbClr val="313B3F"/>
              </a:solidFill>
              <a:highlight>
                <a:srgbClr val="FFFFFF"/>
              </a:highlight>
              <a:latin typeface="Georgia"/>
              <a:ea typeface="Georgia"/>
              <a:cs typeface="Georgia"/>
              <a:sym typeface="Georgia"/>
            </a:endParaRPr>
          </a:p>
          <a:p>
            <a:pPr marL="0" lvl="0" indent="0" algn="l" rtl="0">
              <a:lnSpc>
                <a:spcPct val="115000"/>
              </a:lnSpc>
              <a:spcBef>
                <a:spcPts val="1200"/>
              </a:spcBef>
              <a:spcAft>
                <a:spcPts val="1200"/>
              </a:spcAft>
              <a:buSzPts val="1800"/>
              <a:buNone/>
            </a:pPr>
            <a:r>
              <a:rPr lang="en-GB" sz="1500">
                <a:solidFill>
                  <a:srgbClr val="313B3F"/>
                </a:solidFill>
                <a:highlight>
                  <a:srgbClr val="FFFFFF"/>
                </a:highlight>
                <a:latin typeface="Georgia"/>
                <a:ea typeface="Georgia"/>
                <a:cs typeface="Georgia"/>
                <a:sym typeface="Georgia"/>
              </a:rPr>
              <a:t>SGD does away with this redundancy by performing one update at a time. It is therefore usually much faster and can also be used to learn online.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Gradient in Collaborative Learning*</a:t>
            </a:r>
            <a:endParaRPr/>
          </a:p>
        </p:txBody>
      </p:sp>
      <p:sp>
        <p:nvSpPr>
          <p:cNvPr id="335" name="Google Shape;335;p46"/>
          <p:cNvSpPr txBox="1">
            <a:spLocks noGrp="1"/>
          </p:cNvSpPr>
          <p:nvPr>
            <p:ph type="body" idx="1"/>
          </p:nvPr>
        </p:nvSpPr>
        <p:spPr>
          <a:xfrm>
            <a:off x="311700" y="1152475"/>
            <a:ext cx="4757700" cy="3416400"/>
          </a:xfrm>
          <a:prstGeom prst="rect">
            <a:avLst/>
          </a:prstGeom>
          <a:noFill/>
          <a:ln>
            <a:noFill/>
          </a:ln>
        </p:spPr>
        <p:txBody>
          <a:bodyPr spcFirstLastPara="1" wrap="square" lIns="91425" tIns="91425" rIns="91425" bIns="91425" anchor="t" anchorCtr="0">
            <a:normAutofit/>
          </a:bodyPr>
          <a:lstStyle/>
          <a:p>
            <a:pPr marL="457200" lvl="0" indent="-321627" algn="l" rtl="0">
              <a:lnSpc>
                <a:spcPct val="105000"/>
              </a:lnSpc>
              <a:spcBef>
                <a:spcPts val="0"/>
              </a:spcBef>
              <a:spcAft>
                <a:spcPts val="0"/>
              </a:spcAft>
              <a:buSzPts val="1465"/>
              <a:buChar char="●"/>
            </a:pPr>
            <a:r>
              <a:rPr lang="en-GB" sz="1465"/>
              <a:t>The gradient level approach which injects noise into the gradients of the parameters in the client before sending to server, solve the issue in the collaborative learning.</a:t>
            </a:r>
            <a:endParaRPr sz="1465"/>
          </a:p>
          <a:p>
            <a:pPr marL="0" lvl="0" indent="0" algn="l" rtl="0">
              <a:lnSpc>
                <a:spcPct val="105000"/>
              </a:lnSpc>
              <a:spcBef>
                <a:spcPts val="1200"/>
              </a:spcBef>
              <a:spcAft>
                <a:spcPts val="0"/>
              </a:spcAft>
              <a:buSzPts val="1018"/>
              <a:buNone/>
            </a:pPr>
            <a:endParaRPr sz="1465"/>
          </a:p>
          <a:p>
            <a:pPr marL="0" lvl="0" indent="0" algn="l" rtl="0">
              <a:lnSpc>
                <a:spcPct val="105000"/>
              </a:lnSpc>
              <a:spcBef>
                <a:spcPts val="1200"/>
              </a:spcBef>
              <a:spcAft>
                <a:spcPts val="0"/>
              </a:spcAft>
              <a:buSzPts val="1018"/>
              <a:buNone/>
            </a:pPr>
            <a:r>
              <a:rPr lang="en-GB" sz="1465"/>
              <a:t>How to achieve tighter estimation for many iterations and dynamic privacy budget allocation mechanism to improve the performance? </a:t>
            </a:r>
            <a:endParaRPr sz="1465"/>
          </a:p>
          <a:p>
            <a:pPr marL="0" lvl="0" indent="0" algn="l" rtl="0">
              <a:lnSpc>
                <a:spcPct val="105000"/>
              </a:lnSpc>
              <a:spcBef>
                <a:spcPts val="1200"/>
              </a:spcBef>
              <a:spcAft>
                <a:spcPts val="1200"/>
              </a:spcAft>
              <a:buClr>
                <a:schemeClr val="dk1"/>
              </a:buClr>
              <a:buSzPts val="1018"/>
              <a:buFont typeface="Arial"/>
              <a:buNone/>
            </a:pPr>
            <a:r>
              <a:rPr lang="en-GB" sz="1465"/>
              <a:t>*</a:t>
            </a:r>
            <a:r>
              <a:rPr lang="en-GB" sz="1265"/>
              <a:t>Deep Learning with Differential Privacy, 2016, https://arxiv.org/pdf/1607.00133.pdf</a:t>
            </a:r>
            <a:endParaRPr sz="1265"/>
          </a:p>
        </p:txBody>
      </p:sp>
      <p:pic>
        <p:nvPicPr>
          <p:cNvPr id="336" name="Google Shape;336;p46"/>
          <p:cNvPicPr preferRelativeResize="0"/>
          <p:nvPr/>
        </p:nvPicPr>
        <p:blipFill rotWithShape="1">
          <a:blip r:embed="rId3">
            <a:alphaModFix/>
          </a:blip>
          <a:srcRect/>
          <a:stretch/>
        </p:blipFill>
        <p:spPr>
          <a:xfrm>
            <a:off x="5207146" y="1329875"/>
            <a:ext cx="3810450" cy="2259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Differentially Private SGD Algorithm</a:t>
            </a:r>
            <a:endParaRPr/>
          </a:p>
        </p:txBody>
      </p:sp>
      <p:sp>
        <p:nvSpPr>
          <p:cNvPr id="342" name="Google Shape;342;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95000"/>
              </a:lnSpc>
              <a:spcBef>
                <a:spcPts val="0"/>
              </a:spcBef>
              <a:spcAft>
                <a:spcPts val="0"/>
              </a:spcAft>
              <a:buClr>
                <a:srgbClr val="273239"/>
              </a:buClr>
              <a:buSzPts val="1600"/>
              <a:buChar char="●"/>
            </a:pPr>
            <a:r>
              <a:rPr lang="en-GB" sz="1600">
                <a:solidFill>
                  <a:srgbClr val="273239"/>
                </a:solidFill>
                <a:highlight>
                  <a:srgbClr val="FFFFFF"/>
                </a:highlight>
              </a:rPr>
              <a:t>SGD implies </a:t>
            </a:r>
            <a:r>
              <a:rPr lang="en-GB" sz="1600" b="1">
                <a:solidFill>
                  <a:srgbClr val="273239"/>
                </a:solidFill>
                <a:highlight>
                  <a:srgbClr val="FFFFFF"/>
                </a:highlight>
              </a:rPr>
              <a:t>Stochastic Gradient Descent (SGD)</a:t>
            </a:r>
            <a:endParaRPr sz="1600" b="1">
              <a:solidFill>
                <a:srgbClr val="273239"/>
              </a:solidFill>
              <a:highlight>
                <a:srgbClr val="FFFFFF"/>
              </a:highlight>
            </a:endParaRPr>
          </a:p>
          <a:p>
            <a:pPr marL="0" lvl="0" indent="0" algn="l" rtl="0">
              <a:lnSpc>
                <a:spcPct val="95000"/>
              </a:lnSpc>
              <a:spcBef>
                <a:spcPts val="1200"/>
              </a:spcBef>
              <a:spcAft>
                <a:spcPts val="0"/>
              </a:spcAft>
              <a:buSzPts val="1800"/>
              <a:buNone/>
            </a:pPr>
            <a:endParaRPr sz="1600">
              <a:solidFill>
                <a:srgbClr val="273239"/>
              </a:solidFill>
              <a:highlight>
                <a:srgbClr val="FFFFFF"/>
              </a:highlight>
            </a:endParaRPr>
          </a:p>
          <a:p>
            <a:pPr marL="457200" lvl="0" indent="-330200" algn="l" rtl="0">
              <a:lnSpc>
                <a:spcPct val="95000"/>
              </a:lnSpc>
              <a:spcBef>
                <a:spcPts val="1200"/>
              </a:spcBef>
              <a:spcAft>
                <a:spcPts val="0"/>
              </a:spcAft>
              <a:buClr>
                <a:srgbClr val="273239"/>
              </a:buClr>
              <a:buSzPts val="1600"/>
              <a:buChar char="●"/>
            </a:pPr>
            <a:r>
              <a:rPr lang="en-GB" sz="1600">
                <a:solidFill>
                  <a:srgbClr val="273239"/>
                </a:solidFill>
                <a:highlight>
                  <a:srgbClr val="FFFFFF"/>
                </a:highlight>
              </a:rPr>
              <a:t>Gradient Descent is a popular optimization technique in Machine Learning and Deep Learning.</a:t>
            </a:r>
            <a:endParaRPr sz="1600">
              <a:solidFill>
                <a:srgbClr val="273239"/>
              </a:solidFill>
              <a:highlight>
                <a:srgbClr val="FFFFFF"/>
              </a:highlight>
            </a:endParaRPr>
          </a:p>
          <a:p>
            <a:pPr marL="457200" lvl="0" indent="-330200" algn="l" rtl="0">
              <a:lnSpc>
                <a:spcPct val="95000"/>
              </a:lnSpc>
              <a:spcBef>
                <a:spcPts val="0"/>
              </a:spcBef>
              <a:spcAft>
                <a:spcPts val="0"/>
              </a:spcAft>
              <a:buClr>
                <a:srgbClr val="273239"/>
              </a:buClr>
              <a:buSzPts val="1600"/>
              <a:buChar char="●"/>
            </a:pPr>
            <a:r>
              <a:rPr lang="en-GB" sz="1600">
                <a:solidFill>
                  <a:srgbClr val="273239"/>
                </a:solidFill>
                <a:highlight>
                  <a:srgbClr val="FFFFFF"/>
                </a:highlight>
              </a:rPr>
              <a:t>[ A gradient is the slope of a function. It measures the degree of change of a variable in response to the changes of another variable. Mathematically, Gradient Descent is a convex function whose output is the partial derivative of a set of parameters of its inputs. The greater the gradient, the steeper the slope.]</a:t>
            </a:r>
            <a:endParaRPr sz="1600">
              <a:solidFill>
                <a:srgbClr val="273239"/>
              </a:solidFill>
              <a:highlight>
                <a:srgbClr val="FFFFFF"/>
              </a:highlight>
            </a:endParaRPr>
          </a:p>
          <a:p>
            <a:pPr marL="457200" lvl="0" indent="-330200" algn="l" rtl="0">
              <a:lnSpc>
                <a:spcPct val="95000"/>
              </a:lnSpc>
              <a:spcBef>
                <a:spcPts val="0"/>
              </a:spcBef>
              <a:spcAft>
                <a:spcPts val="0"/>
              </a:spcAft>
              <a:buClr>
                <a:srgbClr val="273239"/>
              </a:buClr>
              <a:buSzPts val="1600"/>
              <a:buChar char="●"/>
            </a:pPr>
            <a:r>
              <a:rPr lang="en-GB" sz="1400">
                <a:solidFill>
                  <a:srgbClr val="273239"/>
                </a:solidFill>
                <a:highlight>
                  <a:srgbClr val="FFFFFF"/>
                </a:highlight>
              </a:rPr>
              <a:t>‘</a:t>
            </a:r>
            <a:r>
              <a:rPr lang="en-GB" sz="1400" b="1" i="1">
                <a:solidFill>
                  <a:srgbClr val="273239"/>
                </a:solidFill>
                <a:highlight>
                  <a:srgbClr val="FFFFFF"/>
                </a:highlight>
              </a:rPr>
              <a:t>stochastic</a:t>
            </a:r>
            <a:r>
              <a:rPr lang="en-GB" sz="1400" b="1">
                <a:solidFill>
                  <a:srgbClr val="273239"/>
                </a:solidFill>
                <a:highlight>
                  <a:srgbClr val="FFFFFF"/>
                </a:highlight>
              </a:rPr>
              <a:t>‘ means a system or a process that is linked with a random probability.</a:t>
            </a:r>
            <a:endParaRPr sz="1400" b="1">
              <a:solidFill>
                <a:srgbClr val="273239"/>
              </a:solidFill>
              <a:highlight>
                <a:srgbClr val="FFFFFF"/>
              </a:highlight>
            </a:endParaRPr>
          </a:p>
          <a:p>
            <a:pPr marL="457200" lvl="0" indent="-317500" algn="l" rtl="0">
              <a:lnSpc>
                <a:spcPct val="95000"/>
              </a:lnSpc>
              <a:spcBef>
                <a:spcPts val="0"/>
              </a:spcBef>
              <a:spcAft>
                <a:spcPts val="0"/>
              </a:spcAft>
              <a:buClr>
                <a:srgbClr val="273239"/>
              </a:buClr>
              <a:buSzPts val="1400"/>
              <a:buChar char="●"/>
            </a:pPr>
            <a:r>
              <a:rPr lang="en-GB" sz="1400" b="1">
                <a:solidFill>
                  <a:srgbClr val="273239"/>
                </a:solidFill>
                <a:highlight>
                  <a:srgbClr val="FFFFFF"/>
                </a:highlight>
              </a:rPr>
              <a:t>In SGD, since only one sample from the dataset is chosen at random for each iteration.</a:t>
            </a:r>
            <a:endParaRPr sz="1400" b="1">
              <a:solidFill>
                <a:srgbClr val="273239"/>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48" name="Google Shape;348;p48"/>
          <p:cNvPicPr preferRelativeResize="0"/>
          <p:nvPr/>
        </p:nvPicPr>
        <p:blipFill rotWithShape="1">
          <a:blip r:embed="rId3">
            <a:alphaModFix/>
          </a:blip>
          <a:srcRect/>
          <a:stretch/>
        </p:blipFill>
        <p:spPr>
          <a:xfrm>
            <a:off x="311700" y="547687"/>
            <a:ext cx="4848225" cy="4048125"/>
          </a:xfrm>
          <a:prstGeom prst="rect">
            <a:avLst/>
          </a:prstGeom>
          <a:noFill/>
          <a:ln>
            <a:noFill/>
          </a:ln>
        </p:spPr>
      </p:pic>
      <p:sp>
        <p:nvSpPr>
          <p:cNvPr id="349" name="Google Shape;349;p48"/>
          <p:cNvSpPr txBox="1"/>
          <p:nvPr/>
        </p:nvSpPr>
        <p:spPr>
          <a:xfrm>
            <a:off x="5832300" y="1221100"/>
            <a:ext cx="3000000" cy="3848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pseudocode for Algorithm 1 groups all the parameters into a single input θ of the loss function L.</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For multi-layer neural networks, we consider each layer separately.</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Algorithm 1 estimates the gradient of L by computing the gradient of the loss on a group of examples and taking the average. This average provides an unbiased estimate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5" name="Google Shape;355;p49"/>
          <p:cNvPicPr preferRelativeResize="0"/>
          <p:nvPr/>
        </p:nvPicPr>
        <p:blipFill rotWithShape="1">
          <a:blip r:embed="rId3">
            <a:alphaModFix/>
          </a:blip>
          <a:srcRect/>
          <a:stretch/>
        </p:blipFill>
        <p:spPr>
          <a:xfrm>
            <a:off x="311688" y="695713"/>
            <a:ext cx="4848225" cy="4048125"/>
          </a:xfrm>
          <a:prstGeom prst="rect">
            <a:avLst/>
          </a:prstGeom>
          <a:noFill/>
          <a:ln>
            <a:noFill/>
          </a:ln>
        </p:spPr>
      </p:pic>
      <p:sp>
        <p:nvSpPr>
          <p:cNvPr id="356" name="Google Shape;356;p49"/>
          <p:cNvSpPr txBox="1"/>
          <p:nvPr/>
        </p:nvSpPr>
        <p:spPr>
          <a:xfrm>
            <a:off x="5569025" y="2220200"/>
            <a:ext cx="30000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For ease of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each lot is formed by independently picking each example with probability q = L/N, where N is the size of the input datas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62" name="Google Shape;362;p50"/>
          <p:cNvPicPr preferRelativeResize="0"/>
          <p:nvPr/>
        </p:nvPicPr>
        <p:blipFill rotWithShape="1">
          <a:blip r:embed="rId3">
            <a:alphaModFix/>
          </a:blip>
          <a:srcRect/>
          <a:stretch/>
        </p:blipFill>
        <p:spPr>
          <a:xfrm>
            <a:off x="311688" y="695713"/>
            <a:ext cx="4848225" cy="4048125"/>
          </a:xfrm>
          <a:prstGeom prst="rect">
            <a:avLst/>
          </a:prstGeom>
          <a:noFill/>
          <a:ln>
            <a:noFill/>
          </a:ln>
        </p:spPr>
      </p:pic>
      <p:pic>
        <p:nvPicPr>
          <p:cNvPr id="363" name="Google Shape;363;p50"/>
          <p:cNvPicPr preferRelativeResize="0"/>
          <p:nvPr/>
        </p:nvPicPr>
        <p:blipFill rotWithShape="1">
          <a:blip r:embed="rId4">
            <a:alphaModFix/>
          </a:blip>
          <a:srcRect/>
          <a:stretch/>
        </p:blipFill>
        <p:spPr>
          <a:xfrm>
            <a:off x="5159913" y="1891700"/>
            <a:ext cx="3679288" cy="181756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69" name="Google Shape;369;p51"/>
          <p:cNvPicPr preferRelativeResize="0"/>
          <p:nvPr/>
        </p:nvPicPr>
        <p:blipFill rotWithShape="1">
          <a:blip r:embed="rId3">
            <a:alphaModFix/>
          </a:blip>
          <a:srcRect/>
          <a:stretch/>
        </p:blipFill>
        <p:spPr>
          <a:xfrm>
            <a:off x="311688" y="695713"/>
            <a:ext cx="4848225" cy="4048125"/>
          </a:xfrm>
          <a:prstGeom prst="rect">
            <a:avLst/>
          </a:prstGeom>
          <a:noFill/>
          <a:ln>
            <a:noFill/>
          </a:ln>
        </p:spPr>
      </p:pic>
      <p:sp>
        <p:nvSpPr>
          <p:cNvPr id="370" name="Google Shape;370;p51"/>
          <p:cNvSpPr txBox="1"/>
          <p:nvPr/>
        </p:nvSpPr>
        <p:spPr>
          <a:xfrm>
            <a:off x="5569025" y="2220200"/>
            <a:ext cx="30000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Privacy accounting:</a:t>
            </a: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For differentially private SGD, an important issue is computing the overall privacy cost of the training.</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 The composability of differential privacy.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Limitation</a:t>
            </a:r>
            <a:endParaRPr/>
          </a:p>
        </p:txBody>
      </p:sp>
      <p:sp>
        <p:nvSpPr>
          <p:cNvPr id="376" name="Google Shape;376;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08292" algn="l" rtl="0">
              <a:lnSpc>
                <a:spcPct val="105000"/>
              </a:lnSpc>
              <a:spcBef>
                <a:spcPts val="0"/>
              </a:spcBef>
              <a:spcAft>
                <a:spcPts val="0"/>
              </a:spcAft>
              <a:buSzPts val="1255"/>
              <a:buChar char="●"/>
            </a:pPr>
            <a:r>
              <a:rPr lang="en-GB" sz="1255"/>
              <a:t> The magnitude of injected noise and the privacy budget are accumulated in proportion to the number of training epochs and the number of shared parameters. </a:t>
            </a:r>
            <a:endParaRPr sz="1255"/>
          </a:p>
          <a:p>
            <a:pPr marL="457200" lvl="0" indent="-308292" algn="l" rtl="0">
              <a:lnSpc>
                <a:spcPct val="105000"/>
              </a:lnSpc>
              <a:spcBef>
                <a:spcPts val="0"/>
              </a:spcBef>
              <a:spcAft>
                <a:spcPts val="0"/>
              </a:spcAft>
              <a:buSzPts val="1255"/>
              <a:buChar char="●"/>
            </a:pPr>
            <a:r>
              <a:rPr lang="en-GB" sz="1255"/>
              <a:t>Thus, it may consume an unnecessarily large portion of the privacy budget as the number of training epochs and the number of shared parameters among multiple parties are often large.</a:t>
            </a:r>
            <a:endParaRPr sz="1255"/>
          </a:p>
          <a:p>
            <a:pPr marL="457200" lvl="0" indent="-308292" algn="l" rtl="0">
              <a:lnSpc>
                <a:spcPct val="105000"/>
              </a:lnSpc>
              <a:spcBef>
                <a:spcPts val="0"/>
              </a:spcBef>
              <a:spcAft>
                <a:spcPts val="0"/>
              </a:spcAft>
              <a:buSzPts val="1255"/>
              <a:buChar char="●"/>
            </a:pPr>
            <a:r>
              <a:rPr lang="en-GB" sz="1255"/>
              <a:t>Abadi et al. [12] proposed a privacy accountant, which keeps track of privacy spending and enforces applicable privacy policies. However, the approach is still dependent on the number of training epochs, as it introduces noise into “gradients” of parameters in every training step. </a:t>
            </a:r>
            <a:endParaRPr sz="125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SzPct val="172839"/>
              <a:buNone/>
            </a:pPr>
            <a:r>
              <a:rPr lang="en-GB" sz="1800">
                <a:solidFill>
                  <a:schemeClr val="dk2"/>
                </a:solidFill>
              </a:rPr>
              <a:t>Collaborative learning</a:t>
            </a:r>
            <a:endParaRPr/>
          </a:p>
        </p:txBody>
      </p:sp>
      <p:sp>
        <p:nvSpPr>
          <p:cNvPr id="80" name="Google Shape;8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n-GB" sz="1500"/>
              <a:t>each client (individual, organization) in collaborative learning trains a batch locally.</a:t>
            </a:r>
            <a:endParaRPr sz="1500"/>
          </a:p>
          <a:p>
            <a:pPr marL="457200" lvl="0" indent="-323850" algn="l" rtl="0">
              <a:lnSpc>
                <a:spcPct val="115000"/>
              </a:lnSpc>
              <a:spcBef>
                <a:spcPts val="0"/>
              </a:spcBef>
              <a:spcAft>
                <a:spcPts val="0"/>
              </a:spcAft>
              <a:buSzPts val="1500"/>
              <a:buChar char="●"/>
            </a:pPr>
            <a:r>
              <a:rPr lang="en-GB" sz="1500"/>
              <a:t>Then receive the gradient from server and calculates the gradient that is applied to its weights to minimize the cost function.</a:t>
            </a:r>
            <a:endParaRPr sz="1500"/>
          </a:p>
          <a:p>
            <a:pPr marL="457200" lvl="0" indent="-323850" algn="l" rtl="0">
              <a:lnSpc>
                <a:spcPct val="115000"/>
              </a:lnSpc>
              <a:spcBef>
                <a:spcPts val="0"/>
              </a:spcBef>
              <a:spcAft>
                <a:spcPts val="0"/>
              </a:spcAft>
              <a:buSzPts val="1500"/>
              <a:buChar char="●"/>
            </a:pPr>
            <a:r>
              <a:rPr lang="en-GB" sz="1500"/>
              <a:t> All the clients or a subset of them send their gradients to the parameter server, which reads all the client’s gradients, optimizes them and updates the model stored in the parameter server.</a:t>
            </a:r>
            <a:endParaRPr sz="1500"/>
          </a:p>
          <a:p>
            <a:pPr marL="457200" lvl="0" indent="0" algn="l" rtl="0">
              <a:lnSpc>
                <a:spcPct val="115000"/>
              </a:lnSpc>
              <a:spcBef>
                <a:spcPts val="1200"/>
              </a:spcBef>
              <a:spcAft>
                <a:spcPts val="1200"/>
              </a:spcAft>
              <a:buSzPts val="1800"/>
              <a:buNone/>
            </a:pP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Limitation</a:t>
            </a:r>
            <a:endParaRPr/>
          </a:p>
        </p:txBody>
      </p:sp>
      <p:sp>
        <p:nvSpPr>
          <p:cNvPr id="382" name="Google Shape;382;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08292" algn="l" rtl="0">
              <a:lnSpc>
                <a:spcPct val="105000"/>
              </a:lnSpc>
              <a:spcBef>
                <a:spcPts val="0"/>
              </a:spcBef>
              <a:spcAft>
                <a:spcPts val="0"/>
              </a:spcAft>
              <a:buSzPts val="1255"/>
              <a:buChar char="●"/>
            </a:pPr>
            <a:r>
              <a:rPr lang="en-GB" sz="1255"/>
              <a:t>Another drawback of the existing techniques is that all parameters are treated the same in terms of the amount of noise injected. This may not be ideal in real scenarios, since different features and parameters normally have different impacts upon the model output. </a:t>
            </a:r>
            <a:endParaRPr sz="1255"/>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Other approaches: 1. Loss function*</a:t>
            </a:r>
            <a:endParaRPr/>
          </a:p>
        </p:txBody>
      </p:sp>
      <p:sp>
        <p:nvSpPr>
          <p:cNvPr id="388" name="Google Shape;388;p54"/>
          <p:cNvSpPr txBox="1">
            <a:spLocks noGrp="1"/>
          </p:cNvSpPr>
          <p:nvPr>
            <p:ph type="body" idx="1"/>
          </p:nvPr>
        </p:nvSpPr>
        <p:spPr>
          <a:xfrm>
            <a:off x="311700" y="1152475"/>
            <a:ext cx="4377300" cy="34164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Char char="●"/>
            </a:pPr>
            <a:r>
              <a:rPr lang="en-GB"/>
              <a:t>Motivated by this, Adaptive Laplace Mechanism (AdLM):</a:t>
            </a:r>
            <a:endParaRPr/>
          </a:p>
          <a:p>
            <a:pPr marL="457200" lvl="0" indent="0" algn="l" rtl="0">
              <a:lnSpc>
                <a:spcPct val="115000"/>
              </a:lnSpc>
              <a:spcBef>
                <a:spcPts val="1200"/>
              </a:spcBef>
              <a:spcAft>
                <a:spcPts val="0"/>
              </a:spcAft>
              <a:buSzPts val="1800"/>
              <a:buNone/>
            </a:pPr>
            <a:endParaRPr/>
          </a:p>
          <a:p>
            <a:pPr marL="914400" lvl="1" indent="-317500" algn="l" rtl="0">
              <a:lnSpc>
                <a:spcPct val="115000"/>
              </a:lnSpc>
              <a:spcBef>
                <a:spcPts val="1200"/>
              </a:spcBef>
              <a:spcAft>
                <a:spcPts val="0"/>
              </a:spcAft>
              <a:buSzPts val="1400"/>
              <a:buChar char="○"/>
            </a:pPr>
            <a:r>
              <a:rPr lang="en-GB"/>
              <a:t>preserve differential privacy in deep learning. </a:t>
            </a:r>
            <a:endParaRPr/>
          </a:p>
          <a:p>
            <a:pPr marL="914400" lvl="1" indent="-317500" algn="l" rtl="0">
              <a:lnSpc>
                <a:spcPct val="115000"/>
              </a:lnSpc>
              <a:spcBef>
                <a:spcPts val="0"/>
              </a:spcBef>
              <a:spcAft>
                <a:spcPts val="0"/>
              </a:spcAft>
              <a:buSzPts val="1400"/>
              <a:buChar char="○"/>
            </a:pPr>
            <a:r>
              <a:rPr lang="en-GB"/>
              <a:t>intentionally add “more noise” into features which are “less relevant” to the model output, and vice-versa. </a:t>
            </a:r>
            <a:endParaRPr/>
          </a:p>
          <a:p>
            <a:pPr marL="914400" lvl="1" indent="-317500" algn="l" rtl="0">
              <a:lnSpc>
                <a:spcPct val="115000"/>
              </a:lnSpc>
              <a:spcBef>
                <a:spcPts val="0"/>
              </a:spcBef>
              <a:spcAft>
                <a:spcPts val="0"/>
              </a:spcAft>
              <a:buSzPts val="1400"/>
              <a:buChar char="○"/>
            </a:pPr>
            <a:r>
              <a:rPr lang="en-GB"/>
              <a:t>inject Laplace noise into the computation of Layer-wise Relevance Propagation (LRP)  to estimate a differentially private relevance of each input feature to the model output.</a:t>
            </a:r>
            <a:endParaRPr/>
          </a:p>
        </p:txBody>
      </p:sp>
      <p:pic>
        <p:nvPicPr>
          <p:cNvPr id="389" name="Google Shape;389;p54"/>
          <p:cNvPicPr preferRelativeResize="0"/>
          <p:nvPr/>
        </p:nvPicPr>
        <p:blipFill rotWithShape="1">
          <a:blip r:embed="rId3">
            <a:alphaModFix/>
          </a:blip>
          <a:srcRect/>
          <a:stretch/>
        </p:blipFill>
        <p:spPr>
          <a:xfrm>
            <a:off x="5295775" y="2324100"/>
            <a:ext cx="3238500" cy="495300"/>
          </a:xfrm>
          <a:prstGeom prst="rect">
            <a:avLst/>
          </a:prstGeom>
          <a:noFill/>
          <a:ln>
            <a:noFill/>
          </a:ln>
        </p:spPr>
      </p:pic>
      <p:sp>
        <p:nvSpPr>
          <p:cNvPr id="390" name="Google Shape;390;p54"/>
          <p:cNvSpPr/>
          <p:nvPr/>
        </p:nvSpPr>
        <p:spPr>
          <a:xfrm>
            <a:off x="5234375" y="2181000"/>
            <a:ext cx="3417000" cy="890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54"/>
          <p:cNvSpPr txBox="1"/>
          <p:nvPr/>
        </p:nvSpPr>
        <p:spPr>
          <a:xfrm>
            <a:off x="5179850" y="3580450"/>
            <a:ext cx="7342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*Adaptive Laplace Mechanism: Differential Privacy</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sz="1200" b="0" i="0" u="none" strike="noStrike" cap="none">
                <a:solidFill>
                  <a:srgbClr val="000000"/>
                </a:solidFill>
                <a:latin typeface="Arial"/>
                <a:ea typeface="Arial"/>
                <a:cs typeface="Arial"/>
                <a:sym typeface="Arial"/>
              </a:rPr>
              <a:t>Preservation in Deep Learning, Phan et.al , 2018</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55"/>
          <p:cNvPicPr preferRelativeResize="0"/>
          <p:nvPr/>
        </p:nvPicPr>
        <p:blipFill rotWithShape="1">
          <a:blip r:embed="rId3">
            <a:alphaModFix/>
          </a:blip>
          <a:srcRect/>
          <a:stretch/>
        </p:blipFill>
        <p:spPr>
          <a:xfrm>
            <a:off x="1056802" y="408938"/>
            <a:ext cx="2763825" cy="4325624"/>
          </a:xfrm>
          <a:prstGeom prst="rect">
            <a:avLst/>
          </a:prstGeom>
          <a:noFill/>
          <a:ln>
            <a:noFill/>
          </a:ln>
        </p:spPr>
      </p:pic>
      <p:pic>
        <p:nvPicPr>
          <p:cNvPr id="397" name="Google Shape;397;p55"/>
          <p:cNvPicPr preferRelativeResize="0"/>
          <p:nvPr/>
        </p:nvPicPr>
        <p:blipFill rotWithShape="1">
          <a:blip r:embed="rId4">
            <a:alphaModFix/>
          </a:blip>
          <a:srcRect/>
          <a:stretch/>
        </p:blipFill>
        <p:spPr>
          <a:xfrm>
            <a:off x="5099877" y="1751800"/>
            <a:ext cx="3238500" cy="1466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56"/>
          <p:cNvPicPr preferRelativeResize="0"/>
          <p:nvPr/>
        </p:nvPicPr>
        <p:blipFill rotWithShape="1">
          <a:blip r:embed="rId3">
            <a:alphaModFix/>
          </a:blip>
          <a:srcRect/>
          <a:stretch/>
        </p:blipFill>
        <p:spPr>
          <a:xfrm>
            <a:off x="1056802" y="408938"/>
            <a:ext cx="2763825" cy="4325624"/>
          </a:xfrm>
          <a:prstGeom prst="rect">
            <a:avLst/>
          </a:prstGeom>
          <a:noFill/>
          <a:ln>
            <a:noFill/>
          </a:ln>
        </p:spPr>
      </p:pic>
      <p:pic>
        <p:nvPicPr>
          <p:cNvPr id="403" name="Google Shape;403;p56"/>
          <p:cNvPicPr preferRelativeResize="0"/>
          <p:nvPr/>
        </p:nvPicPr>
        <p:blipFill rotWithShape="1">
          <a:blip r:embed="rId4">
            <a:alphaModFix/>
          </a:blip>
          <a:srcRect/>
          <a:stretch/>
        </p:blipFill>
        <p:spPr>
          <a:xfrm>
            <a:off x="5172577" y="1890713"/>
            <a:ext cx="3219450" cy="1362075"/>
          </a:xfrm>
          <a:prstGeom prst="rect">
            <a:avLst/>
          </a:prstGeom>
          <a:noFill/>
          <a:ln>
            <a:noFill/>
          </a:ln>
        </p:spPr>
      </p:pic>
      <p:sp>
        <p:nvSpPr>
          <p:cNvPr id="404" name="Google Shape;404;p56"/>
          <p:cNvSpPr txBox="1"/>
          <p:nvPr/>
        </p:nvSpPr>
        <p:spPr>
          <a:xfrm>
            <a:off x="4979925" y="3907600"/>
            <a:ext cx="73428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For Figures: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Ref to: </a:t>
            </a:r>
            <a:r>
              <a:rPr lang="en-GB" sz="1200" b="0" i="0" u="none" strike="noStrike" cap="none">
                <a:solidFill>
                  <a:schemeClr val="dk1"/>
                </a:solidFill>
                <a:latin typeface="Arial"/>
                <a:ea typeface="Arial"/>
                <a:cs typeface="Arial"/>
                <a:sym typeface="Arial"/>
              </a:rPr>
              <a:t>Adaptive Laplace Mechanism: Differential Privacy</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sz="1200" b="0" i="0" u="none" strike="noStrike" cap="none">
                <a:solidFill>
                  <a:schemeClr val="dk1"/>
                </a:solidFill>
                <a:latin typeface="Arial"/>
                <a:ea typeface="Arial"/>
                <a:cs typeface="Arial"/>
                <a:sym typeface="Arial"/>
              </a:rPr>
              <a:t>Preservation in Deep Learning, Phan et.al , 2018</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57"/>
          <p:cNvPicPr preferRelativeResize="0"/>
          <p:nvPr/>
        </p:nvPicPr>
        <p:blipFill rotWithShape="1">
          <a:blip r:embed="rId3">
            <a:alphaModFix/>
          </a:blip>
          <a:srcRect/>
          <a:stretch/>
        </p:blipFill>
        <p:spPr>
          <a:xfrm>
            <a:off x="1056802" y="408938"/>
            <a:ext cx="2763825" cy="4325624"/>
          </a:xfrm>
          <a:prstGeom prst="rect">
            <a:avLst/>
          </a:prstGeom>
          <a:noFill/>
          <a:ln>
            <a:noFill/>
          </a:ln>
        </p:spPr>
      </p:pic>
      <p:pic>
        <p:nvPicPr>
          <p:cNvPr id="410" name="Google Shape;410;p57"/>
          <p:cNvPicPr preferRelativeResize="0"/>
          <p:nvPr/>
        </p:nvPicPr>
        <p:blipFill rotWithShape="1">
          <a:blip r:embed="rId4">
            <a:alphaModFix/>
          </a:blip>
          <a:srcRect/>
          <a:stretch/>
        </p:blipFill>
        <p:spPr>
          <a:xfrm>
            <a:off x="5390677" y="1806325"/>
            <a:ext cx="3152775" cy="13525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58"/>
          <p:cNvPicPr preferRelativeResize="0"/>
          <p:nvPr/>
        </p:nvPicPr>
        <p:blipFill rotWithShape="1">
          <a:blip r:embed="rId3">
            <a:alphaModFix/>
          </a:blip>
          <a:srcRect/>
          <a:stretch/>
        </p:blipFill>
        <p:spPr>
          <a:xfrm>
            <a:off x="1056802" y="408938"/>
            <a:ext cx="2763825" cy="4325624"/>
          </a:xfrm>
          <a:prstGeom prst="rect">
            <a:avLst/>
          </a:prstGeom>
          <a:noFill/>
          <a:ln>
            <a:noFill/>
          </a:ln>
        </p:spPr>
      </p:pic>
      <p:pic>
        <p:nvPicPr>
          <p:cNvPr id="416" name="Google Shape;416;p58"/>
          <p:cNvPicPr preferRelativeResize="0"/>
          <p:nvPr/>
        </p:nvPicPr>
        <p:blipFill rotWithShape="1">
          <a:blip r:embed="rId4">
            <a:alphaModFix/>
          </a:blip>
          <a:srcRect/>
          <a:stretch/>
        </p:blipFill>
        <p:spPr>
          <a:xfrm>
            <a:off x="5372502" y="2224350"/>
            <a:ext cx="3238500" cy="1057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59"/>
          <p:cNvPicPr preferRelativeResize="0"/>
          <p:nvPr/>
        </p:nvPicPr>
        <p:blipFill rotWithShape="1">
          <a:blip r:embed="rId3">
            <a:alphaModFix/>
          </a:blip>
          <a:srcRect/>
          <a:stretch/>
        </p:blipFill>
        <p:spPr>
          <a:xfrm>
            <a:off x="1056802" y="408938"/>
            <a:ext cx="2763825" cy="4325624"/>
          </a:xfrm>
          <a:prstGeom prst="rect">
            <a:avLst/>
          </a:prstGeom>
          <a:noFill/>
          <a:ln>
            <a:noFill/>
          </a:ln>
        </p:spPr>
      </p:pic>
      <p:pic>
        <p:nvPicPr>
          <p:cNvPr id="422" name="Google Shape;422;p59"/>
          <p:cNvPicPr preferRelativeResize="0"/>
          <p:nvPr/>
        </p:nvPicPr>
        <p:blipFill rotWithShape="1">
          <a:blip r:embed="rId4">
            <a:alphaModFix/>
          </a:blip>
          <a:srcRect/>
          <a:stretch/>
        </p:blipFill>
        <p:spPr>
          <a:xfrm>
            <a:off x="5136227" y="2043113"/>
            <a:ext cx="3228975" cy="10572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GB"/>
              <a:t>Other approaches: 2. </a:t>
            </a:r>
            <a:r>
              <a:rPr lang="en-GB" sz="2300" b="1">
                <a:highlight>
                  <a:srgbClr val="FFFFFF"/>
                </a:highlight>
              </a:rPr>
              <a:t>Label Differential Privacy</a:t>
            </a:r>
            <a:r>
              <a:rPr lang="en-GB"/>
              <a:t>*</a:t>
            </a:r>
            <a:endParaRPr/>
          </a:p>
        </p:txBody>
      </p:sp>
      <p:sp>
        <p:nvSpPr>
          <p:cNvPr id="428" name="Google Shape;428;p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95000"/>
              </a:lnSpc>
              <a:spcBef>
                <a:spcPts val="0"/>
              </a:spcBef>
              <a:spcAft>
                <a:spcPts val="0"/>
              </a:spcAft>
              <a:buSzPts val="1400"/>
              <a:buChar char="●"/>
            </a:pPr>
            <a:r>
              <a:rPr lang="en-GB" sz="1400"/>
              <a:t> In the case of DP-SGD, the accuracy remains significantly lower than that of models trained without DP constraints. </a:t>
            </a:r>
            <a:endParaRPr sz="1400"/>
          </a:p>
          <a:p>
            <a:pPr marL="457200" lvl="0" indent="-317500" algn="l" rtl="0">
              <a:lnSpc>
                <a:spcPct val="95000"/>
              </a:lnSpc>
              <a:spcBef>
                <a:spcPts val="0"/>
              </a:spcBef>
              <a:spcAft>
                <a:spcPts val="0"/>
              </a:spcAft>
              <a:buSzPts val="1400"/>
              <a:buChar char="●"/>
            </a:pPr>
            <a:r>
              <a:rPr lang="en-GB" sz="1400"/>
              <a:t>Notably, for the widely considered CIFAR-10 dataset, the highest reported accuracy for DP models is 69.3%. Even using pre-training with external (CIFAR-100) data, the best reported DP accuracy, 73%2 , is still far below the non-private baselines (&gt; 95%). </a:t>
            </a:r>
            <a:endParaRPr sz="1400"/>
          </a:p>
          <a:p>
            <a:pPr marL="457200" lvl="0" indent="-317500" algn="l" rtl="0">
              <a:lnSpc>
                <a:spcPct val="95000"/>
              </a:lnSpc>
              <a:spcBef>
                <a:spcPts val="0"/>
              </a:spcBef>
              <a:spcAft>
                <a:spcPts val="0"/>
              </a:spcAft>
              <a:buSzPts val="1400"/>
              <a:buChar char="●"/>
            </a:pPr>
            <a:r>
              <a:rPr lang="en-GB" sz="1400"/>
              <a:t>The performance gap becomes a roadblocker for many real-world applications to adopt DP. </a:t>
            </a:r>
            <a:endParaRPr sz="1400"/>
          </a:p>
          <a:p>
            <a:pPr marL="457200" lvl="0" indent="-317500" algn="l" rtl="0">
              <a:lnSpc>
                <a:spcPct val="95000"/>
              </a:lnSpc>
              <a:spcBef>
                <a:spcPts val="0"/>
              </a:spcBef>
              <a:spcAft>
                <a:spcPts val="0"/>
              </a:spcAft>
              <a:buSzPts val="1400"/>
              <a:buChar char="●"/>
            </a:pPr>
            <a:r>
              <a:rPr lang="en-GB" sz="1400"/>
              <a:t>Special case where the DP guarantee is only required to hold with respect to the labels. </a:t>
            </a:r>
            <a:endParaRPr sz="1400"/>
          </a:p>
          <a:p>
            <a:pPr marL="457200" lvl="0" indent="0" algn="l" rtl="0">
              <a:lnSpc>
                <a:spcPct val="71283"/>
              </a:lnSpc>
              <a:spcBef>
                <a:spcPts val="1200"/>
              </a:spcBef>
              <a:spcAft>
                <a:spcPts val="900"/>
              </a:spcAft>
              <a:buSzPts val="1800"/>
              <a:buNone/>
            </a:pP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Other approaches: 2. </a:t>
            </a:r>
            <a:r>
              <a:rPr lang="en-GB" sz="2300" b="1">
                <a:highlight>
                  <a:srgbClr val="FFFFFF"/>
                </a:highlight>
              </a:rPr>
              <a:t>Label Differential Privacy</a:t>
            </a:r>
            <a:r>
              <a:rPr lang="en-GB"/>
              <a:t>*</a:t>
            </a:r>
            <a:endParaRPr/>
          </a:p>
        </p:txBody>
      </p:sp>
      <p:sp>
        <p:nvSpPr>
          <p:cNvPr id="434" name="Google Shape;434;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GB" sz="1400"/>
              <a:t> In the label differential privacy (LabelDP) setting, the labels are considered sensitive, and their privacy needs to be protected, while the input points are not sensitive. </a:t>
            </a:r>
            <a:endParaRPr sz="1400"/>
          </a:p>
          <a:p>
            <a:pPr marL="0" lvl="0" indent="0" algn="l" rtl="0">
              <a:lnSpc>
                <a:spcPct val="95000"/>
              </a:lnSpc>
              <a:spcBef>
                <a:spcPts val="1200"/>
              </a:spcBef>
              <a:spcAft>
                <a:spcPts val="0"/>
              </a:spcAft>
              <a:buSzPts val="440"/>
              <a:buNone/>
            </a:pPr>
            <a:r>
              <a:rPr lang="en-GB" sz="1400"/>
              <a:t>Examples include: (i) computational advertising where the impressions are known to the Ad Tech3 , and thus considered non-sensitive, while the conversions reveal user interest and are thus private ,</a:t>
            </a:r>
            <a:endParaRPr sz="1400"/>
          </a:p>
          <a:p>
            <a:pPr marL="0" lvl="0" indent="0" algn="l" rtl="0">
              <a:lnSpc>
                <a:spcPct val="95000"/>
              </a:lnSpc>
              <a:spcBef>
                <a:spcPts val="1200"/>
              </a:spcBef>
              <a:spcAft>
                <a:spcPts val="0"/>
              </a:spcAft>
              <a:buSzPts val="440"/>
              <a:buNone/>
            </a:pPr>
            <a:r>
              <a:rPr lang="en-GB" sz="1400"/>
              <a:t> (ii) recommendation systems where the choices are known, e.g., to the streaming service provider, but the user ratings are considered sensitive, and (iii) user surveys and analytics where demographic information (e.g., age, gender) is non-sensitive but income is sensitive</a:t>
            </a:r>
            <a:endParaRPr sz="1400"/>
          </a:p>
          <a:p>
            <a:pPr marL="0" lvl="0" indent="0" algn="l" rtl="0">
              <a:lnSpc>
                <a:spcPct val="95000"/>
              </a:lnSpc>
              <a:spcBef>
                <a:spcPts val="1200"/>
              </a:spcBef>
              <a:spcAft>
                <a:spcPts val="0"/>
              </a:spcAft>
              <a:buSzPts val="440"/>
              <a:buNone/>
            </a:pPr>
            <a:r>
              <a:rPr lang="en-GB" sz="1400"/>
              <a:t>Results: On CIFAR-10, we show that it achieves 20% higher accuracy than DP-SGD.</a:t>
            </a:r>
            <a:endParaRPr sz="1400"/>
          </a:p>
          <a:p>
            <a:pPr marL="0" lvl="0" indent="0" algn="l" rtl="0">
              <a:lnSpc>
                <a:spcPct val="95000"/>
              </a:lnSpc>
              <a:spcBef>
                <a:spcPts val="1200"/>
              </a:spcBef>
              <a:spcAft>
                <a:spcPts val="0"/>
              </a:spcAft>
              <a:buSzPts val="440"/>
              <a:buNone/>
            </a:pPr>
            <a:endParaRPr sz="1400"/>
          </a:p>
          <a:p>
            <a:pPr marL="457200" lvl="0" indent="-317500" algn="l" rtl="0">
              <a:lnSpc>
                <a:spcPct val="71283"/>
              </a:lnSpc>
              <a:spcBef>
                <a:spcPts val="1200"/>
              </a:spcBef>
              <a:spcAft>
                <a:spcPts val="0"/>
              </a:spcAft>
              <a:buSzPts val="1400"/>
              <a:buChar char="●"/>
            </a:pPr>
            <a:r>
              <a:rPr lang="en-GB" sz="1400" b="1">
                <a:solidFill>
                  <a:schemeClr val="dk1"/>
                </a:solidFill>
                <a:highlight>
                  <a:srgbClr val="FFFFFF"/>
                </a:highlight>
              </a:rPr>
              <a:t>*Deep Learning with Label Differential Privacy, </a:t>
            </a:r>
            <a:r>
              <a:rPr lang="en-GB" sz="1400">
                <a:solidFill>
                  <a:schemeClr val="dk1"/>
                </a:solidFill>
                <a:highlight>
                  <a:srgbClr val="FFFFFF"/>
                </a:highlight>
              </a:rPr>
              <a:t>NeurIPS 2021</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Function-Level*</a:t>
            </a:r>
            <a:endParaRPr/>
          </a:p>
        </p:txBody>
      </p:sp>
      <p:sp>
        <p:nvSpPr>
          <p:cNvPr id="440" name="Google Shape;440;p62"/>
          <p:cNvSpPr txBox="1">
            <a:spLocks noGrp="1"/>
          </p:cNvSpPr>
          <p:nvPr>
            <p:ph type="body" idx="1"/>
          </p:nvPr>
        </p:nvSpPr>
        <p:spPr>
          <a:xfrm>
            <a:off x="311700" y="1152475"/>
            <a:ext cx="47577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400"/>
          </a:p>
          <a:p>
            <a:pPr marL="457200" lvl="0" indent="-317500" algn="l" rtl="0">
              <a:lnSpc>
                <a:spcPct val="115000"/>
              </a:lnSpc>
              <a:spcBef>
                <a:spcPts val="1200"/>
              </a:spcBef>
              <a:spcAft>
                <a:spcPts val="0"/>
              </a:spcAft>
              <a:buSzPts val="1400"/>
              <a:buChar char="●"/>
            </a:pPr>
            <a:r>
              <a:rPr lang="en-GB" sz="1400"/>
              <a:t>The deep private auto-encoder (dPA):</a:t>
            </a:r>
            <a:endParaRPr sz="1400"/>
          </a:p>
          <a:p>
            <a:pPr marL="914400" lvl="1" indent="-317500" algn="l" rtl="0">
              <a:lnSpc>
                <a:spcPct val="115000"/>
              </a:lnSpc>
              <a:spcBef>
                <a:spcPts val="0"/>
              </a:spcBef>
              <a:spcAft>
                <a:spcPts val="0"/>
              </a:spcAft>
              <a:buSzPts val="1400"/>
              <a:buChar char="○"/>
            </a:pPr>
            <a:r>
              <a:rPr lang="en-GB"/>
              <a:t>differential private based on the functional mechanism.</a:t>
            </a:r>
            <a:endParaRPr/>
          </a:p>
          <a:p>
            <a:pPr marL="914400" lvl="1" indent="-317500" algn="l" rtl="0">
              <a:lnSpc>
                <a:spcPct val="115000"/>
              </a:lnSpc>
              <a:spcBef>
                <a:spcPts val="0"/>
              </a:spcBef>
              <a:spcAft>
                <a:spcPts val="0"/>
              </a:spcAft>
              <a:buSzPts val="1400"/>
              <a:buChar char="○"/>
            </a:pPr>
            <a:r>
              <a:rPr lang="en-GB"/>
              <a:t>Supervised deep learning: encodes the input values x, using a function f. </a:t>
            </a:r>
            <a:endParaRPr/>
          </a:p>
          <a:p>
            <a:pPr marL="914400" lvl="1" indent="-317500" algn="l" rtl="0">
              <a:lnSpc>
                <a:spcPct val="115000"/>
              </a:lnSpc>
              <a:spcBef>
                <a:spcPts val="0"/>
              </a:spcBef>
              <a:spcAft>
                <a:spcPts val="0"/>
              </a:spcAft>
              <a:buSzPts val="1400"/>
              <a:buChar char="○"/>
            </a:pPr>
            <a:r>
              <a:rPr lang="en-GB"/>
              <a:t>It then decodes the encoded values f(x), using a function g, to create output values identical to the input values as depicted in figure.</a:t>
            </a:r>
            <a:endParaRPr/>
          </a:p>
          <a:p>
            <a:pPr marL="0" lvl="0" indent="0" algn="l" rtl="0">
              <a:lnSpc>
                <a:spcPct val="115000"/>
              </a:lnSpc>
              <a:spcBef>
                <a:spcPts val="1200"/>
              </a:spcBef>
              <a:spcAft>
                <a:spcPts val="1200"/>
              </a:spcAft>
              <a:buSzPts val="1800"/>
              <a:buNone/>
            </a:pPr>
            <a:r>
              <a:rPr lang="en-GB" sz="1400"/>
              <a:t>* Differential privacy preservation for deep auto-encoders: an application of human behavior prediction,AAAI 2016</a:t>
            </a:r>
            <a:endParaRPr sz="1400"/>
          </a:p>
        </p:txBody>
      </p:sp>
      <p:pic>
        <p:nvPicPr>
          <p:cNvPr id="441" name="Google Shape;441;p62"/>
          <p:cNvPicPr preferRelativeResize="0"/>
          <p:nvPr/>
        </p:nvPicPr>
        <p:blipFill rotWithShape="1">
          <a:blip r:embed="rId3">
            <a:alphaModFix/>
          </a:blip>
          <a:srcRect/>
          <a:stretch/>
        </p:blipFill>
        <p:spPr>
          <a:xfrm>
            <a:off x="5221800" y="1170125"/>
            <a:ext cx="3769800" cy="2554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2800"/>
              <a:buNone/>
            </a:pPr>
            <a:r>
              <a:rPr lang="en-GB" sz="1800">
                <a:solidFill>
                  <a:schemeClr val="dk2"/>
                </a:solidFill>
              </a:rPr>
              <a:t>Collaborative learning</a:t>
            </a:r>
            <a:endParaRPr/>
          </a:p>
        </p:txBody>
      </p:sp>
      <p:sp>
        <p:nvSpPr>
          <p:cNvPr id="86" name="Google Shape;86;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 Collaborative learning is also based on the idea of collecting and exchanging parameters, which code the raw data but it has the specific characteristics of the client’s dataset. </a:t>
            </a:r>
            <a:endParaRPr/>
          </a:p>
          <a:p>
            <a:pPr marL="0" lvl="0" indent="0" algn="l" rtl="0">
              <a:lnSpc>
                <a:spcPct val="115000"/>
              </a:lnSpc>
              <a:spcBef>
                <a:spcPts val="1200"/>
              </a:spcBef>
              <a:spcAft>
                <a:spcPts val="1200"/>
              </a:spcAft>
              <a:buSzPts val="1800"/>
              <a:buNone/>
            </a:pPr>
            <a:r>
              <a:rPr lang="en-GB"/>
              <a:t>This is a threat which is presented by Generative Adversarial Networks (GANs) [17], specially classified images into categories. GANs are trained to generate similar-looking sample to the training set, without actually having access to the victim 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Ref </a:t>
            </a:r>
            <a:endParaRPr/>
          </a:p>
        </p:txBody>
      </p:sp>
      <p:sp>
        <p:nvSpPr>
          <p:cNvPr id="447" name="Google Shape;447;p6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https://web.cs.ucdavis.edu/~franklin/ecs289/2010/dwork_2008.pdf</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Assignment Link</a:t>
            </a:r>
            <a:endParaRPr/>
          </a:p>
        </p:txBody>
      </p:sp>
      <p:sp>
        <p:nvSpPr>
          <p:cNvPr id="453" name="Google Shape;453;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https://blog.openmined.org/differential-privacy-using-pydp/</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https://github.com/IBM/differential-privacy-library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2" name="Google Shape;92;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dirty="0"/>
              <a:t>Two privacy preserving method:</a:t>
            </a:r>
            <a:endParaRPr dirty="0"/>
          </a:p>
          <a:p>
            <a:pPr marL="0" lvl="0" indent="0" algn="l" rtl="0">
              <a:lnSpc>
                <a:spcPct val="115000"/>
              </a:lnSpc>
              <a:spcBef>
                <a:spcPts val="1200"/>
              </a:spcBef>
              <a:spcAft>
                <a:spcPts val="0"/>
              </a:spcAft>
              <a:buSzPts val="1800"/>
              <a:buNone/>
            </a:pPr>
            <a:r>
              <a:rPr lang="en-GB" dirty="0"/>
              <a:t> differential privacy and homomorphic encryption </a:t>
            </a:r>
            <a:endParaRPr dirty="0"/>
          </a:p>
          <a:p>
            <a:pPr marL="0" lvl="0" indent="0" algn="l" rtl="0">
              <a:lnSpc>
                <a:spcPct val="115000"/>
              </a:lnSpc>
              <a:spcBef>
                <a:spcPts val="1200"/>
              </a:spcBef>
              <a:spcAft>
                <a:spcPts val="1200"/>
              </a:spcAft>
              <a:buSzPts val="1800"/>
              <a:buNone/>
            </a:pPr>
            <a:r>
              <a:rPr lang="en-GB" dirty="0"/>
              <a:t>(homomorphic encryption which is an encryption method, permit arbitrary computations on encrypted data without decrypting it.).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8" name="Google Shape;9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Prevention of Possible Attacks with Differential Privacy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Inference Attack</a:t>
            </a:r>
            <a:endParaRPr/>
          </a:p>
        </p:txBody>
      </p:sp>
      <p:sp>
        <p:nvSpPr>
          <p:cNvPr id="104" name="Google Shape;104;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 Inference attacks in deep learning fall into two fundamental categories:</a:t>
            </a:r>
            <a:endParaRPr/>
          </a:p>
          <a:p>
            <a:pPr marL="457200" lvl="0" indent="-342900" algn="l" rtl="0">
              <a:lnSpc>
                <a:spcPct val="115000"/>
              </a:lnSpc>
              <a:spcBef>
                <a:spcPts val="1200"/>
              </a:spcBef>
              <a:spcAft>
                <a:spcPts val="0"/>
              </a:spcAft>
              <a:buSzPts val="1800"/>
              <a:buChar char="●"/>
            </a:pPr>
            <a:r>
              <a:rPr lang="en-GB"/>
              <a:t>reconstruction attacks </a:t>
            </a:r>
            <a:endParaRPr/>
          </a:p>
          <a:p>
            <a:pPr marL="457200" lvl="0" indent="-342900" algn="l" rtl="0">
              <a:lnSpc>
                <a:spcPct val="115000"/>
              </a:lnSpc>
              <a:spcBef>
                <a:spcPts val="0"/>
              </a:spcBef>
              <a:spcAft>
                <a:spcPts val="0"/>
              </a:spcAft>
              <a:buSzPts val="1800"/>
              <a:buChar char="●"/>
            </a:pPr>
            <a:r>
              <a:rPr lang="en-GB"/>
              <a:t>Tracing (membership inference) attacks </a:t>
            </a:r>
            <a:endParaRPr/>
          </a:p>
          <a:p>
            <a:pPr marL="0" lvl="0" indent="0" algn="l" rtl="0">
              <a:lnSpc>
                <a:spcPct val="115000"/>
              </a:lnSpc>
              <a:spcBef>
                <a:spcPts val="1200"/>
              </a:spcBef>
              <a:spcAft>
                <a:spcPts val="1200"/>
              </a:spcAft>
              <a:buSzPts val="1800"/>
              <a:buNone/>
            </a:pPr>
            <a:r>
              <a:rPr lang="en-GB"/>
              <a:t> </a:t>
            </a:r>
            <a:endParaRPr/>
          </a:p>
        </p:txBody>
      </p:sp>
      <p:pic>
        <p:nvPicPr>
          <p:cNvPr id="105" name="Google Shape;105;p9"/>
          <p:cNvPicPr preferRelativeResize="0"/>
          <p:nvPr/>
        </p:nvPicPr>
        <p:blipFill rotWithShape="1">
          <a:blip r:embed="rId3">
            <a:alphaModFix/>
          </a:blip>
          <a:srcRect/>
          <a:stretch/>
        </p:blipFill>
        <p:spPr>
          <a:xfrm>
            <a:off x="2331038" y="2959138"/>
            <a:ext cx="4333875" cy="1609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8BEA8CB584B6469A99973045FE0B46" ma:contentTypeVersion="2" ma:contentTypeDescription="Create a new document." ma:contentTypeScope="" ma:versionID="d99a3a3c31d7ae624d2d6cb0968ae0c1">
  <xsd:schema xmlns:xsd="http://www.w3.org/2001/XMLSchema" xmlns:xs="http://www.w3.org/2001/XMLSchema" xmlns:p="http://schemas.microsoft.com/office/2006/metadata/properties" xmlns:ns2="8a885333-4ea9-4ac3-9ba0-74eb5b52b1c7" targetNamespace="http://schemas.microsoft.com/office/2006/metadata/properties" ma:root="true" ma:fieldsID="2f0d9846ae0d87f53182300a4d1562b5" ns2:_="">
    <xsd:import namespace="8a885333-4ea9-4ac3-9ba0-74eb5b52b1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885333-4ea9-4ac3-9ba0-74eb5b52b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7AC5CA-A7EE-4C71-B872-D829354A0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885333-4ea9-4ac3-9ba0-74eb5b52b1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3E0239-29F2-496E-96DB-56EAD2DEDF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TotalTime>
  <Words>3639</Words>
  <Application>Microsoft Office PowerPoint</Application>
  <PresentationFormat>On-screen Show (16:9)</PresentationFormat>
  <Paragraphs>261</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Segoe UI</vt:lpstr>
      <vt:lpstr>Georgia</vt:lpstr>
      <vt:lpstr>Roboto</vt:lpstr>
      <vt:lpstr>Simple Light</vt:lpstr>
      <vt:lpstr>Differential Privacy in Deep Learning</vt:lpstr>
      <vt:lpstr>Ref:</vt:lpstr>
      <vt:lpstr>2 types of learning model</vt:lpstr>
      <vt:lpstr>Centralized learning</vt:lpstr>
      <vt:lpstr>Collaborative learning</vt:lpstr>
      <vt:lpstr>Collaborative learning</vt:lpstr>
      <vt:lpstr>PowerPoint Presentation</vt:lpstr>
      <vt:lpstr>PowerPoint Presentation</vt:lpstr>
      <vt:lpstr>Inference Attack</vt:lpstr>
      <vt:lpstr>Reconstruction attacks  (reconstruct / extract training data from model outputs)</vt:lpstr>
      <vt:lpstr>Model inversion attacks </vt:lpstr>
      <vt:lpstr>Tracing attacks [black-box access ]</vt:lpstr>
      <vt:lpstr>Privacy threats</vt:lpstr>
      <vt:lpstr>Privacy threats</vt:lpstr>
      <vt:lpstr>Privacy threats</vt:lpstr>
      <vt:lpstr>PowerPoint Presentation</vt:lpstr>
      <vt:lpstr>Objective</vt:lpstr>
      <vt:lpstr>Differentially-private algorithms</vt:lpstr>
      <vt:lpstr>PowerPoint Presentation</vt:lpstr>
      <vt:lpstr>PowerPoint Presentation</vt:lpstr>
      <vt:lpstr>PowerPoint Presentation</vt:lpstr>
      <vt:lpstr>How much noise to add?</vt:lpstr>
      <vt:lpstr>PowerPoint Presentation</vt:lpstr>
      <vt:lpstr>Sensitivity and The Laplace Mechanism</vt:lpstr>
      <vt:lpstr>Sensitivity and The Laplace Mechanism</vt:lpstr>
      <vt:lpstr>How does sensitivity relate to noisy counting? </vt:lpstr>
      <vt:lpstr>Limitation</vt:lpstr>
      <vt:lpstr>Confidence interval</vt:lpstr>
      <vt:lpstr>Parameter epsilon: privacy loss</vt:lpstr>
      <vt:lpstr>Privacy losses accumulate</vt:lpstr>
      <vt:lpstr>How does differential privacy work if the privacy loss grows so quickly?</vt:lpstr>
      <vt:lpstr>Formal Definition</vt:lpstr>
      <vt:lpstr>Properties</vt:lpstr>
      <vt:lpstr>Basic composition theorem</vt:lpstr>
      <vt:lpstr>Sequential Composition </vt:lpstr>
      <vt:lpstr>Parallel Composition </vt:lpstr>
      <vt:lpstr> Histograms </vt:lpstr>
      <vt:lpstr>How much to add noise?</vt:lpstr>
      <vt:lpstr>Where to add the noise?</vt:lpstr>
      <vt:lpstr>Revisit Gradient descent</vt:lpstr>
      <vt:lpstr>Revisit Gradient descent</vt:lpstr>
      <vt:lpstr>PowerPoint Presentation</vt:lpstr>
      <vt:lpstr>Gradient in Collaborative Learning*</vt:lpstr>
      <vt:lpstr>Differentially Private SGD Algorithm</vt:lpstr>
      <vt:lpstr>PowerPoint Presentation</vt:lpstr>
      <vt:lpstr>PowerPoint Presentation</vt:lpstr>
      <vt:lpstr>PowerPoint Presentation</vt:lpstr>
      <vt:lpstr>PowerPoint Presentation</vt:lpstr>
      <vt:lpstr>Limitation</vt:lpstr>
      <vt:lpstr>Limitation</vt:lpstr>
      <vt:lpstr>Other approaches: 1. Loss function*</vt:lpstr>
      <vt:lpstr>PowerPoint Presentation</vt:lpstr>
      <vt:lpstr>PowerPoint Presentation</vt:lpstr>
      <vt:lpstr>PowerPoint Presentation</vt:lpstr>
      <vt:lpstr>PowerPoint Presentation</vt:lpstr>
      <vt:lpstr>PowerPoint Presentation</vt:lpstr>
      <vt:lpstr>Other approaches: 2. Label Differential Privacy*</vt:lpstr>
      <vt:lpstr>Other approaches: 2. Label Differential Privacy*</vt:lpstr>
      <vt:lpstr>Function-Level*</vt:lpstr>
      <vt:lpstr>Ref </vt:lpstr>
      <vt:lpstr>Assignment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Privacy in Deep Learning</dc:title>
  <cp:lastModifiedBy>Manthan Patel</cp:lastModifiedBy>
  <cp:revision>2</cp:revision>
  <dcterms:modified xsi:type="dcterms:W3CDTF">2023-04-15T12:43:16Z</dcterms:modified>
</cp:coreProperties>
</file>