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3"/>
  </p:sldMasterIdLst>
  <p:notesMasterIdLst>
    <p:notesMasterId r:id="rId4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6bctucQjhhf5SIijLycSsazWd0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a2253744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a225374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79cfcb1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279cfcb10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2253744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2a2253744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a2253744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2a2253744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a2253744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2a2253744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a2253744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2a2253744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79cfcb10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79cfcb10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5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4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4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4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5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GB" sz="3080"/>
              <a:t>Privacy-Preserving Machine Learning with Fully Homomorphic Encryption</a:t>
            </a:r>
            <a:endParaRPr sz="308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GB"/>
              <a:t>Summary</a:t>
            </a:r>
            <a:endParaRPr/>
          </a:p>
          <a:p>
            <a:pPr marL="0" lvl="0" indent="0" algn="l" rtl="0">
              <a:lnSpc>
                <a:spcPct val="100000"/>
              </a:lnSpc>
              <a:spcBef>
                <a:spcPts val="0"/>
              </a:spcBef>
              <a:spcAft>
                <a:spcPts val="0"/>
              </a:spcAft>
              <a:buSzPct val="111111"/>
              <a:buNone/>
            </a:pPr>
            <a:endParaRPr/>
          </a:p>
        </p:txBody>
      </p:sp>
      <p:sp>
        <p:nvSpPr>
          <p:cNvPr id="125" name="Google Shape;12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400"/>
              <a:t>FHE is an encryption scheme whose ciphertexts can be processed with any deep Boolean circuits or arithmetic circuits without access to the data. </a:t>
            </a:r>
            <a:endParaRPr sz="1400"/>
          </a:p>
          <a:p>
            <a:pPr marL="0" lvl="0" indent="0" algn="l" rtl="0">
              <a:lnSpc>
                <a:spcPct val="115000"/>
              </a:lnSpc>
              <a:spcBef>
                <a:spcPts val="1200"/>
              </a:spcBef>
              <a:spcAft>
                <a:spcPts val="0"/>
              </a:spcAft>
              <a:buSzPts val="1800"/>
              <a:buNone/>
            </a:pPr>
            <a:r>
              <a:rPr lang="en-GB" sz="1400"/>
              <a:t>The security of FHE has been usually defined with indistinguishability under chosen-plaintext attack (IND-CPA) security, which is a standard cryptographic security definition. </a:t>
            </a:r>
            <a:endParaRPr sz="1400"/>
          </a:p>
          <a:p>
            <a:pPr marL="0" lvl="0" indent="0" algn="l" rtl="0">
              <a:lnSpc>
                <a:spcPct val="115000"/>
              </a:lnSpc>
              <a:spcBef>
                <a:spcPts val="1200"/>
              </a:spcBef>
              <a:spcAft>
                <a:spcPts val="0"/>
              </a:spcAft>
              <a:buClr>
                <a:schemeClr val="dk1"/>
              </a:buClr>
              <a:buSzPts val="1100"/>
              <a:buFont typeface="Arial"/>
              <a:buNone/>
            </a:pPr>
            <a:r>
              <a:rPr lang="en-GB" sz="1400"/>
              <a:t>If the client sends the public keys and the encrypted data with an FHE scheme to the PPML server, the server can perform all computation needed in the desired service before sending the encrypted output to the client. </a:t>
            </a:r>
            <a:endParaRPr sz="1400"/>
          </a:p>
          <a:p>
            <a:pPr marL="0" lvl="0" indent="0" algn="l" rtl="0">
              <a:lnSpc>
                <a:spcPct val="115000"/>
              </a:lnSpc>
              <a:spcBef>
                <a:spcPts val="1200"/>
              </a:spcBef>
              <a:spcAft>
                <a:spcPts val="0"/>
              </a:spcAft>
              <a:buClr>
                <a:schemeClr val="dk1"/>
              </a:buClr>
              <a:buSzPts val="1100"/>
              <a:buFont typeface="Arial"/>
              <a:buNone/>
            </a:pPr>
            <a:endParaRPr sz="1400"/>
          </a:p>
          <a:p>
            <a:pPr marL="0" lvl="0" indent="0" algn="l" rtl="0">
              <a:lnSpc>
                <a:spcPct val="115000"/>
              </a:lnSpc>
              <a:spcBef>
                <a:spcPts val="1200"/>
              </a:spcBef>
              <a:spcAft>
                <a:spcPts val="1200"/>
              </a:spcAft>
              <a:buClr>
                <a:schemeClr val="dk1"/>
              </a:buClr>
              <a:buSzPts val="1100"/>
              <a:buFont typeface="Arial"/>
              <a:buNone/>
            </a:pPr>
            <a:r>
              <a:rPr lang="en-GB" sz="1400"/>
              <a:t>Challenge/limitation: Performance and feasibility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31" name="Google Shape;131;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sz="2500" b="1"/>
              <a:t>Applications</a:t>
            </a:r>
            <a:endParaRPr sz="25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Support from FHE Libraries</a:t>
            </a:r>
            <a:endParaRPr/>
          </a:p>
        </p:txBody>
      </p:sp>
      <p:sp>
        <p:nvSpPr>
          <p:cNvPr id="137" name="Google Shape;13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38" name="Google Shape;138;p12"/>
          <p:cNvPicPr preferRelativeResize="0"/>
          <p:nvPr/>
        </p:nvPicPr>
        <p:blipFill rotWithShape="1">
          <a:blip r:embed="rId3">
            <a:alphaModFix/>
          </a:blip>
          <a:srcRect/>
          <a:stretch/>
        </p:blipFill>
        <p:spPr>
          <a:xfrm>
            <a:off x="1459475" y="1017725"/>
            <a:ext cx="5510501" cy="2350075"/>
          </a:xfrm>
          <a:prstGeom prst="rect">
            <a:avLst/>
          </a:prstGeom>
          <a:noFill/>
          <a:ln>
            <a:noFill/>
          </a:ln>
        </p:spPr>
      </p:pic>
      <p:pic>
        <p:nvPicPr>
          <p:cNvPr id="139" name="Google Shape;139;p12"/>
          <p:cNvPicPr preferRelativeResize="0"/>
          <p:nvPr/>
        </p:nvPicPr>
        <p:blipFill rotWithShape="1">
          <a:blip r:embed="rId4">
            <a:alphaModFix/>
          </a:blip>
          <a:srcRect/>
          <a:stretch/>
        </p:blipFill>
        <p:spPr>
          <a:xfrm>
            <a:off x="1459475" y="3502550"/>
            <a:ext cx="5781675" cy="113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Arbitrary Operations</a:t>
            </a:r>
            <a:endParaRPr/>
          </a:p>
        </p:txBody>
      </p:sp>
      <p:sp>
        <p:nvSpPr>
          <p:cNvPr id="145" name="Google Shape;145;p13"/>
          <p:cNvSpPr txBox="1">
            <a:spLocks noGrp="1"/>
          </p:cNvSpPr>
          <p:nvPr>
            <p:ph type="body" idx="1"/>
          </p:nvPr>
        </p:nvSpPr>
        <p:spPr>
          <a:xfrm>
            <a:off x="311700" y="1152475"/>
            <a:ext cx="41514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202124"/>
              </a:buClr>
              <a:buSzPts val="1500"/>
              <a:buChar char="●"/>
            </a:pPr>
            <a:r>
              <a:rPr lang="en-GB" sz="1500">
                <a:solidFill>
                  <a:srgbClr val="202124"/>
                </a:solidFill>
                <a:highlight>
                  <a:srgbClr val="FFFFFF"/>
                </a:highlight>
              </a:rPr>
              <a:t>A universal gate is </a:t>
            </a:r>
            <a:r>
              <a:rPr lang="en-GB" sz="1500" b="1">
                <a:solidFill>
                  <a:srgbClr val="202124"/>
                </a:solidFill>
                <a:highlight>
                  <a:srgbClr val="FFFFFF"/>
                </a:highlight>
              </a:rPr>
              <a:t>a gate which can implement any Boolean function without need to use any other gate type</a:t>
            </a:r>
            <a:r>
              <a:rPr lang="en-GB" sz="1500">
                <a:solidFill>
                  <a:srgbClr val="202124"/>
                </a:solidFill>
                <a:highlight>
                  <a:srgbClr val="FFFFFF"/>
                </a:highlight>
              </a:rPr>
              <a:t>. </a:t>
            </a:r>
            <a:endParaRPr sz="1500">
              <a:solidFill>
                <a:srgbClr val="202124"/>
              </a:solidFill>
              <a:highlight>
                <a:srgbClr val="FFFFFF"/>
              </a:highlight>
            </a:endParaRPr>
          </a:p>
          <a:p>
            <a:pPr marL="457200" lvl="0" indent="0" algn="l" rtl="0">
              <a:lnSpc>
                <a:spcPct val="115000"/>
              </a:lnSpc>
              <a:spcBef>
                <a:spcPts val="1200"/>
              </a:spcBef>
              <a:spcAft>
                <a:spcPts val="0"/>
              </a:spcAft>
              <a:buSzPts val="1800"/>
              <a:buNone/>
            </a:pPr>
            <a:endParaRPr sz="1500">
              <a:solidFill>
                <a:srgbClr val="202124"/>
              </a:solidFill>
              <a:highlight>
                <a:srgbClr val="FFFFFF"/>
              </a:highlight>
            </a:endParaRPr>
          </a:p>
          <a:p>
            <a:pPr marL="457200" lvl="0" indent="0" algn="l" rtl="0">
              <a:lnSpc>
                <a:spcPct val="115000"/>
              </a:lnSpc>
              <a:spcBef>
                <a:spcPts val="1200"/>
              </a:spcBef>
              <a:spcAft>
                <a:spcPts val="0"/>
              </a:spcAft>
              <a:buSzPts val="1800"/>
              <a:buNone/>
            </a:pPr>
            <a:endParaRPr sz="1500">
              <a:solidFill>
                <a:srgbClr val="202124"/>
              </a:solidFill>
              <a:highlight>
                <a:srgbClr val="FFFFFF"/>
              </a:highlight>
            </a:endParaRPr>
          </a:p>
          <a:p>
            <a:pPr marL="457200" lvl="0" indent="-323850" algn="l" rtl="0">
              <a:lnSpc>
                <a:spcPct val="115000"/>
              </a:lnSpc>
              <a:spcBef>
                <a:spcPts val="1200"/>
              </a:spcBef>
              <a:spcAft>
                <a:spcPts val="0"/>
              </a:spcAft>
              <a:buClr>
                <a:srgbClr val="202124"/>
              </a:buClr>
              <a:buSzPts val="1500"/>
              <a:buChar char="●"/>
            </a:pPr>
            <a:r>
              <a:rPr lang="en-GB" sz="1500">
                <a:solidFill>
                  <a:srgbClr val="202124"/>
                </a:solidFill>
                <a:highlight>
                  <a:srgbClr val="FFFFFF"/>
                </a:highlight>
              </a:rPr>
              <a:t>The NAND and NOR gates are universal gates.</a:t>
            </a:r>
            <a:endParaRPr sz="2100"/>
          </a:p>
        </p:txBody>
      </p:sp>
      <p:pic>
        <p:nvPicPr>
          <p:cNvPr id="146" name="Google Shape;146;p13"/>
          <p:cNvPicPr preferRelativeResize="0"/>
          <p:nvPr/>
        </p:nvPicPr>
        <p:blipFill rotWithShape="1">
          <a:blip r:embed="rId3">
            <a:alphaModFix/>
          </a:blip>
          <a:srcRect/>
          <a:stretch/>
        </p:blipFill>
        <p:spPr>
          <a:xfrm>
            <a:off x="4680750" y="718825"/>
            <a:ext cx="4151550" cy="406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52" name="Google Shape;15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53" name="Google Shape;153;p14"/>
          <p:cNvPicPr preferRelativeResize="0"/>
          <p:nvPr/>
        </p:nvPicPr>
        <p:blipFill rotWithShape="1">
          <a:blip r:embed="rId3">
            <a:alphaModFix/>
          </a:blip>
          <a:srcRect/>
          <a:stretch/>
        </p:blipFill>
        <p:spPr>
          <a:xfrm>
            <a:off x="750150" y="1413013"/>
            <a:ext cx="3279325" cy="2895325"/>
          </a:xfrm>
          <a:prstGeom prst="rect">
            <a:avLst/>
          </a:prstGeom>
          <a:noFill/>
          <a:ln>
            <a:noFill/>
          </a:ln>
        </p:spPr>
      </p:pic>
      <p:pic>
        <p:nvPicPr>
          <p:cNvPr id="154" name="Google Shape;154;p14"/>
          <p:cNvPicPr preferRelativeResize="0"/>
          <p:nvPr/>
        </p:nvPicPr>
        <p:blipFill rotWithShape="1">
          <a:blip r:embed="rId4">
            <a:alphaModFix/>
          </a:blip>
          <a:srcRect/>
          <a:stretch/>
        </p:blipFill>
        <p:spPr>
          <a:xfrm>
            <a:off x="5673800" y="1152475"/>
            <a:ext cx="2765750" cy="327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60" name="Google Shape;1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61" name="Google Shape;161;p15"/>
          <p:cNvPicPr preferRelativeResize="0"/>
          <p:nvPr/>
        </p:nvPicPr>
        <p:blipFill rotWithShape="1">
          <a:blip r:embed="rId3">
            <a:alphaModFix/>
          </a:blip>
          <a:srcRect/>
          <a:stretch/>
        </p:blipFill>
        <p:spPr>
          <a:xfrm>
            <a:off x="2389923" y="1033586"/>
            <a:ext cx="3887250" cy="365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67" name="Google Shape;16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68" name="Google Shape;168;p16"/>
          <p:cNvPicPr preferRelativeResize="0"/>
          <p:nvPr/>
        </p:nvPicPr>
        <p:blipFill rotWithShape="1">
          <a:blip r:embed="rId3">
            <a:alphaModFix/>
          </a:blip>
          <a:srcRect/>
          <a:stretch/>
        </p:blipFill>
        <p:spPr>
          <a:xfrm>
            <a:off x="1488025" y="1360700"/>
            <a:ext cx="5565900" cy="260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74" name="Google Shape;17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75" name="Google Shape;175;p17"/>
          <p:cNvPicPr preferRelativeResize="0"/>
          <p:nvPr/>
        </p:nvPicPr>
        <p:blipFill rotWithShape="1">
          <a:blip r:embed="rId3">
            <a:alphaModFix/>
          </a:blip>
          <a:srcRect/>
          <a:stretch/>
        </p:blipFill>
        <p:spPr>
          <a:xfrm>
            <a:off x="1812275" y="1102375"/>
            <a:ext cx="4842775" cy="3516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Few Challenges</a:t>
            </a:r>
            <a:endParaRPr/>
          </a:p>
        </p:txBody>
      </p:sp>
      <p:sp>
        <p:nvSpPr>
          <p:cNvPr id="181" name="Google Shape;181;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82" name="Google Shape;182;p18"/>
          <p:cNvPicPr preferRelativeResize="0"/>
          <p:nvPr/>
        </p:nvPicPr>
        <p:blipFill rotWithShape="1">
          <a:blip r:embed="rId3">
            <a:alphaModFix/>
          </a:blip>
          <a:srcRect/>
          <a:stretch/>
        </p:blipFill>
        <p:spPr>
          <a:xfrm>
            <a:off x="1790599" y="1105587"/>
            <a:ext cx="6145075" cy="351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2a22537449_0_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8" name="Google Shape;188;g22a22537449_0_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Encrypted DNN*</a:t>
            </a:r>
            <a:endParaRPr/>
          </a:p>
          <a:p>
            <a:pPr marL="0" lvl="0" indent="0" algn="l" rtl="0">
              <a:spcBef>
                <a:spcPts val="0"/>
              </a:spcBef>
              <a:spcAft>
                <a:spcPts val="0"/>
              </a:spcAft>
              <a:buNone/>
            </a:pPr>
            <a:endParaRPr/>
          </a:p>
          <a:p>
            <a:pPr marL="0" lvl="0" indent="0" algn="l" rtl="0">
              <a:spcBef>
                <a:spcPts val="0"/>
              </a:spcBef>
              <a:spcAft>
                <a:spcPts val="0"/>
              </a:spcAft>
              <a:buNone/>
            </a:pPr>
            <a:r>
              <a:rPr lang="en-GB"/>
              <a:t>https://ieeexplore.ieee.org/document/9920696</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The privacy-preserving issue is one of the most practical problems for machine learning recently. </a:t>
            </a:r>
            <a:endParaRPr/>
          </a:p>
          <a:p>
            <a:pPr marL="0" lvl="0" indent="0" algn="l" rtl="0">
              <a:lnSpc>
                <a:spcPct val="115000"/>
              </a:lnSpc>
              <a:spcBef>
                <a:spcPts val="1200"/>
              </a:spcBef>
              <a:spcAft>
                <a:spcPts val="1200"/>
              </a:spcAft>
              <a:buSzPts val="1800"/>
              <a:buNone/>
            </a:pPr>
            <a:r>
              <a:rPr lang="en-GB"/>
              <a:t>Fully homomorphic encryption (FHE) is one appropriate tool for privacy-preserving machine learning (PPML) to ensure strong security in the cryptographic sense.</a:t>
            </a:r>
            <a:endParaRPr/>
          </a:p>
        </p:txBody>
      </p:sp>
      <p:pic>
        <p:nvPicPr>
          <p:cNvPr id="62" name="Google Shape;62;p2"/>
          <p:cNvPicPr preferRelativeResize="0"/>
          <p:nvPr/>
        </p:nvPicPr>
        <p:blipFill rotWithShape="1">
          <a:blip r:embed="rId3">
            <a:alphaModFix/>
          </a:blip>
          <a:srcRect/>
          <a:stretch/>
        </p:blipFill>
        <p:spPr>
          <a:xfrm>
            <a:off x="2473100" y="2789475"/>
            <a:ext cx="4887972" cy="2187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279cfcb107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Revisit Convolution: Multiplication</a:t>
            </a:r>
            <a:endParaRPr/>
          </a:p>
        </p:txBody>
      </p:sp>
      <p:sp>
        <p:nvSpPr>
          <p:cNvPr id="194" name="Google Shape;194;g2279cfcb107_0_0"/>
          <p:cNvSpPr txBox="1">
            <a:spLocks noGrp="1"/>
          </p:cNvSpPr>
          <p:nvPr>
            <p:ph type="body" idx="1"/>
          </p:nvPr>
        </p:nvSpPr>
        <p:spPr>
          <a:xfrm>
            <a:off x="5416425" y="1152475"/>
            <a:ext cx="34158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95" name="Google Shape;195;g2279cfcb107_0_0"/>
          <p:cNvPicPr preferRelativeResize="0"/>
          <p:nvPr/>
        </p:nvPicPr>
        <p:blipFill rotWithShape="1">
          <a:blip r:embed="rId3">
            <a:alphaModFix/>
          </a:blip>
          <a:srcRect/>
          <a:stretch/>
        </p:blipFill>
        <p:spPr>
          <a:xfrm>
            <a:off x="625525" y="1492300"/>
            <a:ext cx="3195350" cy="2168250"/>
          </a:xfrm>
          <a:prstGeom prst="rect">
            <a:avLst/>
          </a:prstGeom>
          <a:noFill/>
          <a:ln>
            <a:noFill/>
          </a:ln>
        </p:spPr>
      </p:pic>
      <p:pic>
        <p:nvPicPr>
          <p:cNvPr id="196" name="Google Shape;196;g2279cfcb107_0_0"/>
          <p:cNvPicPr preferRelativeResize="0"/>
          <p:nvPr/>
        </p:nvPicPr>
        <p:blipFill rotWithShape="1">
          <a:blip r:embed="rId4">
            <a:alphaModFix/>
          </a:blip>
          <a:srcRect/>
          <a:stretch/>
        </p:blipFill>
        <p:spPr>
          <a:xfrm>
            <a:off x="4261750" y="1549290"/>
            <a:ext cx="4591551" cy="2622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2a22537449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MaxPooling/ Average Pooling</a:t>
            </a:r>
            <a:endParaRPr/>
          </a:p>
        </p:txBody>
      </p:sp>
      <p:sp>
        <p:nvSpPr>
          <p:cNvPr id="202" name="Google Shape;202;g22a22537449_0_5"/>
          <p:cNvSpPr txBox="1">
            <a:spLocks noGrp="1"/>
          </p:cNvSpPr>
          <p:nvPr>
            <p:ph type="body" idx="1"/>
          </p:nvPr>
        </p:nvSpPr>
        <p:spPr>
          <a:xfrm>
            <a:off x="311700" y="1152475"/>
            <a:ext cx="5020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400">
                <a:solidFill>
                  <a:srgbClr val="202124"/>
                </a:solidFill>
                <a:highlight>
                  <a:srgbClr val="FFFFFF"/>
                </a:highlight>
              </a:rPr>
              <a:t>Plaintext domain:</a:t>
            </a:r>
            <a:endParaRPr sz="1400">
              <a:solidFill>
                <a:srgbClr val="202124"/>
              </a:solidFill>
              <a:highlight>
                <a:srgbClr val="FFFFFF"/>
              </a:highlight>
            </a:endParaRPr>
          </a:p>
          <a:p>
            <a:pPr marL="0" lvl="0" indent="0" algn="l" rtl="0">
              <a:lnSpc>
                <a:spcPct val="115000"/>
              </a:lnSpc>
              <a:spcBef>
                <a:spcPts val="1200"/>
              </a:spcBef>
              <a:spcAft>
                <a:spcPts val="0"/>
              </a:spcAft>
              <a:buSzPts val="1800"/>
              <a:buNone/>
            </a:pPr>
            <a:r>
              <a:rPr lang="en-GB" sz="1400">
                <a:solidFill>
                  <a:srgbClr val="202124"/>
                </a:solidFill>
                <a:highlight>
                  <a:srgbClr val="FFFFFF"/>
                </a:highlight>
              </a:rPr>
              <a:t>Average pooling method smooths out the image and hence the sharp features may not be identified when this pooling method is used. </a:t>
            </a:r>
            <a:endParaRPr sz="1400">
              <a:solidFill>
                <a:srgbClr val="202124"/>
              </a:solidFill>
              <a:highlight>
                <a:srgbClr val="FFFFFF"/>
              </a:highlight>
            </a:endParaRPr>
          </a:p>
          <a:p>
            <a:pPr marL="0" lvl="0" indent="0" algn="l" rtl="0">
              <a:lnSpc>
                <a:spcPct val="115000"/>
              </a:lnSpc>
              <a:spcBef>
                <a:spcPts val="1200"/>
              </a:spcBef>
              <a:spcAft>
                <a:spcPts val="0"/>
              </a:spcAft>
              <a:buSzPts val="1800"/>
              <a:buNone/>
            </a:pPr>
            <a:r>
              <a:rPr lang="en-GB" sz="1400" b="1">
                <a:solidFill>
                  <a:srgbClr val="202124"/>
                </a:solidFill>
                <a:highlight>
                  <a:srgbClr val="FFFFFF"/>
                </a:highlight>
              </a:rPr>
              <a:t>Max pooling selects the brighter pixels from the image</a:t>
            </a:r>
            <a:r>
              <a:rPr lang="en-GB" sz="1400">
                <a:solidFill>
                  <a:srgbClr val="202124"/>
                </a:solidFill>
                <a:highlight>
                  <a:srgbClr val="FFFFFF"/>
                </a:highlight>
              </a:rPr>
              <a:t>. It is useful when the background of the image is dark and we are interested in only the lighter pixels of the image.</a:t>
            </a:r>
            <a:endParaRPr sz="1400">
              <a:solidFill>
                <a:srgbClr val="202124"/>
              </a:solidFill>
              <a:highlight>
                <a:srgbClr val="FFFFFF"/>
              </a:highlight>
            </a:endParaRPr>
          </a:p>
          <a:p>
            <a:pPr marL="0" lvl="0" indent="0" algn="l" rtl="0">
              <a:lnSpc>
                <a:spcPct val="115000"/>
              </a:lnSpc>
              <a:spcBef>
                <a:spcPts val="1200"/>
              </a:spcBef>
              <a:spcAft>
                <a:spcPts val="0"/>
              </a:spcAft>
              <a:buSzPts val="1800"/>
              <a:buNone/>
            </a:pPr>
            <a:endParaRPr sz="1400">
              <a:solidFill>
                <a:srgbClr val="202124"/>
              </a:solidFill>
              <a:highlight>
                <a:srgbClr val="FFFFFF"/>
              </a:highlight>
            </a:endParaRPr>
          </a:p>
          <a:p>
            <a:pPr marL="0" lvl="0" indent="0" algn="l" rtl="0">
              <a:lnSpc>
                <a:spcPct val="115000"/>
              </a:lnSpc>
              <a:spcBef>
                <a:spcPts val="1200"/>
              </a:spcBef>
              <a:spcAft>
                <a:spcPts val="0"/>
              </a:spcAft>
              <a:buSzPts val="1800"/>
              <a:buNone/>
            </a:pPr>
            <a:r>
              <a:rPr lang="en-GB" sz="1400">
                <a:solidFill>
                  <a:srgbClr val="202124"/>
                </a:solidFill>
                <a:highlight>
                  <a:srgbClr val="FFFFFF"/>
                </a:highlight>
              </a:rPr>
              <a:t>Encrypted domain:</a:t>
            </a:r>
            <a:endParaRPr sz="1400">
              <a:solidFill>
                <a:srgbClr val="202124"/>
              </a:solidFill>
              <a:highlight>
                <a:srgbClr val="FFFFFF"/>
              </a:highlight>
            </a:endParaRPr>
          </a:p>
          <a:p>
            <a:pPr marL="0" lvl="0" indent="0" algn="l" rtl="0">
              <a:lnSpc>
                <a:spcPct val="115000"/>
              </a:lnSpc>
              <a:spcBef>
                <a:spcPts val="1200"/>
              </a:spcBef>
              <a:spcAft>
                <a:spcPts val="1200"/>
              </a:spcAft>
              <a:buSzPts val="1800"/>
              <a:buNone/>
            </a:pPr>
            <a:r>
              <a:rPr lang="en-GB" sz="1400">
                <a:solidFill>
                  <a:srgbClr val="202124"/>
                </a:solidFill>
                <a:highlight>
                  <a:srgbClr val="FFFFFF"/>
                </a:highlight>
              </a:rPr>
              <a:t>Max pooling is costlier now  than average pooling (was mentioned not feasible as mentioned in this 2016 paper   )</a:t>
            </a:r>
            <a:endParaRPr sz="1400">
              <a:solidFill>
                <a:srgbClr val="202124"/>
              </a:solidFill>
              <a:highlight>
                <a:srgbClr val="FFFFFF"/>
              </a:highlight>
            </a:endParaRPr>
          </a:p>
        </p:txBody>
      </p:sp>
      <p:pic>
        <p:nvPicPr>
          <p:cNvPr id="203" name="Google Shape;203;g22a22537449_0_5"/>
          <p:cNvPicPr preferRelativeResize="0"/>
          <p:nvPr/>
        </p:nvPicPr>
        <p:blipFill rotWithShape="1">
          <a:blip r:embed="rId3">
            <a:alphaModFix/>
          </a:blip>
          <a:srcRect/>
          <a:stretch/>
        </p:blipFill>
        <p:spPr>
          <a:xfrm>
            <a:off x="5332250" y="1246200"/>
            <a:ext cx="3173324" cy="2427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2a22537449_0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GB"/>
              <a:t>ReLU</a:t>
            </a:r>
            <a:endParaRPr/>
          </a:p>
        </p:txBody>
      </p:sp>
      <p:sp>
        <p:nvSpPr>
          <p:cNvPr id="209" name="Google Shape;209;g22a22537449_0_11"/>
          <p:cNvSpPr txBox="1">
            <a:spLocks noGrp="1"/>
          </p:cNvSpPr>
          <p:nvPr>
            <p:ph type="body" idx="1"/>
          </p:nvPr>
        </p:nvSpPr>
        <p:spPr>
          <a:xfrm>
            <a:off x="311700" y="1152475"/>
            <a:ext cx="46428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t> The sigmoid and the rectified linear activation functions are non-polynomial functions. </a:t>
            </a:r>
            <a:endParaRPr sz="1400"/>
          </a:p>
          <a:p>
            <a:pPr marL="457200" lvl="0" indent="-317500" algn="l" rtl="0">
              <a:lnSpc>
                <a:spcPct val="115000"/>
              </a:lnSpc>
              <a:spcBef>
                <a:spcPts val="0"/>
              </a:spcBef>
              <a:spcAft>
                <a:spcPts val="0"/>
              </a:spcAft>
              <a:buSzPts val="1400"/>
              <a:buChar char="●"/>
            </a:pPr>
            <a:r>
              <a:rPr lang="en-GB" sz="1400"/>
              <a:t>One way is  to approximate these functions with low-degree polynomials.</a:t>
            </a:r>
            <a:endParaRPr sz="1400"/>
          </a:p>
          <a:p>
            <a:pPr marL="457200" lvl="0" indent="-317500" algn="l" rtl="0">
              <a:lnSpc>
                <a:spcPct val="115000"/>
              </a:lnSpc>
              <a:spcBef>
                <a:spcPts val="0"/>
              </a:spcBef>
              <a:spcAft>
                <a:spcPts val="0"/>
              </a:spcAft>
              <a:buSzPts val="1400"/>
              <a:buChar char="●"/>
            </a:pPr>
            <a:r>
              <a:rPr lang="en-GB" sz="1400"/>
              <a:t>chose to use the lowest-degree non-linear polynomial function, which is the square function: sqr(z) := z^2 .</a:t>
            </a:r>
            <a:endParaRPr sz="1400"/>
          </a:p>
          <a:p>
            <a:pPr marL="457200" lvl="0" indent="-317500" algn="l" rtl="0">
              <a:lnSpc>
                <a:spcPct val="115000"/>
              </a:lnSpc>
              <a:spcBef>
                <a:spcPts val="0"/>
              </a:spcBef>
              <a:spcAft>
                <a:spcPts val="0"/>
              </a:spcAft>
              <a:buSzPts val="1400"/>
              <a:buChar char="●"/>
            </a:pPr>
            <a:r>
              <a:rPr lang="en-GB" sz="1400"/>
              <a:t>This limitation increases overfitting</a:t>
            </a: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1200"/>
              </a:spcAft>
              <a:buSzPts val="1800"/>
              <a:buNone/>
            </a:pPr>
            <a:endParaRPr sz="1400"/>
          </a:p>
        </p:txBody>
      </p:sp>
      <p:pic>
        <p:nvPicPr>
          <p:cNvPr id="210" name="Google Shape;210;g22a22537449_0_11"/>
          <p:cNvPicPr preferRelativeResize="0"/>
          <p:nvPr/>
        </p:nvPicPr>
        <p:blipFill rotWithShape="1">
          <a:blip r:embed="rId3">
            <a:alphaModFix/>
          </a:blip>
          <a:srcRect/>
          <a:stretch/>
        </p:blipFill>
        <p:spPr>
          <a:xfrm>
            <a:off x="5358825" y="1933575"/>
            <a:ext cx="3609975" cy="63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2a22537449_0_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Result</a:t>
            </a:r>
            <a:endParaRPr/>
          </a:p>
        </p:txBody>
      </p:sp>
      <p:sp>
        <p:nvSpPr>
          <p:cNvPr id="216" name="Google Shape;216;g22a22537449_0_17"/>
          <p:cNvSpPr txBox="1">
            <a:spLocks noGrp="1"/>
          </p:cNvSpPr>
          <p:nvPr>
            <p:ph type="body" idx="1"/>
          </p:nvPr>
        </p:nvSpPr>
        <p:spPr>
          <a:xfrm>
            <a:off x="311700" y="399617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Compare this timing requirement with plaintext timing</a:t>
            </a:r>
            <a:endParaRPr/>
          </a:p>
        </p:txBody>
      </p:sp>
      <p:pic>
        <p:nvPicPr>
          <p:cNvPr id="217" name="Google Shape;217;g22a22537449_0_17"/>
          <p:cNvPicPr preferRelativeResize="0"/>
          <p:nvPr/>
        </p:nvPicPr>
        <p:blipFill rotWithShape="1">
          <a:blip r:embed="rId3">
            <a:alphaModFix/>
          </a:blip>
          <a:srcRect/>
          <a:stretch/>
        </p:blipFill>
        <p:spPr>
          <a:xfrm>
            <a:off x="1514475" y="1695450"/>
            <a:ext cx="6115050" cy="1752600"/>
          </a:xfrm>
          <a:prstGeom prst="rect">
            <a:avLst/>
          </a:prstGeom>
          <a:noFill/>
          <a:ln>
            <a:noFill/>
          </a:ln>
        </p:spPr>
      </p:pic>
      <p:sp>
        <p:nvSpPr>
          <p:cNvPr id="218" name="Google Shape;218;g22a22537449_0_17"/>
          <p:cNvSpPr/>
          <p:nvPr/>
        </p:nvSpPr>
        <p:spPr>
          <a:xfrm>
            <a:off x="293925" y="3967850"/>
            <a:ext cx="55845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2a22537449_0_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Open Challenge: 1. Sigmoid Layer</a:t>
            </a:r>
            <a:endParaRPr/>
          </a:p>
        </p:txBody>
      </p:sp>
      <p:sp>
        <p:nvSpPr>
          <p:cNvPr id="224" name="Google Shape;224;g22a22537449_0_24"/>
          <p:cNvSpPr txBox="1">
            <a:spLocks noGrp="1"/>
          </p:cNvSpPr>
          <p:nvPr>
            <p:ph type="body" idx="1"/>
          </p:nvPr>
        </p:nvSpPr>
        <p:spPr>
          <a:xfrm>
            <a:off x="311700" y="1152475"/>
            <a:ext cx="54825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t>The sigmoid activation function is necessary for the training stage in order to get reasonable error terms when running the gradient descent algorithm. </a:t>
            </a:r>
            <a:endParaRPr sz="1400"/>
          </a:p>
          <a:p>
            <a:pPr marL="457200" lvl="0" indent="-317500" algn="l" rtl="0">
              <a:lnSpc>
                <a:spcPct val="115000"/>
              </a:lnSpc>
              <a:spcBef>
                <a:spcPts val="0"/>
              </a:spcBef>
              <a:spcAft>
                <a:spcPts val="0"/>
              </a:spcAft>
              <a:buSzPts val="1400"/>
              <a:buChar char="●"/>
            </a:pPr>
            <a:r>
              <a:rPr lang="en-GB" sz="1400"/>
              <a:t>However, there is no  good way of dealing with the sigmoid in the encrypted realm.</a:t>
            </a:r>
            <a:endParaRPr sz="1400"/>
          </a:p>
          <a:p>
            <a:pPr marL="457200" lvl="0" indent="-317500" algn="l" rtl="0">
              <a:lnSpc>
                <a:spcPct val="115000"/>
              </a:lnSpc>
              <a:spcBef>
                <a:spcPts val="0"/>
              </a:spcBef>
              <a:spcAft>
                <a:spcPts val="0"/>
              </a:spcAft>
              <a:buSzPts val="1400"/>
              <a:buChar char="●"/>
            </a:pPr>
            <a:r>
              <a:rPr lang="en-GB" sz="1400"/>
              <a:t>Observation : This layer is not required in prediction stage</a:t>
            </a:r>
            <a:endParaRPr sz="1400"/>
          </a:p>
        </p:txBody>
      </p:sp>
      <p:pic>
        <p:nvPicPr>
          <p:cNvPr id="225" name="Google Shape;225;g22a22537449_0_24"/>
          <p:cNvPicPr preferRelativeResize="0"/>
          <p:nvPr/>
        </p:nvPicPr>
        <p:blipFill rotWithShape="1">
          <a:blip r:embed="rId3">
            <a:alphaModFix/>
          </a:blip>
          <a:srcRect/>
          <a:stretch/>
        </p:blipFill>
        <p:spPr>
          <a:xfrm>
            <a:off x="5946600" y="1170125"/>
            <a:ext cx="2714625" cy="301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279cfcb107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1" name="Google Shape;231;g2279cfcb107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lnSpc>
                <a:spcPct val="100000"/>
              </a:lnSpc>
              <a:spcBef>
                <a:spcPts val="0"/>
              </a:spcBef>
              <a:spcAft>
                <a:spcPts val="0"/>
              </a:spcAft>
              <a:buClr>
                <a:schemeClr val="dk1"/>
              </a:buClr>
              <a:buSzPct val="39285"/>
              <a:buFont typeface="Arial"/>
              <a:buNone/>
            </a:pPr>
            <a:r>
              <a:rPr lang="en-GB" sz="2800">
                <a:solidFill>
                  <a:schemeClr val="dk1"/>
                </a:solidFill>
              </a:rPr>
              <a:t>How to do encrypted decision making?*</a:t>
            </a:r>
            <a:endParaRPr sz="28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*https://ieeexplore.ieee.org/stamp/stamp.jsp?tp=&amp;arnumber=7274687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Few Challenges</a:t>
            </a:r>
            <a:endParaRPr/>
          </a:p>
        </p:txBody>
      </p:sp>
      <p:sp>
        <p:nvSpPr>
          <p:cNvPr id="237" name="Google Shape;23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38" name="Google Shape;238;p19"/>
          <p:cNvPicPr preferRelativeResize="0"/>
          <p:nvPr/>
        </p:nvPicPr>
        <p:blipFill rotWithShape="1">
          <a:blip r:embed="rId3">
            <a:alphaModFix/>
          </a:blip>
          <a:srcRect/>
          <a:stretch/>
        </p:blipFill>
        <p:spPr>
          <a:xfrm>
            <a:off x="1736075" y="1152475"/>
            <a:ext cx="4967955" cy="3416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44" name="Google Shape;24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GB"/>
              <a:t>Encrypted KNN Computation:</a:t>
            </a:r>
            <a:endParaRPr/>
          </a:p>
          <a:p>
            <a:pPr marL="0" lvl="0" indent="0" algn="l" rtl="0">
              <a:lnSpc>
                <a:spcPct val="115000"/>
              </a:lnSpc>
              <a:spcBef>
                <a:spcPts val="1200"/>
              </a:spcBef>
              <a:spcAft>
                <a:spcPts val="1200"/>
              </a:spcAft>
              <a:buSzPts val="1800"/>
              <a:buNone/>
            </a:pPr>
            <a:r>
              <a:rPr lang="en-GB"/>
              <a:t>Ref: https://link.springer.com/content/pdf/10.1007/978-3-030-35869-3_13.pdf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KNN Algorithm</a:t>
            </a:r>
            <a:endParaRPr/>
          </a:p>
        </p:txBody>
      </p:sp>
      <p:sp>
        <p:nvSpPr>
          <p:cNvPr id="250" name="Google Shape;250;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51" name="Google Shape;251;p21"/>
          <p:cNvPicPr preferRelativeResize="0"/>
          <p:nvPr/>
        </p:nvPicPr>
        <p:blipFill rotWithShape="1">
          <a:blip r:embed="rId3">
            <a:alphaModFix/>
          </a:blip>
          <a:srcRect/>
          <a:stretch/>
        </p:blipFill>
        <p:spPr>
          <a:xfrm>
            <a:off x="311699" y="1503124"/>
            <a:ext cx="3429200" cy="2884600"/>
          </a:xfrm>
          <a:prstGeom prst="rect">
            <a:avLst/>
          </a:prstGeom>
          <a:noFill/>
          <a:ln>
            <a:noFill/>
          </a:ln>
        </p:spPr>
      </p:pic>
      <p:pic>
        <p:nvPicPr>
          <p:cNvPr id="252" name="Google Shape;252;p21"/>
          <p:cNvPicPr preferRelativeResize="0"/>
          <p:nvPr/>
        </p:nvPicPr>
        <p:blipFill rotWithShape="1">
          <a:blip r:embed="rId4">
            <a:alphaModFix/>
          </a:blip>
          <a:srcRect/>
          <a:stretch/>
        </p:blipFill>
        <p:spPr>
          <a:xfrm>
            <a:off x="5903750" y="791509"/>
            <a:ext cx="2787725" cy="35604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Distance Computation Step</a:t>
            </a:r>
            <a:endParaRPr/>
          </a:p>
        </p:txBody>
      </p:sp>
      <p:sp>
        <p:nvSpPr>
          <p:cNvPr id="258" name="Google Shape;258;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30000"/>
              </a:lnSpc>
              <a:spcBef>
                <a:spcPts val="0"/>
              </a:spcBef>
              <a:spcAft>
                <a:spcPts val="0"/>
              </a:spcAft>
              <a:buSzPts val="1100"/>
              <a:buNone/>
            </a:pPr>
            <a:r>
              <a:rPr lang="en-GB" sz="2650">
                <a:solidFill>
                  <a:schemeClr val="dk1"/>
                </a:solidFill>
                <a:highlight>
                  <a:srgbClr val="FFFFFF"/>
                </a:highlight>
                <a:latin typeface="Georgia"/>
                <a:ea typeface="Georgia"/>
                <a:cs typeface="Georgia"/>
                <a:sym typeface="Georgia"/>
              </a:rPr>
              <a:t>Euclidean distance:</a:t>
            </a:r>
            <a:endParaRPr sz="2650">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SzPts val="1100"/>
              <a:buNone/>
            </a:pPr>
            <a:endParaRPr sz="2650">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SzPts val="1100"/>
              <a:buNone/>
            </a:pPr>
            <a:endParaRPr sz="2650">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SzPts val="1100"/>
              <a:buNone/>
            </a:pPr>
            <a:endParaRPr sz="2650">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SzPts val="1100"/>
              <a:buNone/>
            </a:pPr>
            <a:r>
              <a:rPr lang="en-GB" sz="2368">
                <a:solidFill>
                  <a:schemeClr val="dk1"/>
                </a:solidFill>
                <a:highlight>
                  <a:srgbClr val="FFFFFF"/>
                </a:highlight>
                <a:latin typeface="Georgia"/>
                <a:ea typeface="Georgia"/>
                <a:cs typeface="Georgia"/>
                <a:sym typeface="Georgia"/>
              </a:rPr>
              <a:t>Manhattan distance: </a:t>
            </a:r>
            <a:endParaRPr sz="2368">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SzPts val="1100"/>
              <a:buNone/>
            </a:pPr>
            <a:endParaRPr sz="2650">
              <a:solidFill>
                <a:schemeClr val="dk1"/>
              </a:solidFill>
              <a:highlight>
                <a:srgbClr val="FFFFFF"/>
              </a:highlight>
              <a:latin typeface="Georgia"/>
              <a:ea typeface="Georgia"/>
              <a:cs typeface="Georgia"/>
              <a:sym typeface="Georgia"/>
            </a:endParaRPr>
          </a:p>
          <a:p>
            <a:pPr marL="0" lvl="0" indent="0" algn="l" rtl="0">
              <a:lnSpc>
                <a:spcPct val="130000"/>
              </a:lnSpc>
              <a:spcBef>
                <a:spcPts val="0"/>
              </a:spcBef>
              <a:spcAft>
                <a:spcPts val="0"/>
              </a:spcAft>
              <a:buClr>
                <a:schemeClr val="dk1"/>
              </a:buClr>
              <a:buSzPts val="1100"/>
              <a:buFont typeface="Arial"/>
              <a:buNone/>
            </a:pPr>
            <a:endParaRPr sz="2650">
              <a:solidFill>
                <a:schemeClr val="dk1"/>
              </a:solidFill>
              <a:highlight>
                <a:srgbClr val="FFFFFF"/>
              </a:highlight>
              <a:latin typeface="Georgia"/>
              <a:ea typeface="Georgia"/>
              <a:cs typeface="Georgia"/>
              <a:sym typeface="Georgia"/>
            </a:endParaRPr>
          </a:p>
          <a:p>
            <a:pPr marL="0" lvl="0" indent="0" algn="l" rtl="0">
              <a:lnSpc>
                <a:spcPct val="115000"/>
              </a:lnSpc>
              <a:spcBef>
                <a:spcPts val="0"/>
              </a:spcBef>
              <a:spcAft>
                <a:spcPts val="1200"/>
              </a:spcAft>
              <a:buSzPts val="1800"/>
              <a:buNone/>
            </a:pPr>
            <a:endParaRPr sz="300"/>
          </a:p>
        </p:txBody>
      </p:sp>
      <p:pic>
        <p:nvPicPr>
          <p:cNvPr id="259" name="Google Shape;259;p22"/>
          <p:cNvPicPr preferRelativeResize="0"/>
          <p:nvPr/>
        </p:nvPicPr>
        <p:blipFill rotWithShape="1">
          <a:blip r:embed="rId3">
            <a:alphaModFix/>
          </a:blip>
          <a:srcRect/>
          <a:stretch/>
        </p:blipFill>
        <p:spPr>
          <a:xfrm>
            <a:off x="4812850" y="1830624"/>
            <a:ext cx="3710675" cy="1816175"/>
          </a:xfrm>
          <a:prstGeom prst="rect">
            <a:avLst/>
          </a:prstGeom>
          <a:noFill/>
          <a:ln>
            <a:noFill/>
          </a:ln>
        </p:spPr>
      </p:pic>
      <p:pic>
        <p:nvPicPr>
          <p:cNvPr id="260" name="Google Shape;260;p22"/>
          <p:cNvPicPr preferRelativeResize="0"/>
          <p:nvPr/>
        </p:nvPicPr>
        <p:blipFill>
          <a:blip r:embed="rId4">
            <a:alphaModFix/>
          </a:blip>
          <a:stretch>
            <a:fillRect/>
          </a:stretch>
        </p:blipFill>
        <p:spPr>
          <a:xfrm>
            <a:off x="394858" y="1830625"/>
            <a:ext cx="2886667" cy="523900"/>
          </a:xfrm>
          <a:prstGeom prst="rect">
            <a:avLst/>
          </a:prstGeom>
          <a:noFill/>
          <a:ln>
            <a:noFill/>
          </a:ln>
        </p:spPr>
      </p:pic>
      <p:pic>
        <p:nvPicPr>
          <p:cNvPr id="261" name="Google Shape;261;p22"/>
          <p:cNvPicPr preferRelativeResize="0"/>
          <p:nvPr/>
        </p:nvPicPr>
        <p:blipFill>
          <a:blip r:embed="rId5">
            <a:alphaModFix/>
          </a:blip>
          <a:stretch>
            <a:fillRect/>
          </a:stretch>
        </p:blipFill>
        <p:spPr>
          <a:xfrm>
            <a:off x="394850" y="3900050"/>
            <a:ext cx="4419600" cy="219075"/>
          </a:xfrm>
          <a:prstGeom prst="rect">
            <a:avLst/>
          </a:prstGeom>
          <a:noFill/>
          <a:ln>
            <a:noFill/>
          </a:ln>
        </p:spPr>
      </p:pic>
      <p:pic>
        <p:nvPicPr>
          <p:cNvPr id="262" name="Google Shape;262;p22"/>
          <p:cNvPicPr preferRelativeResize="0"/>
          <p:nvPr/>
        </p:nvPicPr>
        <p:blipFill>
          <a:blip r:embed="rId6">
            <a:alphaModFix/>
          </a:blip>
          <a:stretch>
            <a:fillRect/>
          </a:stretch>
        </p:blipFill>
        <p:spPr>
          <a:xfrm>
            <a:off x="394850" y="4348975"/>
            <a:ext cx="790900" cy="4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Resnet 20: How to compute in ciphertext domain?</a:t>
            </a:r>
            <a:endParaRPr/>
          </a:p>
        </p:txBody>
      </p:sp>
      <p:sp>
        <p:nvSpPr>
          <p:cNvPr id="68" name="Google Shape;6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9" name="Google Shape;69;p3"/>
          <p:cNvPicPr preferRelativeResize="0"/>
          <p:nvPr/>
        </p:nvPicPr>
        <p:blipFill rotWithShape="1">
          <a:blip r:embed="rId3">
            <a:alphaModFix/>
          </a:blip>
          <a:srcRect/>
          <a:stretch/>
        </p:blipFill>
        <p:spPr>
          <a:xfrm>
            <a:off x="1809400" y="1152475"/>
            <a:ext cx="4881486" cy="34164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Sorting Step</a:t>
            </a:r>
            <a:endParaRPr/>
          </a:p>
        </p:txBody>
      </p:sp>
      <p:sp>
        <p:nvSpPr>
          <p:cNvPr id="268" name="Google Shape;268;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69" name="Google Shape;269;p23"/>
          <p:cNvPicPr preferRelativeResize="0"/>
          <p:nvPr/>
        </p:nvPicPr>
        <p:blipFill rotWithShape="1">
          <a:blip r:embed="rId3">
            <a:alphaModFix/>
          </a:blip>
          <a:srcRect/>
          <a:stretch/>
        </p:blipFill>
        <p:spPr>
          <a:xfrm>
            <a:off x="397049" y="1724875"/>
            <a:ext cx="4746450" cy="2453350"/>
          </a:xfrm>
          <a:prstGeom prst="rect">
            <a:avLst/>
          </a:prstGeom>
          <a:noFill/>
          <a:ln>
            <a:noFill/>
          </a:ln>
        </p:spPr>
      </p:pic>
      <p:pic>
        <p:nvPicPr>
          <p:cNvPr id="270" name="Google Shape;270;p23"/>
          <p:cNvPicPr preferRelativeResize="0"/>
          <p:nvPr/>
        </p:nvPicPr>
        <p:blipFill rotWithShape="1">
          <a:blip r:embed="rId4">
            <a:alphaModFix/>
          </a:blip>
          <a:srcRect/>
          <a:stretch/>
        </p:blipFill>
        <p:spPr>
          <a:xfrm>
            <a:off x="5915923" y="1290975"/>
            <a:ext cx="2816250" cy="2887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Sorting Step</a:t>
            </a:r>
            <a:endParaRPr/>
          </a:p>
        </p:txBody>
      </p:sp>
      <p:sp>
        <p:nvSpPr>
          <p:cNvPr id="276" name="Google Shape;276;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77" name="Google Shape;277;p24"/>
          <p:cNvPicPr preferRelativeResize="0"/>
          <p:nvPr/>
        </p:nvPicPr>
        <p:blipFill rotWithShape="1">
          <a:blip r:embed="rId3">
            <a:alphaModFix/>
          </a:blip>
          <a:srcRect/>
          <a:stretch/>
        </p:blipFill>
        <p:spPr>
          <a:xfrm>
            <a:off x="311698" y="1417050"/>
            <a:ext cx="2816250" cy="2887250"/>
          </a:xfrm>
          <a:prstGeom prst="rect">
            <a:avLst/>
          </a:prstGeom>
          <a:noFill/>
          <a:ln>
            <a:noFill/>
          </a:ln>
        </p:spPr>
      </p:pic>
      <p:pic>
        <p:nvPicPr>
          <p:cNvPr id="278" name="Google Shape;278;p24"/>
          <p:cNvPicPr preferRelativeResize="0"/>
          <p:nvPr/>
        </p:nvPicPr>
        <p:blipFill rotWithShape="1">
          <a:blip r:embed="rId4">
            <a:alphaModFix/>
          </a:blip>
          <a:srcRect/>
          <a:stretch/>
        </p:blipFill>
        <p:spPr>
          <a:xfrm>
            <a:off x="5023473" y="1517800"/>
            <a:ext cx="3667975" cy="135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KNN Voting and Class Label Assignment</a:t>
            </a:r>
            <a:endParaRPr/>
          </a:p>
        </p:txBody>
      </p:sp>
      <p:sp>
        <p:nvSpPr>
          <p:cNvPr id="284" name="Google Shape;28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85" name="Google Shape;285;p25"/>
          <p:cNvPicPr preferRelativeResize="0"/>
          <p:nvPr/>
        </p:nvPicPr>
        <p:blipFill rotWithShape="1">
          <a:blip r:embed="rId3">
            <a:alphaModFix/>
          </a:blip>
          <a:srcRect/>
          <a:stretch/>
        </p:blipFill>
        <p:spPr>
          <a:xfrm>
            <a:off x="311688" y="1889125"/>
            <a:ext cx="3343275" cy="1943100"/>
          </a:xfrm>
          <a:prstGeom prst="rect">
            <a:avLst/>
          </a:prstGeom>
          <a:noFill/>
          <a:ln>
            <a:noFill/>
          </a:ln>
        </p:spPr>
      </p:pic>
      <p:pic>
        <p:nvPicPr>
          <p:cNvPr id="286" name="Google Shape;286;p25"/>
          <p:cNvPicPr preferRelativeResize="0"/>
          <p:nvPr/>
        </p:nvPicPr>
        <p:blipFill rotWithShape="1">
          <a:blip r:embed="rId4">
            <a:alphaModFix/>
          </a:blip>
          <a:srcRect/>
          <a:stretch/>
        </p:blipFill>
        <p:spPr>
          <a:xfrm>
            <a:off x="5582625" y="2232925"/>
            <a:ext cx="3143250" cy="971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Implementation</a:t>
            </a:r>
            <a:endParaRPr/>
          </a:p>
        </p:txBody>
      </p:sp>
      <p:sp>
        <p:nvSpPr>
          <p:cNvPr id="292" name="Google Shape;29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b="1"/>
          </a:p>
          <a:p>
            <a:pPr marL="0" lvl="0" indent="0" algn="l" rtl="0">
              <a:lnSpc>
                <a:spcPct val="115000"/>
              </a:lnSpc>
              <a:spcBef>
                <a:spcPts val="1200"/>
              </a:spcBef>
              <a:spcAft>
                <a:spcPts val="0"/>
              </a:spcAft>
              <a:buSzPts val="1800"/>
              <a:buNone/>
            </a:pPr>
            <a:endParaRPr b="1"/>
          </a:p>
          <a:p>
            <a:pPr marL="0" lvl="0" indent="0" algn="l" rtl="0">
              <a:lnSpc>
                <a:spcPct val="115000"/>
              </a:lnSpc>
              <a:spcBef>
                <a:spcPts val="1200"/>
              </a:spcBef>
              <a:spcAft>
                <a:spcPts val="0"/>
              </a:spcAft>
              <a:buSzPts val="1800"/>
              <a:buNone/>
            </a:pPr>
            <a:endParaRPr b="1"/>
          </a:p>
          <a:p>
            <a:pPr marL="0" lvl="0" indent="0" algn="l" rtl="0">
              <a:lnSpc>
                <a:spcPct val="115000"/>
              </a:lnSpc>
              <a:spcBef>
                <a:spcPts val="1200"/>
              </a:spcBef>
              <a:spcAft>
                <a:spcPts val="1200"/>
              </a:spcAft>
              <a:buSzPts val="1800"/>
              <a:buNone/>
            </a:pPr>
            <a:r>
              <a:rPr lang="en-GB" b="1"/>
              <a:t>Encrypted SVM Computation</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Points to Ponder</a:t>
            </a:r>
            <a:endParaRPr/>
          </a:p>
        </p:txBody>
      </p:sp>
      <p:sp>
        <p:nvSpPr>
          <p:cNvPr id="298" name="Google Shape;298;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GB" sz="1600"/>
              <a:t> How to compute the convolution?</a:t>
            </a:r>
            <a:endParaRPr sz="1600"/>
          </a:p>
          <a:p>
            <a:pPr marL="457200" lvl="0" indent="-330200" algn="l" rtl="0">
              <a:lnSpc>
                <a:spcPct val="115000"/>
              </a:lnSpc>
              <a:spcBef>
                <a:spcPts val="0"/>
              </a:spcBef>
              <a:spcAft>
                <a:spcPts val="0"/>
              </a:spcAft>
              <a:buSzPts val="1600"/>
              <a:buChar char="●"/>
            </a:pPr>
            <a:r>
              <a:rPr lang="en-GB" sz="1600"/>
              <a:t>How to compute the pooling layer?</a:t>
            </a:r>
            <a:endParaRPr sz="1600"/>
          </a:p>
          <a:p>
            <a:pPr marL="457200" lvl="0" indent="-330200" algn="l" rtl="0">
              <a:lnSpc>
                <a:spcPct val="115000"/>
              </a:lnSpc>
              <a:spcBef>
                <a:spcPts val="0"/>
              </a:spcBef>
              <a:spcAft>
                <a:spcPts val="0"/>
              </a:spcAft>
              <a:buSzPts val="1600"/>
              <a:buChar char="●"/>
            </a:pPr>
            <a:r>
              <a:rPr lang="en-GB" sz="1600"/>
              <a:t>Feasibility of encrypted activation functions.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Key Observation</a:t>
            </a:r>
            <a:endParaRPr/>
          </a:p>
        </p:txBody>
      </p:sp>
      <p:sp>
        <p:nvSpPr>
          <p:cNvPr id="304" name="Google Shape;304;p28"/>
          <p:cNvSpPr txBox="1">
            <a:spLocks noGrp="1"/>
          </p:cNvSpPr>
          <p:nvPr>
            <p:ph type="body" idx="1"/>
          </p:nvPr>
        </p:nvSpPr>
        <p:spPr>
          <a:xfrm>
            <a:off x="311700" y="1152475"/>
            <a:ext cx="45588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GB" sz="1400"/>
              <a:t>Encrypted decision making (encrypted multiplexer) improves feasibility, but deteriorates timing performance.</a:t>
            </a:r>
            <a:endParaRPr sz="1400"/>
          </a:p>
          <a:p>
            <a:pPr marL="457200" lvl="0" indent="-317500" algn="l" rtl="0">
              <a:lnSpc>
                <a:spcPct val="115000"/>
              </a:lnSpc>
              <a:spcBef>
                <a:spcPts val="0"/>
              </a:spcBef>
              <a:spcAft>
                <a:spcPts val="0"/>
              </a:spcAft>
              <a:buSzPts val="1400"/>
              <a:buChar char="●"/>
            </a:pPr>
            <a:r>
              <a:rPr lang="en-GB" sz="1400"/>
              <a:t>[</a:t>
            </a:r>
            <a:r>
              <a:rPr lang="en-GB" sz="1400">
                <a:solidFill>
                  <a:srgbClr val="202124"/>
                </a:solidFill>
                <a:highlight>
                  <a:srgbClr val="FFFFFF"/>
                </a:highlight>
              </a:rPr>
              <a:t>In electronics, a multiplexer (or mux; spelled sometimes as multiplexor), also known as a data selector, is </a:t>
            </a:r>
            <a:r>
              <a:rPr lang="en-GB" sz="1400" b="1">
                <a:solidFill>
                  <a:srgbClr val="202124"/>
                </a:solidFill>
                <a:highlight>
                  <a:srgbClr val="FFFFFF"/>
                </a:highlight>
              </a:rPr>
              <a:t>a device that selects between several analog or digital input signals and forwards the selected input to a single output line</a:t>
            </a:r>
            <a:r>
              <a:rPr lang="en-GB" sz="1400">
                <a:solidFill>
                  <a:srgbClr val="202124"/>
                </a:solidFill>
                <a:highlight>
                  <a:srgbClr val="FFFFFF"/>
                </a:highlight>
              </a:rPr>
              <a:t>.</a:t>
            </a:r>
            <a:endParaRPr sz="1400">
              <a:solidFill>
                <a:srgbClr val="202124"/>
              </a:solidFill>
              <a:highlight>
                <a:srgbClr val="FFFFFF"/>
              </a:highlight>
            </a:endParaRPr>
          </a:p>
          <a:p>
            <a:pPr marL="457200" lvl="0" indent="-317500" algn="l" rtl="0">
              <a:lnSpc>
                <a:spcPct val="115000"/>
              </a:lnSpc>
              <a:spcBef>
                <a:spcPts val="0"/>
              </a:spcBef>
              <a:spcAft>
                <a:spcPts val="0"/>
              </a:spcAft>
              <a:buSzPts val="1400"/>
              <a:buChar char="●"/>
            </a:pPr>
            <a:r>
              <a:rPr lang="en-GB" sz="1400"/>
              <a:t>Mux  operator design demands encrypted multiplication]</a:t>
            </a:r>
            <a:endParaRPr sz="1400"/>
          </a:p>
          <a:p>
            <a:pPr marL="457200" lvl="0" indent="-317500" algn="l" rtl="0">
              <a:lnSpc>
                <a:spcPct val="115000"/>
              </a:lnSpc>
              <a:spcBef>
                <a:spcPts val="0"/>
              </a:spcBef>
              <a:spcAft>
                <a:spcPts val="0"/>
              </a:spcAft>
              <a:buSzPts val="1400"/>
              <a:buChar char="●"/>
            </a:pPr>
            <a:r>
              <a:rPr lang="en-GB" sz="1400"/>
              <a:t>Try to reduce encrypted multiplication as far as possible by approximation to improve timing performance.</a:t>
            </a:r>
            <a:endParaRPr sz="1400"/>
          </a:p>
        </p:txBody>
      </p:sp>
      <p:pic>
        <p:nvPicPr>
          <p:cNvPr id="305" name="Google Shape;305;p28"/>
          <p:cNvPicPr preferRelativeResize="0"/>
          <p:nvPr/>
        </p:nvPicPr>
        <p:blipFill rotWithShape="1">
          <a:blip r:embed="rId3">
            <a:alphaModFix/>
          </a:blip>
          <a:srcRect/>
          <a:stretch/>
        </p:blipFill>
        <p:spPr>
          <a:xfrm>
            <a:off x="5022900" y="1170125"/>
            <a:ext cx="3286125" cy="2990850"/>
          </a:xfrm>
          <a:prstGeom prst="rect">
            <a:avLst/>
          </a:prstGeom>
          <a:noFill/>
          <a:ln>
            <a:noFill/>
          </a:ln>
        </p:spPr>
      </p:pic>
      <p:sp>
        <p:nvSpPr>
          <p:cNvPr id="306" name="Google Shape;306;p28"/>
          <p:cNvSpPr/>
          <p:nvPr/>
        </p:nvSpPr>
        <p:spPr>
          <a:xfrm>
            <a:off x="4891575" y="944725"/>
            <a:ext cx="3527100" cy="341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12" name="Google Shape;312;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CryptoNets: Applying Neural Networks to Encrypted Data with High Throughput and Accuracy, 2016, https://proceedings.mlr.press/v48/gilad-bachrach16.pdf</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Common functions in NN</a:t>
            </a:r>
            <a:endParaRPr/>
          </a:p>
        </p:txBody>
      </p:sp>
      <p:sp>
        <p:nvSpPr>
          <p:cNvPr id="318" name="Google Shape;31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19" name="Google Shape;319;p30"/>
          <p:cNvPicPr preferRelativeResize="0"/>
          <p:nvPr/>
        </p:nvPicPr>
        <p:blipFill rotWithShape="1">
          <a:blip r:embed="rId3">
            <a:alphaModFix/>
          </a:blip>
          <a:srcRect/>
          <a:stretch/>
        </p:blipFill>
        <p:spPr>
          <a:xfrm>
            <a:off x="311700" y="1847850"/>
            <a:ext cx="2990850" cy="1447800"/>
          </a:xfrm>
          <a:prstGeom prst="rect">
            <a:avLst/>
          </a:prstGeom>
          <a:noFill/>
          <a:ln>
            <a:noFill/>
          </a:ln>
        </p:spPr>
      </p:pic>
      <p:pic>
        <p:nvPicPr>
          <p:cNvPr id="320" name="Google Shape;320;p30"/>
          <p:cNvPicPr preferRelativeResize="0"/>
          <p:nvPr/>
        </p:nvPicPr>
        <p:blipFill rotWithShape="1">
          <a:blip r:embed="rId4">
            <a:alphaModFix/>
          </a:blip>
          <a:srcRect/>
          <a:stretch/>
        </p:blipFill>
        <p:spPr>
          <a:xfrm>
            <a:off x="5142638" y="1809750"/>
            <a:ext cx="3057525" cy="1524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Tentative Size of Example NN</a:t>
            </a:r>
            <a:endParaRPr/>
          </a:p>
        </p:txBody>
      </p:sp>
      <p:sp>
        <p:nvSpPr>
          <p:cNvPr id="326" name="Google Shape;32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27" name="Google Shape;327;p31"/>
          <p:cNvPicPr preferRelativeResize="0"/>
          <p:nvPr/>
        </p:nvPicPr>
        <p:blipFill rotWithShape="1">
          <a:blip r:embed="rId3">
            <a:alphaModFix/>
          </a:blip>
          <a:srcRect/>
          <a:stretch/>
        </p:blipFill>
        <p:spPr>
          <a:xfrm>
            <a:off x="578500" y="1560500"/>
            <a:ext cx="3200400" cy="2600325"/>
          </a:xfrm>
          <a:prstGeom prst="rect">
            <a:avLst/>
          </a:prstGeom>
          <a:noFill/>
          <a:ln>
            <a:noFill/>
          </a:ln>
        </p:spPr>
      </p:pic>
      <p:pic>
        <p:nvPicPr>
          <p:cNvPr id="328" name="Google Shape;328;p31"/>
          <p:cNvPicPr preferRelativeResize="0"/>
          <p:nvPr/>
        </p:nvPicPr>
        <p:blipFill rotWithShape="1">
          <a:blip r:embed="rId4">
            <a:alphaModFix/>
          </a:blip>
          <a:srcRect/>
          <a:stretch/>
        </p:blipFill>
        <p:spPr>
          <a:xfrm>
            <a:off x="4924025" y="1675713"/>
            <a:ext cx="2990850" cy="2085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Revisit Convolution: Multiplication</a:t>
            </a:r>
            <a:endParaRPr/>
          </a:p>
        </p:txBody>
      </p:sp>
      <p:sp>
        <p:nvSpPr>
          <p:cNvPr id="334" name="Google Shape;334;p32"/>
          <p:cNvSpPr txBox="1">
            <a:spLocks noGrp="1"/>
          </p:cNvSpPr>
          <p:nvPr>
            <p:ph type="body" idx="1"/>
          </p:nvPr>
        </p:nvSpPr>
        <p:spPr>
          <a:xfrm>
            <a:off x="5416425" y="1152475"/>
            <a:ext cx="34158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35" name="Google Shape;335;p32"/>
          <p:cNvPicPr preferRelativeResize="0"/>
          <p:nvPr/>
        </p:nvPicPr>
        <p:blipFill rotWithShape="1">
          <a:blip r:embed="rId3">
            <a:alphaModFix/>
          </a:blip>
          <a:srcRect/>
          <a:stretch/>
        </p:blipFill>
        <p:spPr>
          <a:xfrm>
            <a:off x="625525" y="1492300"/>
            <a:ext cx="3195350" cy="2168250"/>
          </a:xfrm>
          <a:prstGeom prst="rect">
            <a:avLst/>
          </a:prstGeom>
          <a:noFill/>
          <a:ln>
            <a:noFill/>
          </a:ln>
        </p:spPr>
      </p:pic>
      <p:pic>
        <p:nvPicPr>
          <p:cNvPr id="336" name="Google Shape;336;p32"/>
          <p:cNvPicPr preferRelativeResize="0"/>
          <p:nvPr/>
        </p:nvPicPr>
        <p:blipFill rotWithShape="1">
          <a:blip r:embed="rId4">
            <a:alphaModFix/>
          </a:blip>
          <a:srcRect/>
          <a:stretch/>
        </p:blipFill>
        <p:spPr>
          <a:xfrm>
            <a:off x="4261750" y="1549290"/>
            <a:ext cx="4591551" cy="262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What is homomorphism?</a:t>
            </a:r>
            <a:endParaRPr dirty="0"/>
          </a:p>
        </p:txBody>
      </p:sp>
      <p:sp>
        <p:nvSpPr>
          <p:cNvPr id="75" name="Google Shape;75;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6" name="Google Shape;76;p4"/>
          <p:cNvPicPr preferRelativeResize="0"/>
          <p:nvPr/>
        </p:nvPicPr>
        <p:blipFill rotWithShape="1">
          <a:blip r:embed="rId3">
            <a:alphaModFix/>
          </a:blip>
          <a:srcRect/>
          <a:stretch/>
        </p:blipFill>
        <p:spPr>
          <a:xfrm>
            <a:off x="621163" y="1656950"/>
            <a:ext cx="6105525" cy="2095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Convolution Restriction</a:t>
            </a:r>
            <a:endParaRPr/>
          </a:p>
        </p:txBody>
      </p:sp>
      <p:sp>
        <p:nvSpPr>
          <p:cNvPr id="342" name="Google Shape;342;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SzPts val="1800"/>
              <a:buNone/>
            </a:pPr>
            <a:endParaRPr sz="1400"/>
          </a:p>
          <a:p>
            <a:pPr marL="45720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GB"/>
              <a:t>the multiplications here are between precomputed weights and the values of the feeding layer. </a:t>
            </a:r>
            <a:endParaRPr/>
          </a:p>
          <a:p>
            <a:pPr marL="457200" lvl="0" indent="-342900" algn="l" rtl="0">
              <a:lnSpc>
                <a:spcPct val="115000"/>
              </a:lnSpc>
              <a:spcBef>
                <a:spcPts val="0"/>
              </a:spcBef>
              <a:spcAft>
                <a:spcPts val="0"/>
              </a:spcAft>
              <a:buSzPts val="1800"/>
              <a:buChar char="●"/>
            </a:pPr>
            <a:r>
              <a:rPr lang="en-GB"/>
              <a:t>weights are not encrypted, it is possible to use the more efficient plain multiplication operation.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 Leveled homomorphic encryption</a:t>
            </a:r>
            <a:endParaRPr/>
          </a:p>
        </p:txBody>
      </p:sp>
      <p:sp>
        <p:nvSpPr>
          <p:cNvPr id="348" name="Google Shape;348;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GB" sz="1400"/>
              <a:t>Bootstrapping/ recrypt is costly - performance bottleneck in practical adaptation</a:t>
            </a:r>
            <a:endParaRPr sz="1400"/>
          </a:p>
          <a:p>
            <a:pPr marL="457200" lvl="0" indent="0" algn="l" rtl="0">
              <a:lnSpc>
                <a:spcPct val="105000"/>
              </a:lnSpc>
              <a:spcBef>
                <a:spcPts val="1200"/>
              </a:spcBef>
              <a:spcAft>
                <a:spcPts val="0"/>
              </a:spcAft>
              <a:buSzPts val="1800"/>
              <a:buNone/>
            </a:pPr>
            <a:endParaRPr sz="1400"/>
          </a:p>
          <a:p>
            <a:pPr marL="457200" lvl="0" indent="-317500" algn="l" rtl="0">
              <a:lnSpc>
                <a:spcPct val="105000"/>
              </a:lnSpc>
              <a:spcBef>
                <a:spcPts val="1200"/>
              </a:spcBef>
              <a:spcAft>
                <a:spcPts val="0"/>
              </a:spcAft>
              <a:buSzPts val="1400"/>
              <a:buChar char="●"/>
            </a:pPr>
            <a:r>
              <a:rPr lang="en-GB" sz="1400"/>
              <a:t>allows adding and multiplying encrypted messages but requires that one knows in advance the complexity of the arithmetic circuit that is to be applied to the data.</a:t>
            </a:r>
            <a:endParaRPr sz="1400"/>
          </a:p>
          <a:p>
            <a:pPr marL="457200" lvl="0" indent="-317500" algn="l" rtl="0">
              <a:lnSpc>
                <a:spcPct val="105000"/>
              </a:lnSpc>
              <a:spcBef>
                <a:spcPts val="0"/>
              </a:spcBef>
              <a:spcAft>
                <a:spcPts val="0"/>
              </a:spcAft>
              <a:buSzPts val="1400"/>
              <a:buChar char="●"/>
            </a:pPr>
            <a:r>
              <a:rPr lang="en-GB" sz="1400"/>
              <a:t> In other words, this cryptosystem allows to compute polynomial functions of a fixed maximal degree on the encrypted data. </a:t>
            </a:r>
            <a:endParaRPr sz="1400"/>
          </a:p>
          <a:p>
            <a:pPr marL="457200" lvl="0" indent="-317500" algn="l" rtl="0">
              <a:lnSpc>
                <a:spcPct val="105000"/>
              </a:lnSpc>
              <a:spcBef>
                <a:spcPts val="0"/>
              </a:spcBef>
              <a:spcAft>
                <a:spcPts val="0"/>
              </a:spcAft>
              <a:buSzPts val="1400"/>
              <a:buChar char="●"/>
            </a:pPr>
            <a:r>
              <a:rPr lang="en-GB" sz="1400"/>
              <a:t>High degree polynomial computation requires the use of large parameters in the scheme, which results in larger encrypted messages and slower computation times. </a:t>
            </a:r>
            <a:endParaRPr sz="1400"/>
          </a:p>
          <a:p>
            <a:pPr marL="457200" lvl="0" indent="-317500" algn="l" rtl="0">
              <a:lnSpc>
                <a:spcPct val="105000"/>
              </a:lnSpc>
              <a:spcBef>
                <a:spcPts val="0"/>
              </a:spcBef>
              <a:spcAft>
                <a:spcPts val="0"/>
              </a:spcAft>
              <a:buSzPts val="1400"/>
              <a:buChar char="●"/>
            </a:pPr>
            <a:r>
              <a:rPr lang="en-GB" sz="1400"/>
              <a:t>Hence, a primary task in making practical use of this system is to present the desired computation as a low degree polynomial.</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GB"/>
              <a:t>Open Challenge: 2. Private Model</a:t>
            </a:r>
            <a:endParaRPr/>
          </a:p>
          <a:p>
            <a:pPr marL="0" lvl="0" indent="0" algn="l" rtl="0">
              <a:lnSpc>
                <a:spcPct val="100000"/>
              </a:lnSpc>
              <a:spcBef>
                <a:spcPts val="0"/>
              </a:spcBef>
              <a:spcAft>
                <a:spcPts val="0"/>
              </a:spcAft>
              <a:buSzPct val="111111"/>
              <a:buNone/>
            </a:pPr>
            <a:endParaRPr/>
          </a:p>
        </p:txBody>
      </p:sp>
      <p:sp>
        <p:nvSpPr>
          <p:cNvPr id="354" name="Google Shape;354;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Encrypted Private Model Private Data Approach still impractical in real time scenario.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Additional Ref</a:t>
            </a:r>
            <a:endParaRPr/>
          </a:p>
        </p:txBody>
      </p:sp>
      <p:sp>
        <p:nvSpPr>
          <p:cNvPr id="360" name="Google Shape;360;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https://ieeexplore.ieee.org/stamp/stamp.jsp?tp=&amp;arnumber=7274687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Homomorphism and Encryption</a:t>
            </a:r>
            <a:endParaRPr/>
          </a:p>
        </p:txBody>
      </p:sp>
      <p:sp>
        <p:nvSpPr>
          <p:cNvPr id="82" name="Google Shape;8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83" name="Google Shape;83;p5"/>
          <p:cNvPicPr preferRelativeResize="0"/>
          <p:nvPr/>
        </p:nvPicPr>
        <p:blipFill rotWithShape="1">
          <a:blip r:embed="rId3">
            <a:alphaModFix/>
          </a:blip>
          <a:srcRect/>
          <a:stretch/>
        </p:blipFill>
        <p:spPr>
          <a:xfrm>
            <a:off x="311700" y="1797500"/>
            <a:ext cx="3981450" cy="1555827"/>
          </a:xfrm>
          <a:prstGeom prst="rect">
            <a:avLst/>
          </a:prstGeom>
          <a:noFill/>
          <a:ln>
            <a:noFill/>
          </a:ln>
        </p:spPr>
      </p:pic>
      <p:pic>
        <p:nvPicPr>
          <p:cNvPr id="84" name="Google Shape;84;p5"/>
          <p:cNvPicPr preferRelativeResize="0"/>
          <p:nvPr/>
        </p:nvPicPr>
        <p:blipFill rotWithShape="1">
          <a:blip r:embed="rId4">
            <a:alphaModFix/>
          </a:blip>
          <a:srcRect/>
          <a:stretch/>
        </p:blipFill>
        <p:spPr>
          <a:xfrm>
            <a:off x="4850850" y="1265713"/>
            <a:ext cx="3981450" cy="26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Paillier Encryption</a:t>
            </a: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1" name="Google Shape;91;p6"/>
          <p:cNvPicPr preferRelativeResize="0"/>
          <p:nvPr/>
        </p:nvPicPr>
        <p:blipFill rotWithShape="1">
          <a:blip r:embed="rId3">
            <a:alphaModFix/>
          </a:blip>
          <a:srcRect/>
          <a:stretch/>
        </p:blipFill>
        <p:spPr>
          <a:xfrm>
            <a:off x="4822150" y="0"/>
            <a:ext cx="4131325" cy="3650374"/>
          </a:xfrm>
          <a:prstGeom prst="rect">
            <a:avLst/>
          </a:prstGeom>
          <a:noFill/>
          <a:ln>
            <a:noFill/>
          </a:ln>
        </p:spPr>
      </p:pic>
      <p:pic>
        <p:nvPicPr>
          <p:cNvPr id="92" name="Google Shape;92;p6"/>
          <p:cNvPicPr preferRelativeResize="0"/>
          <p:nvPr/>
        </p:nvPicPr>
        <p:blipFill rotWithShape="1">
          <a:blip r:embed="rId4">
            <a:alphaModFix/>
          </a:blip>
          <a:srcRect/>
          <a:stretch/>
        </p:blipFill>
        <p:spPr>
          <a:xfrm>
            <a:off x="556623" y="3377261"/>
            <a:ext cx="5695251" cy="119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Application in Federated Learning*</a:t>
            </a:r>
            <a:endParaRPr/>
          </a:p>
        </p:txBody>
      </p:sp>
      <p:sp>
        <p:nvSpPr>
          <p:cNvPr id="98" name="Google Shape;98;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91283"/>
              </a:lnSpc>
              <a:spcBef>
                <a:spcPts val="6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0"/>
              </a:spcAft>
              <a:buSzPts val="1800"/>
              <a:buNone/>
            </a:pPr>
            <a:endParaRPr sz="1200" b="1">
              <a:solidFill>
                <a:schemeClr val="dk1"/>
              </a:solidFill>
              <a:highlight>
                <a:srgbClr val="FFFFFF"/>
              </a:highlight>
            </a:endParaRPr>
          </a:p>
          <a:p>
            <a:pPr marL="0" lvl="0" indent="0" algn="l" rtl="0">
              <a:lnSpc>
                <a:spcPct val="91283"/>
              </a:lnSpc>
              <a:spcBef>
                <a:spcPts val="900"/>
              </a:spcBef>
              <a:spcAft>
                <a:spcPts val="900"/>
              </a:spcAft>
              <a:buSzPts val="1800"/>
              <a:buNone/>
            </a:pPr>
            <a:r>
              <a:rPr lang="en-GB" sz="1200" b="1">
                <a:solidFill>
                  <a:schemeClr val="dk1"/>
                </a:solidFill>
                <a:highlight>
                  <a:srgbClr val="FFFFFF"/>
                </a:highlight>
              </a:rPr>
              <a:t>*Secure Neuroimaging Analysis using Federated Learning with Homomorphic Encryption, SIPAIM 2021</a:t>
            </a:r>
            <a:endParaRPr sz="1200" b="1">
              <a:solidFill>
                <a:schemeClr val="dk1"/>
              </a:solidFill>
              <a:highlight>
                <a:srgbClr val="FFFFFF"/>
              </a:highlight>
            </a:endParaRPr>
          </a:p>
        </p:txBody>
      </p:sp>
      <p:pic>
        <p:nvPicPr>
          <p:cNvPr id="99" name="Google Shape;99;p7"/>
          <p:cNvPicPr preferRelativeResize="0"/>
          <p:nvPr/>
        </p:nvPicPr>
        <p:blipFill rotWithShape="1">
          <a:blip r:embed="rId3">
            <a:alphaModFix/>
          </a:blip>
          <a:srcRect/>
          <a:stretch/>
        </p:blipFill>
        <p:spPr>
          <a:xfrm>
            <a:off x="2165236" y="1264799"/>
            <a:ext cx="4813525" cy="2922200"/>
          </a:xfrm>
          <a:prstGeom prst="rect">
            <a:avLst/>
          </a:prstGeom>
          <a:noFill/>
          <a:ln>
            <a:noFill/>
          </a:ln>
        </p:spPr>
      </p:pic>
      <p:sp>
        <p:nvSpPr>
          <p:cNvPr id="100" name="Google Shape;100;p7"/>
          <p:cNvSpPr/>
          <p:nvPr/>
        </p:nvSpPr>
        <p:spPr>
          <a:xfrm>
            <a:off x="3701150" y="3973275"/>
            <a:ext cx="108900" cy="21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Concept of Fully Homomorphic Encryption</a:t>
            </a: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07" name="Google Shape;107;p8"/>
          <p:cNvPicPr preferRelativeResize="0"/>
          <p:nvPr/>
        </p:nvPicPr>
        <p:blipFill rotWithShape="1">
          <a:blip r:embed="rId3">
            <a:alphaModFix/>
          </a:blip>
          <a:srcRect/>
          <a:stretch/>
        </p:blipFill>
        <p:spPr>
          <a:xfrm>
            <a:off x="311700" y="1731950"/>
            <a:ext cx="3743225" cy="1532200"/>
          </a:xfrm>
          <a:prstGeom prst="rect">
            <a:avLst/>
          </a:prstGeom>
          <a:noFill/>
          <a:ln>
            <a:noFill/>
          </a:ln>
        </p:spPr>
      </p:pic>
      <p:pic>
        <p:nvPicPr>
          <p:cNvPr id="108" name="Google Shape;108;p8"/>
          <p:cNvPicPr preferRelativeResize="0"/>
          <p:nvPr/>
        </p:nvPicPr>
        <p:blipFill rotWithShape="1">
          <a:blip r:embed="rId4">
            <a:alphaModFix/>
          </a:blip>
          <a:srcRect/>
          <a:stretch/>
        </p:blipFill>
        <p:spPr>
          <a:xfrm>
            <a:off x="4262350" y="1136187"/>
            <a:ext cx="4569950" cy="2871125"/>
          </a:xfrm>
          <a:prstGeom prst="rect">
            <a:avLst/>
          </a:prstGeom>
          <a:noFill/>
          <a:ln>
            <a:noFill/>
          </a:ln>
        </p:spPr>
      </p:pic>
      <p:sp>
        <p:nvSpPr>
          <p:cNvPr id="109" name="Google Shape;109;p8"/>
          <p:cNvSpPr/>
          <p:nvPr/>
        </p:nvSpPr>
        <p:spPr>
          <a:xfrm>
            <a:off x="311700" y="1554325"/>
            <a:ext cx="3743100" cy="2037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a:off x="4272650" y="1197425"/>
            <a:ext cx="4569900" cy="2694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Concept of Fully Homomorphic Encryption</a:t>
            </a:r>
            <a:endParaRPr/>
          </a:p>
        </p:txBody>
      </p:sp>
      <p:sp>
        <p:nvSpPr>
          <p:cNvPr id="116" name="Google Shape;116;p9"/>
          <p:cNvSpPr txBox="1">
            <a:spLocks noGrp="1"/>
          </p:cNvSpPr>
          <p:nvPr>
            <p:ph type="body" idx="1"/>
          </p:nvPr>
        </p:nvSpPr>
        <p:spPr>
          <a:xfrm>
            <a:off x="311700" y="1152475"/>
            <a:ext cx="36888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t>Restrict Noise</a:t>
            </a:r>
            <a:endParaRPr sz="1500"/>
          </a:p>
          <a:p>
            <a:pPr marL="457200" lvl="0" indent="-323850" algn="l" rtl="0">
              <a:lnSpc>
                <a:spcPct val="115000"/>
              </a:lnSpc>
              <a:spcBef>
                <a:spcPts val="0"/>
              </a:spcBef>
              <a:spcAft>
                <a:spcPts val="0"/>
              </a:spcAft>
              <a:buSzPts val="1500"/>
              <a:buChar char="●"/>
            </a:pPr>
            <a:r>
              <a:rPr lang="en-GB" sz="1500" b="1"/>
              <a:t>Bootstrap after each operation [keep noise within a certain limit]</a:t>
            </a:r>
            <a:endParaRPr sz="1500" b="1"/>
          </a:p>
          <a:p>
            <a:pPr marL="457200" lvl="0" indent="-323850" algn="l" rtl="0">
              <a:lnSpc>
                <a:spcPct val="115000"/>
              </a:lnSpc>
              <a:spcBef>
                <a:spcPts val="0"/>
              </a:spcBef>
              <a:spcAft>
                <a:spcPts val="0"/>
              </a:spcAft>
              <a:buSzPts val="1500"/>
              <a:buChar char="●"/>
            </a:pPr>
            <a:r>
              <a:rPr lang="en-GB" sz="1500"/>
              <a:t>Support homomorphic addition and multiplication </a:t>
            </a:r>
            <a:endParaRPr sz="1500"/>
          </a:p>
          <a:p>
            <a:pPr marL="457200" lvl="0" indent="-323850" algn="l" rtl="0">
              <a:lnSpc>
                <a:spcPct val="115000"/>
              </a:lnSpc>
              <a:spcBef>
                <a:spcPts val="0"/>
              </a:spcBef>
              <a:spcAft>
                <a:spcPts val="0"/>
              </a:spcAft>
              <a:buSzPts val="1500"/>
              <a:buChar char="●"/>
            </a:pPr>
            <a:r>
              <a:rPr lang="en-GB" sz="1500"/>
              <a:t>That will support arbitrary operations</a:t>
            </a:r>
            <a:endParaRPr sz="1500"/>
          </a:p>
          <a:p>
            <a:pPr marL="0" lvl="0" indent="0" algn="l" rtl="0">
              <a:lnSpc>
                <a:spcPct val="115000"/>
              </a:lnSpc>
              <a:spcBef>
                <a:spcPts val="1200"/>
              </a:spcBef>
              <a:spcAft>
                <a:spcPts val="1200"/>
              </a:spcAft>
              <a:buSzPts val="1800"/>
              <a:buNone/>
            </a:pPr>
            <a:r>
              <a:rPr lang="en-GB" sz="1500" b="1"/>
              <a:t>Performance and Feasibility??</a:t>
            </a:r>
            <a:endParaRPr sz="1500" b="1"/>
          </a:p>
        </p:txBody>
      </p:sp>
      <p:pic>
        <p:nvPicPr>
          <p:cNvPr id="117" name="Google Shape;117;p9"/>
          <p:cNvPicPr preferRelativeResize="0"/>
          <p:nvPr/>
        </p:nvPicPr>
        <p:blipFill rotWithShape="1">
          <a:blip r:embed="rId3">
            <a:alphaModFix/>
          </a:blip>
          <a:srcRect/>
          <a:stretch/>
        </p:blipFill>
        <p:spPr>
          <a:xfrm>
            <a:off x="4262350" y="1136187"/>
            <a:ext cx="4569950" cy="2871125"/>
          </a:xfrm>
          <a:prstGeom prst="rect">
            <a:avLst/>
          </a:prstGeom>
          <a:noFill/>
          <a:ln>
            <a:noFill/>
          </a:ln>
        </p:spPr>
      </p:pic>
      <p:sp>
        <p:nvSpPr>
          <p:cNvPr id="118" name="Google Shape;118;p9"/>
          <p:cNvSpPr/>
          <p:nvPr/>
        </p:nvSpPr>
        <p:spPr>
          <a:xfrm>
            <a:off x="4272650" y="1197425"/>
            <a:ext cx="4569900" cy="2694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9"/>
          <p:cNvPicPr preferRelativeResize="0"/>
          <p:nvPr/>
        </p:nvPicPr>
        <p:blipFill rotWithShape="1">
          <a:blip r:embed="rId4">
            <a:alphaModFix/>
          </a:blip>
          <a:srcRect/>
          <a:stretch/>
        </p:blipFill>
        <p:spPr>
          <a:xfrm>
            <a:off x="219275" y="3685975"/>
            <a:ext cx="3370675" cy="1177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8BEA8CB584B6469A99973045FE0B46" ma:contentTypeVersion="2" ma:contentTypeDescription="Create a new document." ma:contentTypeScope="" ma:versionID="d99a3a3c31d7ae624d2d6cb0968ae0c1">
  <xsd:schema xmlns:xsd="http://www.w3.org/2001/XMLSchema" xmlns:xs="http://www.w3.org/2001/XMLSchema" xmlns:p="http://schemas.microsoft.com/office/2006/metadata/properties" xmlns:ns2="8a885333-4ea9-4ac3-9ba0-74eb5b52b1c7" targetNamespace="http://schemas.microsoft.com/office/2006/metadata/properties" ma:root="true" ma:fieldsID="2f0d9846ae0d87f53182300a4d1562b5" ns2:_="">
    <xsd:import namespace="8a885333-4ea9-4ac3-9ba0-74eb5b52b1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885333-4ea9-4ac3-9ba0-74eb5b52b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32023E-EFC7-4C58-BCB8-3D87A3C347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885333-4ea9-4ac3-9ba0-74eb5b52b1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5F73FC-8153-4212-8DAB-44621C93F3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TotalTime>
  <Words>898</Words>
  <Application>Microsoft Office PowerPoint</Application>
  <PresentationFormat>On-screen Show (16:9)</PresentationFormat>
  <Paragraphs>143</Paragraphs>
  <Slides>43</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Georgia</vt:lpstr>
      <vt:lpstr>Simple Light</vt:lpstr>
      <vt:lpstr>Privacy-Preserving Machine Learning with Fully Homomorphic Encryption</vt:lpstr>
      <vt:lpstr>PowerPoint Presentation</vt:lpstr>
      <vt:lpstr>Resnet 20: How to compute in ciphertext domain?</vt:lpstr>
      <vt:lpstr>What is homomorphism?</vt:lpstr>
      <vt:lpstr>Homomorphism and Encryption</vt:lpstr>
      <vt:lpstr>Paillier Encryption</vt:lpstr>
      <vt:lpstr>Application in Federated Learning*</vt:lpstr>
      <vt:lpstr>Concept of Fully Homomorphic Encryption</vt:lpstr>
      <vt:lpstr>Concept of Fully Homomorphic Encryption</vt:lpstr>
      <vt:lpstr>Summary </vt:lpstr>
      <vt:lpstr>PowerPoint Presentation</vt:lpstr>
      <vt:lpstr>Support from FHE Libraries</vt:lpstr>
      <vt:lpstr>Arbitrary Operations</vt:lpstr>
      <vt:lpstr>PowerPoint Presentation</vt:lpstr>
      <vt:lpstr>PowerPoint Presentation</vt:lpstr>
      <vt:lpstr>PowerPoint Presentation</vt:lpstr>
      <vt:lpstr>PowerPoint Presentation</vt:lpstr>
      <vt:lpstr>Few Challenges</vt:lpstr>
      <vt:lpstr>PowerPoint Presentation</vt:lpstr>
      <vt:lpstr>Revisit Convolution: Multiplication</vt:lpstr>
      <vt:lpstr>MaxPooling/ Average Pooling</vt:lpstr>
      <vt:lpstr>ReLU</vt:lpstr>
      <vt:lpstr>Result</vt:lpstr>
      <vt:lpstr>Open Challenge: 1. Sigmoid Layer</vt:lpstr>
      <vt:lpstr>PowerPoint Presentation</vt:lpstr>
      <vt:lpstr>Few Challenges</vt:lpstr>
      <vt:lpstr>PowerPoint Presentation</vt:lpstr>
      <vt:lpstr>KNN Algorithm</vt:lpstr>
      <vt:lpstr>Distance Computation Step</vt:lpstr>
      <vt:lpstr>Sorting Step</vt:lpstr>
      <vt:lpstr>Sorting Step</vt:lpstr>
      <vt:lpstr>KNN Voting and Class Label Assignment</vt:lpstr>
      <vt:lpstr>Implementation</vt:lpstr>
      <vt:lpstr>Points to Ponder</vt:lpstr>
      <vt:lpstr>Key Observation</vt:lpstr>
      <vt:lpstr>PowerPoint Presentation</vt:lpstr>
      <vt:lpstr>Common functions in NN</vt:lpstr>
      <vt:lpstr>Tentative Size of Example NN</vt:lpstr>
      <vt:lpstr>Revisit Convolution: Multiplication</vt:lpstr>
      <vt:lpstr>Convolution Restriction</vt:lpstr>
      <vt:lpstr> Leveled homomorphic encryption</vt:lpstr>
      <vt:lpstr>Open Challenge: 2. Private Model </vt:lpstr>
      <vt:lpstr>Additional 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Privacy-Preserving Machine Learning with Fully Homomorphic Encryption</dc:title>
  <cp:lastModifiedBy>Manthan Patel</cp:lastModifiedBy>
  <cp:revision>2</cp:revision>
  <dcterms:modified xsi:type="dcterms:W3CDTF">2023-04-15T10:24:06Z</dcterms:modified>
</cp:coreProperties>
</file>