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ABA279-1921-41D4-B8C2-05582FB2C15C}" v="11" dt="2023-02-15T12:26:29.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an Biswas" userId="S::ankan007@iitkgp.ac.in::23f69dd3-715f-4b71-86fb-92b5c507cb7e" providerId="AD" clId="Web-{A9ABA279-1921-41D4-B8C2-05582FB2C15C}"/>
    <pc:docChg chg="modSld">
      <pc:chgData name="Ankan Biswas" userId="S::ankan007@iitkgp.ac.in::23f69dd3-715f-4b71-86fb-92b5c507cb7e" providerId="AD" clId="Web-{A9ABA279-1921-41D4-B8C2-05582FB2C15C}" dt="2023-02-15T12:26:29.180" v="9" actId="20577"/>
      <pc:docMkLst>
        <pc:docMk/>
      </pc:docMkLst>
      <pc:sldChg chg="delSp">
        <pc:chgData name="Ankan Biswas" userId="S::ankan007@iitkgp.ac.in::23f69dd3-715f-4b71-86fb-92b5c507cb7e" providerId="AD" clId="Web-{A9ABA279-1921-41D4-B8C2-05582FB2C15C}" dt="2023-02-15T12:16:19.459" v="0"/>
        <pc:sldMkLst>
          <pc:docMk/>
          <pc:sldMk cId="0" sldId="256"/>
        </pc:sldMkLst>
        <pc:spChg chg="del">
          <ac:chgData name="Ankan Biswas" userId="S::ankan007@iitkgp.ac.in::23f69dd3-715f-4b71-86fb-92b5c507cb7e" providerId="AD" clId="Web-{A9ABA279-1921-41D4-B8C2-05582FB2C15C}" dt="2023-02-15T12:16:19.459" v="0"/>
          <ac:spMkLst>
            <pc:docMk/>
            <pc:sldMk cId="0" sldId="256"/>
            <ac:spMk id="55" creationId="{00000000-0000-0000-0000-000000000000}"/>
          </ac:spMkLst>
        </pc:spChg>
      </pc:sldChg>
      <pc:sldChg chg="delSp">
        <pc:chgData name="Ankan Biswas" userId="S::ankan007@iitkgp.ac.in::23f69dd3-715f-4b71-86fb-92b5c507cb7e" providerId="AD" clId="Web-{A9ABA279-1921-41D4-B8C2-05582FB2C15C}" dt="2023-02-15T12:16:26.537" v="1"/>
        <pc:sldMkLst>
          <pc:docMk/>
          <pc:sldMk cId="0" sldId="257"/>
        </pc:sldMkLst>
        <pc:spChg chg="del">
          <ac:chgData name="Ankan Biswas" userId="S::ankan007@iitkgp.ac.in::23f69dd3-715f-4b71-86fb-92b5c507cb7e" providerId="AD" clId="Web-{A9ABA279-1921-41D4-B8C2-05582FB2C15C}" dt="2023-02-15T12:16:26.537" v="1"/>
          <ac:spMkLst>
            <pc:docMk/>
            <pc:sldMk cId="0" sldId="257"/>
            <ac:spMk id="60" creationId="{00000000-0000-0000-0000-000000000000}"/>
          </ac:spMkLst>
        </pc:spChg>
      </pc:sldChg>
      <pc:sldChg chg="delSp">
        <pc:chgData name="Ankan Biswas" userId="S::ankan007@iitkgp.ac.in::23f69dd3-715f-4b71-86fb-92b5c507cb7e" providerId="AD" clId="Web-{A9ABA279-1921-41D4-B8C2-05582FB2C15C}" dt="2023-02-15T12:16:38.928" v="2"/>
        <pc:sldMkLst>
          <pc:docMk/>
          <pc:sldMk cId="0" sldId="262"/>
        </pc:sldMkLst>
        <pc:spChg chg="del">
          <ac:chgData name="Ankan Biswas" userId="S::ankan007@iitkgp.ac.in::23f69dd3-715f-4b71-86fb-92b5c507cb7e" providerId="AD" clId="Web-{A9ABA279-1921-41D4-B8C2-05582FB2C15C}" dt="2023-02-15T12:16:38.928" v="2"/>
          <ac:spMkLst>
            <pc:docMk/>
            <pc:sldMk cId="0" sldId="262"/>
            <ac:spMk id="90" creationId="{00000000-0000-0000-0000-000000000000}"/>
          </ac:spMkLst>
        </pc:spChg>
      </pc:sldChg>
      <pc:sldChg chg="delSp modSp">
        <pc:chgData name="Ankan Biswas" userId="S::ankan007@iitkgp.ac.in::23f69dd3-715f-4b71-86fb-92b5c507cb7e" providerId="AD" clId="Web-{A9ABA279-1921-41D4-B8C2-05582FB2C15C}" dt="2023-02-15T12:26:29.180" v="9" actId="20577"/>
        <pc:sldMkLst>
          <pc:docMk/>
          <pc:sldMk cId="0" sldId="264"/>
        </pc:sldMkLst>
        <pc:spChg chg="del">
          <ac:chgData name="Ankan Biswas" userId="S::ankan007@iitkgp.ac.in::23f69dd3-715f-4b71-86fb-92b5c507cb7e" providerId="AD" clId="Web-{A9ABA279-1921-41D4-B8C2-05582FB2C15C}" dt="2023-02-15T12:16:44.866" v="3"/>
          <ac:spMkLst>
            <pc:docMk/>
            <pc:sldMk cId="0" sldId="264"/>
            <ac:spMk id="102" creationId="{00000000-0000-0000-0000-000000000000}"/>
          </ac:spMkLst>
        </pc:spChg>
        <pc:spChg chg="mod">
          <ac:chgData name="Ankan Biswas" userId="S::ankan007@iitkgp.ac.in::23f69dd3-715f-4b71-86fb-92b5c507cb7e" providerId="AD" clId="Web-{A9ABA279-1921-41D4-B8C2-05582FB2C15C}" dt="2023-02-15T12:26:29.180" v="9" actId="20577"/>
          <ac:spMkLst>
            <pc:docMk/>
            <pc:sldMk cId="0" sldId="264"/>
            <ac:spMk id="103" creationId="{00000000-0000-0000-0000-000000000000}"/>
          </ac:spMkLst>
        </pc:spChg>
      </pc:sldChg>
      <pc:sldChg chg="delSp">
        <pc:chgData name="Ankan Biswas" userId="S::ankan007@iitkgp.ac.in::23f69dd3-715f-4b71-86fb-92b5c507cb7e" providerId="AD" clId="Web-{A9ABA279-1921-41D4-B8C2-05582FB2C15C}" dt="2023-02-15T12:16:49.007" v="4"/>
        <pc:sldMkLst>
          <pc:docMk/>
          <pc:sldMk cId="0" sldId="265"/>
        </pc:sldMkLst>
        <pc:spChg chg="del">
          <ac:chgData name="Ankan Biswas" userId="S::ankan007@iitkgp.ac.in::23f69dd3-715f-4b71-86fb-92b5c507cb7e" providerId="AD" clId="Web-{A9ABA279-1921-41D4-B8C2-05582FB2C15C}" dt="2023-02-15T12:16:49.007" v="4"/>
          <ac:spMkLst>
            <pc:docMk/>
            <pc:sldMk cId="0" sldId="265"/>
            <ac:spMk id="109" creationId="{00000000-0000-0000-0000-000000000000}"/>
          </ac:spMkLst>
        </pc:spChg>
      </pc:sldChg>
      <pc:sldChg chg="delSp">
        <pc:chgData name="Ankan Biswas" userId="S::ankan007@iitkgp.ac.in::23f69dd3-715f-4b71-86fb-92b5c507cb7e" providerId="AD" clId="Web-{A9ABA279-1921-41D4-B8C2-05582FB2C15C}" dt="2023-02-15T12:16:54.866" v="5"/>
        <pc:sldMkLst>
          <pc:docMk/>
          <pc:sldMk cId="0" sldId="266"/>
        </pc:sldMkLst>
        <pc:spChg chg="del">
          <ac:chgData name="Ankan Biswas" userId="S::ankan007@iitkgp.ac.in::23f69dd3-715f-4b71-86fb-92b5c507cb7e" providerId="AD" clId="Web-{A9ABA279-1921-41D4-B8C2-05582FB2C15C}" dt="2023-02-15T12:16:54.866" v="5"/>
          <ac:spMkLst>
            <pc:docMk/>
            <pc:sldMk cId="0" sldId="26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f21c48a98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f21c48a98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f21c48a98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f21c48a98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21c48a9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21c48a9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21c48a98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21c48a9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21c48a98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21c48a9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21c48a98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21c48a98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21c48a9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21c48a9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f21c48a98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f21c48a98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21c48a98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21c48a98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f21c48a98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f21c48a98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roceedings.neurips.cc/paper/2016/file/83fa5a432ae55c253d0e60dbfa716723-Paper.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lnSpc>
                <a:spcPct val="105000"/>
              </a:lnSpc>
              <a:spcBef>
                <a:spcPts val="0"/>
              </a:spcBef>
              <a:spcAft>
                <a:spcPts val="1200"/>
              </a:spcAft>
              <a:buClr>
                <a:schemeClr val="dk1"/>
              </a:buClr>
              <a:buSzPts val="1100"/>
              <a:buFont typeface="Arial"/>
              <a:buNone/>
            </a:pPr>
            <a:r>
              <a:rPr lang="en-GB" sz="2800">
                <a:solidFill>
                  <a:schemeClr val="dk2"/>
                </a:solidFill>
              </a:rPr>
              <a:t>           Adversarial Goals and Attack Strategies</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Federated Learning</a:t>
            </a:r>
            <a:endParaRPr/>
          </a:p>
        </p:txBody>
      </p:sp>
      <p:pic>
        <p:nvPicPr>
          <p:cNvPr id="110" name="Google Shape;110;p22"/>
          <p:cNvPicPr preferRelativeResize="0"/>
          <p:nvPr/>
        </p:nvPicPr>
        <p:blipFill>
          <a:blip r:embed="rId3">
            <a:alphaModFix/>
          </a:blip>
          <a:stretch>
            <a:fillRect/>
          </a:stretch>
        </p:blipFill>
        <p:spPr>
          <a:xfrm>
            <a:off x="1714500" y="1704975"/>
            <a:ext cx="5715000" cy="173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https://drive.google.com/file/d/10UYL-6oId3yZTZwjXa-nh6MTW96R77BQ/view?usp=sharing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GB" sz="1750"/>
              <a:t>An adversary attempts to provide an input x∗ to a classification system</a:t>
            </a:r>
            <a:endParaRPr sz="1750"/>
          </a:p>
          <a:p>
            <a:pPr marL="457200" lvl="0" indent="-339725" algn="l" rtl="0">
              <a:lnSpc>
                <a:spcPct val="105000"/>
              </a:lnSpc>
              <a:spcBef>
                <a:spcPts val="1200"/>
              </a:spcBef>
              <a:spcAft>
                <a:spcPts val="0"/>
              </a:spcAft>
              <a:buSzPts val="1750"/>
              <a:buChar char="-"/>
            </a:pPr>
            <a:r>
              <a:rPr lang="en-GB" sz="1750"/>
              <a:t>that results in an incorrect output classification. </a:t>
            </a:r>
            <a:endParaRPr sz="1750"/>
          </a:p>
          <a:p>
            <a:pPr marL="457200" lvl="0" indent="-339725" algn="l" rtl="0">
              <a:lnSpc>
                <a:spcPct val="105000"/>
              </a:lnSpc>
              <a:spcBef>
                <a:spcPts val="0"/>
              </a:spcBef>
              <a:spcAft>
                <a:spcPts val="0"/>
              </a:spcAft>
              <a:buSzPts val="1750"/>
              <a:buChar char="-"/>
            </a:pPr>
            <a:r>
              <a:rPr lang="en-GB" sz="1750"/>
              <a:t>The objective of the adversary is inferred from the incorrectness of the model. </a:t>
            </a:r>
            <a:endParaRPr sz="1750"/>
          </a:p>
          <a:p>
            <a:pPr marL="457200" lvl="0" indent="0" algn="l" rtl="0">
              <a:lnSpc>
                <a:spcPct val="105000"/>
              </a:lnSpc>
              <a:spcBef>
                <a:spcPts val="1200"/>
              </a:spcBef>
              <a:spcAft>
                <a:spcPts val="1200"/>
              </a:spcAft>
              <a:buNone/>
            </a:pP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05000"/>
              </a:lnSpc>
              <a:spcBef>
                <a:spcPts val="0"/>
              </a:spcBef>
              <a:spcAft>
                <a:spcPts val="1200"/>
              </a:spcAft>
              <a:buNone/>
            </a:pPr>
            <a:r>
              <a:rPr lang="en-GB" sz="1750">
                <a:solidFill>
                  <a:schemeClr val="dk2"/>
                </a:solidFill>
              </a:rPr>
              <a:t>Adversarial goals can be broadly classified as: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0675" algn="l" rtl="0">
              <a:lnSpc>
                <a:spcPct val="105000"/>
              </a:lnSpc>
              <a:spcBef>
                <a:spcPts val="0"/>
              </a:spcBef>
              <a:spcAft>
                <a:spcPts val="0"/>
              </a:spcAft>
              <a:buSzPts val="1450"/>
              <a:buChar char="●"/>
            </a:pPr>
            <a:r>
              <a:rPr lang="en-GB" sz="1450"/>
              <a:t> Confidence Reduction: The adversary tries to reduce the confidence of prediction for the target model.</a:t>
            </a:r>
            <a:endParaRPr sz="1450"/>
          </a:p>
          <a:p>
            <a:pPr marL="0" lvl="0" indent="0" algn="l" rtl="0">
              <a:lnSpc>
                <a:spcPct val="105000"/>
              </a:lnSpc>
              <a:spcBef>
                <a:spcPts val="1200"/>
              </a:spcBef>
              <a:spcAft>
                <a:spcPts val="0"/>
              </a:spcAft>
              <a:buClr>
                <a:schemeClr val="dk1"/>
              </a:buClr>
              <a:buSzPts val="275"/>
              <a:buFont typeface="Arial"/>
              <a:buNone/>
            </a:pPr>
            <a:r>
              <a:rPr lang="en-GB" sz="1450"/>
              <a:t>For example, a legitimate image of a ‘stop’ sign can be predicted with a lower confidence having a lesser probability of class belongingness.</a:t>
            </a:r>
            <a:endParaRPr sz="1450"/>
          </a:p>
          <a:p>
            <a:pPr marL="457200" lvl="0" indent="-320675" algn="l" rtl="0">
              <a:lnSpc>
                <a:spcPct val="105000"/>
              </a:lnSpc>
              <a:spcBef>
                <a:spcPts val="1200"/>
              </a:spcBef>
              <a:spcAft>
                <a:spcPts val="0"/>
              </a:spcAft>
              <a:buSzPts val="1450"/>
              <a:buChar char="●"/>
            </a:pPr>
            <a:r>
              <a:rPr lang="en-GB" sz="1450"/>
              <a:t>Misclassification: The adversary tries to alter the output classification of an input example to any class different from the original class. </a:t>
            </a:r>
            <a:endParaRPr sz="1450"/>
          </a:p>
          <a:p>
            <a:pPr marL="0" lvl="0" indent="0" algn="l" rtl="0">
              <a:lnSpc>
                <a:spcPct val="105000"/>
              </a:lnSpc>
              <a:spcBef>
                <a:spcPts val="1200"/>
              </a:spcBef>
              <a:spcAft>
                <a:spcPts val="0"/>
              </a:spcAft>
              <a:buClr>
                <a:schemeClr val="dk1"/>
              </a:buClr>
              <a:buSzPts val="275"/>
              <a:buFont typeface="Arial"/>
              <a:buNone/>
            </a:pPr>
            <a:r>
              <a:rPr lang="en-GB" sz="1450"/>
              <a:t>For example, a legitimate image of a ‘stop’ sign will be predicted as any other class different from the class of stop sign.</a:t>
            </a:r>
            <a:endParaRPr sz="1450"/>
          </a:p>
          <a:p>
            <a:pPr marL="457200" lvl="0" indent="-320675" algn="l" rtl="0">
              <a:lnSpc>
                <a:spcPct val="105000"/>
              </a:lnSpc>
              <a:spcBef>
                <a:spcPts val="1200"/>
              </a:spcBef>
              <a:spcAft>
                <a:spcPts val="0"/>
              </a:spcAft>
              <a:buSzPts val="1450"/>
              <a:buChar char="●"/>
            </a:pPr>
            <a:r>
              <a:rPr lang="en-GB" sz="1450"/>
              <a:t>Targeted Misclassification: The adversary tries to produce inputs that force the output of the classification model to be a specific target class. </a:t>
            </a:r>
            <a:endParaRPr sz="1450"/>
          </a:p>
          <a:p>
            <a:pPr marL="0" lvl="0" indent="0" algn="l" rtl="0">
              <a:lnSpc>
                <a:spcPct val="105000"/>
              </a:lnSpc>
              <a:spcBef>
                <a:spcPts val="1200"/>
              </a:spcBef>
              <a:spcAft>
                <a:spcPts val="0"/>
              </a:spcAft>
              <a:buClr>
                <a:schemeClr val="dk1"/>
              </a:buClr>
              <a:buSzPts val="275"/>
              <a:buFont typeface="Arial"/>
              <a:buNone/>
            </a:pPr>
            <a:r>
              <a:rPr lang="en-GB" sz="1450"/>
              <a:t>For example, any input image to the classification model will be predicted as a class of images having ‘go’ sign.</a:t>
            </a:r>
            <a:endParaRPr sz="1450"/>
          </a:p>
          <a:p>
            <a:pPr marL="0" lvl="0" indent="0" algn="l" rtl="0">
              <a:lnSpc>
                <a:spcPct val="105000"/>
              </a:lnSpc>
              <a:spcBef>
                <a:spcPts val="1200"/>
              </a:spcBef>
              <a:spcAft>
                <a:spcPts val="0"/>
              </a:spcAft>
              <a:buClr>
                <a:schemeClr val="dk1"/>
              </a:buClr>
              <a:buSzPts val="275"/>
              <a:buFont typeface="Arial"/>
              <a:buNone/>
            </a:pPr>
            <a:endParaRPr sz="1450"/>
          </a:p>
          <a:p>
            <a:pPr marL="0" lvl="0" indent="0" algn="l" rtl="0">
              <a:lnSpc>
                <a:spcPct val="105000"/>
              </a:lnSpc>
              <a:spcBef>
                <a:spcPts val="1200"/>
              </a:spcBef>
              <a:spcAft>
                <a:spcPts val="1200"/>
              </a:spcAft>
              <a:buSzPts val="275"/>
              <a:buNone/>
            </a:pPr>
            <a:endParaRPr sz="14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Two Examples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457200" lvl="0" indent="-325755" algn="l" rtl="0">
              <a:spcBef>
                <a:spcPts val="1200"/>
              </a:spcBef>
              <a:spcAft>
                <a:spcPts val="0"/>
              </a:spcAft>
              <a:buSzPct val="100000"/>
              <a:buAutoNum type="arabicPeriod"/>
            </a:pPr>
            <a:r>
              <a:rPr lang="en-GB" dirty="0"/>
              <a:t>Data Poisoning Attacks on Factorization-Based Collaborative Filtering</a:t>
            </a:r>
            <a:endParaRPr dirty="0"/>
          </a:p>
          <a:p>
            <a:pPr marL="0" lvl="0" indent="0" algn="l" rtl="0">
              <a:spcBef>
                <a:spcPts val="1200"/>
              </a:spcBef>
              <a:spcAft>
                <a:spcPts val="0"/>
              </a:spcAft>
              <a:buNone/>
            </a:pPr>
            <a:r>
              <a:rPr lang="en-GB" dirty="0"/>
              <a:t>Ref: </a:t>
            </a:r>
            <a:r>
              <a:rPr lang="en-GB" u="sng" dirty="0">
                <a:solidFill>
                  <a:schemeClr val="hlink"/>
                </a:solidFill>
                <a:hlinkClick r:id="rId3"/>
              </a:rPr>
              <a:t>https://proceedings.neurips.cc/paper/2016/file/83fa5a432ae55c253d0e60dbfa716723-Paper.pdf</a:t>
            </a:r>
            <a:endParaRPr dirty="0"/>
          </a:p>
          <a:p>
            <a:pPr marL="0" lvl="0" indent="0" algn="l" rtl="0">
              <a:spcBef>
                <a:spcPts val="1200"/>
              </a:spcBef>
              <a:spcAft>
                <a:spcPts val="0"/>
              </a:spcAft>
              <a:buNone/>
            </a:pPr>
            <a:endParaRPr dirty="0"/>
          </a:p>
          <a:p>
            <a:pPr marL="457200" lvl="0" indent="-325755" algn="l" rtl="0">
              <a:spcBef>
                <a:spcPts val="1200"/>
              </a:spcBef>
              <a:spcAft>
                <a:spcPts val="0"/>
              </a:spcAft>
              <a:buSzPct val="100000"/>
              <a:buAutoNum type="arabicPeriod"/>
            </a:pPr>
            <a:r>
              <a:rPr lang="en-GB" dirty="0"/>
              <a:t>DeepSight: Mitigating Backdoor Attacks in Federated Learning Through Deep Model Inspection</a:t>
            </a:r>
            <a:endParaRPr dirty="0"/>
          </a:p>
          <a:p>
            <a:pPr marL="457200" lvl="0" indent="0" algn="l" rtl="0">
              <a:spcBef>
                <a:spcPts val="1200"/>
              </a:spcBef>
              <a:spcAft>
                <a:spcPts val="1200"/>
              </a:spcAft>
              <a:buNone/>
            </a:pPr>
            <a:r>
              <a:rPr lang="en-GB" dirty="0"/>
              <a:t>Ref: https://arxiv.org/abs/2201.00763</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AutoNum type="arabicPeriod"/>
            </a:pPr>
            <a:r>
              <a:rPr lang="en-GB" sz="1800">
                <a:solidFill>
                  <a:schemeClr val="dk2"/>
                </a:solidFill>
              </a:rPr>
              <a:t>Data Poisoning Attacks on Collaborative Filtering</a:t>
            </a:r>
            <a:endParaRPr sz="1800">
              <a:solidFill>
                <a:schemeClr val="dk2"/>
              </a:solidFill>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dirty="0"/>
              <a:t>https://drive.google.com/file/d/1aWfRyTZIHhNv7HJykMKdokjWALaZ1ASB/view?usp=sharing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Backdoor Attack</a:t>
            </a:r>
            <a:endParaRPr/>
          </a:p>
          <a:p>
            <a:pPr marL="457200" lvl="0" indent="0" algn="l" rtl="0">
              <a:spcBef>
                <a:spcPts val="1200"/>
              </a:spcBef>
              <a:spcAft>
                <a:spcPts val="0"/>
              </a:spcAft>
              <a:buClr>
                <a:schemeClr val="dk1"/>
              </a:buClr>
              <a:buSzPts val="1100"/>
              <a:buFont typeface="Arial"/>
              <a:buNone/>
            </a:pPr>
            <a:r>
              <a:rPr lang="en-GB"/>
              <a:t>Ref: https://arxiv.org/abs/2201.00763</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0675" algn="l" rtl="0">
              <a:lnSpc>
                <a:spcPct val="95000"/>
              </a:lnSpc>
              <a:spcBef>
                <a:spcPts val="0"/>
              </a:spcBef>
              <a:spcAft>
                <a:spcPts val="0"/>
              </a:spcAft>
              <a:buSzPts val="1450"/>
              <a:buChar char="●"/>
            </a:pPr>
            <a:r>
              <a:rPr lang="en-GB" sz="1450"/>
              <a:t>Federated Learning (FL) allows multiple clients to collaboratively train a Neural Network (NN) model on their private data without revealing the data. </a:t>
            </a:r>
            <a:endParaRPr sz="1450"/>
          </a:p>
          <a:p>
            <a:pPr marL="457200" lvl="0" indent="0" algn="l" rtl="0">
              <a:lnSpc>
                <a:spcPct val="95000"/>
              </a:lnSpc>
              <a:spcBef>
                <a:spcPts val="1200"/>
              </a:spcBef>
              <a:spcAft>
                <a:spcPts val="0"/>
              </a:spcAft>
              <a:buNone/>
            </a:pPr>
            <a:endParaRPr sz="1450"/>
          </a:p>
          <a:p>
            <a:pPr marL="457200" lvl="0" indent="-320675" algn="l" rtl="0">
              <a:lnSpc>
                <a:spcPct val="95000"/>
              </a:lnSpc>
              <a:spcBef>
                <a:spcPts val="1200"/>
              </a:spcBef>
              <a:spcAft>
                <a:spcPts val="0"/>
              </a:spcAft>
              <a:buSzPts val="1450"/>
              <a:buChar char="●"/>
            </a:pPr>
            <a:r>
              <a:rPr lang="en-GB" sz="1450"/>
              <a:t>Recently, several targeted poisoning attacks against FL have been introduced. </a:t>
            </a:r>
            <a:endParaRPr sz="1450"/>
          </a:p>
          <a:p>
            <a:pPr marL="457200" lvl="0" indent="-320675" algn="l" rtl="0">
              <a:lnSpc>
                <a:spcPct val="95000"/>
              </a:lnSpc>
              <a:spcBef>
                <a:spcPts val="0"/>
              </a:spcBef>
              <a:spcAft>
                <a:spcPts val="0"/>
              </a:spcAft>
              <a:buSzPts val="1450"/>
              <a:buChar char="●"/>
            </a:pPr>
            <a:r>
              <a:rPr lang="en-GB" sz="1450"/>
              <a:t>These attacks inject a backdoor into the resulting model that allows adversary-controlled inputs to be misclassified. </a:t>
            </a:r>
            <a:endParaRPr sz="1450"/>
          </a:p>
          <a:p>
            <a:pPr marL="0" lvl="0" indent="0" algn="l" rtl="0">
              <a:lnSpc>
                <a:spcPct val="95000"/>
              </a:lnSpc>
              <a:spcBef>
                <a:spcPts val="1200"/>
              </a:spcBef>
              <a:spcAft>
                <a:spcPts val="0"/>
              </a:spcAft>
              <a:buNone/>
            </a:pPr>
            <a:endParaRPr sz="1450"/>
          </a:p>
          <a:p>
            <a:pPr marL="0" lvl="0" indent="0" algn="l" rtl="0">
              <a:spcBef>
                <a:spcPts val="1200"/>
              </a:spcBef>
              <a:spcAft>
                <a:spcPts val="0"/>
              </a:spcAft>
              <a:buNone/>
            </a:pPr>
            <a:r>
              <a:rPr lang="en-GB" b="1"/>
              <a:t>The server cannot control the training process of the participating clients. An adversary can compromise a subset of the clients and use them</a:t>
            </a:r>
            <a:endParaRPr b="1"/>
          </a:p>
          <a:p>
            <a:pPr marL="0" lvl="0" indent="0" algn="l" rtl="0">
              <a:spcBef>
                <a:spcPts val="1200"/>
              </a:spcBef>
              <a:spcAft>
                <a:spcPts val="0"/>
              </a:spcAft>
              <a:buNone/>
            </a:pPr>
            <a:r>
              <a:rPr lang="en-GB" b="1"/>
              <a:t>to inject a backdoor into the aggregated model. </a:t>
            </a:r>
            <a:endParaRPr sz="1450" b="1"/>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1200"/>
              </a:spcAft>
              <a:buSzPts val="275"/>
              <a:buNone/>
            </a:pPr>
            <a:endParaRPr sz="14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Backdoor Attacks.</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275"/>
              <a:buNone/>
            </a:pPr>
            <a:r>
              <a:rPr lang="en-GB" sz="1950"/>
              <a:t>An example:</a:t>
            </a:r>
            <a:endParaRPr sz="1950"/>
          </a:p>
          <a:p>
            <a:pPr marL="457200" lvl="0" indent="-352425" algn="l" rtl="0">
              <a:lnSpc>
                <a:spcPct val="105000"/>
              </a:lnSpc>
              <a:spcBef>
                <a:spcPts val="1200"/>
              </a:spcBef>
              <a:spcAft>
                <a:spcPts val="0"/>
              </a:spcAft>
              <a:buSzPts val="1950"/>
              <a:buChar char="●"/>
            </a:pPr>
            <a:r>
              <a:rPr lang="en-GB" sz="1950"/>
              <a:t>adversary’s goal would be to cause the aggregated</a:t>
            </a:r>
            <a:endParaRPr sz="1950"/>
          </a:p>
          <a:p>
            <a:pPr marL="0" lvl="0" indent="0" algn="l" rtl="0">
              <a:lnSpc>
                <a:spcPct val="105000"/>
              </a:lnSpc>
              <a:spcBef>
                <a:spcPts val="1200"/>
              </a:spcBef>
              <a:spcAft>
                <a:spcPts val="0"/>
              </a:spcAft>
              <a:buSzPts val="275"/>
              <a:buNone/>
            </a:pPr>
            <a:r>
              <a:rPr lang="en-GB" sz="1950"/>
              <a:t>model to classify malware network traffic patterns as benign</a:t>
            </a:r>
            <a:endParaRPr sz="1950"/>
          </a:p>
          <a:p>
            <a:pPr marL="0" lvl="0" indent="0" algn="l" rtl="0">
              <a:lnSpc>
                <a:spcPct val="105000"/>
              </a:lnSpc>
              <a:spcBef>
                <a:spcPts val="1200"/>
              </a:spcBef>
              <a:spcAft>
                <a:spcPts val="0"/>
              </a:spcAft>
              <a:buSzPts val="275"/>
              <a:buNone/>
            </a:pPr>
            <a:r>
              <a:rPr lang="en-GB" sz="1950"/>
              <a:t>to avoid detection,</a:t>
            </a:r>
            <a:endParaRPr sz="1950"/>
          </a:p>
          <a:p>
            <a:pPr marL="0" lvl="0" indent="0" algn="l" rtl="0">
              <a:lnSpc>
                <a:spcPct val="105000"/>
              </a:lnSpc>
              <a:spcBef>
                <a:spcPts val="1200"/>
              </a:spcBef>
              <a:spcAft>
                <a:spcPts val="1200"/>
              </a:spcAft>
              <a:buSzPts val="275"/>
              <a:buNone/>
            </a:pPr>
            <a:endParaRPr sz="19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lnSpc>
                <a:spcPct val="95000"/>
              </a:lnSpc>
              <a:buSzPts val="275"/>
              <a:buNone/>
            </a:pPr>
            <a:r>
              <a:rPr lang="en-GB" sz="1450" dirty="0"/>
              <a:t>Existing countermeasures against backdoor attacks are inefficient and often merely aim to exclude deviating models from the aggregation. </a:t>
            </a:r>
            <a:endParaRPr sz="1450" dirty="0"/>
          </a:p>
          <a:p>
            <a:pPr marL="0" lvl="0" indent="0" algn="l" rtl="0">
              <a:lnSpc>
                <a:spcPct val="95000"/>
              </a:lnSpc>
              <a:spcBef>
                <a:spcPts val="1200"/>
              </a:spcBef>
              <a:spcAft>
                <a:spcPts val="0"/>
              </a:spcAft>
              <a:buSzPts val="275"/>
              <a:buNone/>
            </a:pPr>
            <a:endParaRPr sz="1450" dirty="0"/>
          </a:p>
          <a:p>
            <a:pPr marL="0" lvl="0" indent="0" algn="l" rtl="0">
              <a:lnSpc>
                <a:spcPct val="95000"/>
              </a:lnSpc>
              <a:spcBef>
                <a:spcPts val="1200"/>
              </a:spcBef>
              <a:spcAft>
                <a:spcPts val="0"/>
              </a:spcAft>
              <a:buSzPts val="275"/>
              <a:buNone/>
            </a:pPr>
            <a:r>
              <a:rPr lang="en-GB" sz="1450" dirty="0"/>
              <a:t>However, this approach also removes benign models of clients with deviating data distributions, causing the aggregated model to perform poorly for such clients.</a:t>
            </a:r>
            <a:endParaRPr sz="1450" dirty="0"/>
          </a:p>
          <a:p>
            <a:pPr marL="0" lvl="0" indent="0" algn="l" rtl="0">
              <a:lnSpc>
                <a:spcPct val="95000"/>
              </a:lnSpc>
              <a:spcBef>
                <a:spcPts val="1200"/>
              </a:spcBef>
              <a:spcAft>
                <a:spcPts val="0"/>
              </a:spcAft>
              <a:buSzPts val="275"/>
              <a:buNone/>
            </a:pPr>
            <a:endParaRPr sz="1450" dirty="0"/>
          </a:p>
          <a:p>
            <a:pPr marL="0" indent="0">
              <a:lnSpc>
                <a:spcPct val="95000"/>
              </a:lnSpc>
              <a:spcBef>
                <a:spcPts val="1200"/>
              </a:spcBef>
              <a:buSzPts val="275"/>
              <a:buNone/>
            </a:pPr>
            <a:r>
              <a:rPr lang="en-GB" sz="1450" dirty="0"/>
              <a:t>To address this problem, we propose </a:t>
            </a:r>
            <a:r>
              <a:rPr lang="en-GB" sz="1450" b="1" dirty="0"/>
              <a:t>DeepSight, a novel model filtering approach for mitigating backdoor attacks. It is based on  novel techniques that allow to characterize the distribution of data used to train model updates and seek to measure fine-grained differences</a:t>
            </a:r>
            <a:r>
              <a:rPr lang="en-GB" sz="1450" dirty="0"/>
              <a:t> in the internal structure and outputs of NNs. Using these techniques, DeepSight can identify suspicious model updates.</a:t>
            </a:r>
            <a:endParaRPr sz="1450" dirty="0"/>
          </a:p>
          <a:p>
            <a:pPr marL="0" lvl="0" indent="0" algn="l" rtl="0">
              <a:lnSpc>
                <a:spcPct val="95000"/>
              </a:lnSpc>
              <a:spcBef>
                <a:spcPts val="1200"/>
              </a:spcBef>
              <a:spcAft>
                <a:spcPts val="1200"/>
              </a:spcAft>
              <a:buSzPts val="275"/>
              <a:buNone/>
            </a:pPr>
            <a:endParaRPr sz="145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8BEA8CB584B6469A99973045FE0B46" ma:contentTypeVersion="2" ma:contentTypeDescription="Create a new document." ma:contentTypeScope="" ma:versionID="d99a3a3c31d7ae624d2d6cb0968ae0c1">
  <xsd:schema xmlns:xsd="http://www.w3.org/2001/XMLSchema" xmlns:xs="http://www.w3.org/2001/XMLSchema" xmlns:p="http://schemas.microsoft.com/office/2006/metadata/properties" xmlns:ns2="8a885333-4ea9-4ac3-9ba0-74eb5b52b1c7" targetNamespace="http://schemas.microsoft.com/office/2006/metadata/properties" ma:root="true" ma:fieldsID="2f0d9846ae0d87f53182300a4d1562b5" ns2:_="">
    <xsd:import namespace="8a885333-4ea9-4ac3-9ba0-74eb5b52b1c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885333-4ea9-4ac3-9ba0-74eb5b52b1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25F76E-A732-4CD8-BDFD-350F9AF268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885333-4ea9-4ac3-9ba0-74eb5b52b1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F8DAD3-28C3-4868-925D-CA2ED8267B2E}">
  <ds:schemaRefs>
    <ds:schemaRef ds:uri="http://schemas.microsoft.com/sharepoint/v3/contenttype/forms"/>
  </ds:schemaRefs>
</ds:datastoreItem>
</file>

<file path=customXml/itemProps3.xml><?xml version="1.0" encoding="utf-8"?>
<ds:datastoreItem xmlns:ds="http://schemas.openxmlformats.org/officeDocument/2006/customXml" ds:itemID="{92063A13-48C5-45A9-8720-F9890B36F7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527</Words>
  <Application>Microsoft Office PowerPoint</Application>
  <PresentationFormat>On-screen Show (16:9)</PresentationFormat>
  <Paragraphs>51</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           Adversarial Goals and Attack Strategies</vt:lpstr>
      <vt:lpstr>PowerPoint Presentation</vt:lpstr>
      <vt:lpstr>Adversarial goals can be broadly classified as:</vt:lpstr>
      <vt:lpstr>Two Examples</vt:lpstr>
      <vt:lpstr>Data Poisoning Attacks on Collaborative Filtering</vt:lpstr>
      <vt:lpstr>PowerPoint Presentation</vt:lpstr>
      <vt:lpstr>PowerPoint Presentation</vt:lpstr>
      <vt:lpstr>Backdoor Attacks.</vt:lpstr>
      <vt:lpstr>PowerPoint Presentation</vt:lpstr>
      <vt:lpstr>Federated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Adversarial Goals and Attack Strategies</dc:title>
  <cp:lastModifiedBy>Manthan Patel</cp:lastModifiedBy>
  <cp:revision>8</cp:revision>
  <dcterms:modified xsi:type="dcterms:W3CDTF">2023-02-17T15:04:16Z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0x010100868BEA8CB584B6469A99973045FE0B46</vt:lpwstr>
  </property>
</Properties>
</file>