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gif" ContentType="image/gif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8" roundtripDataSignature="AMtx7mhkXoFTDDNe//ZUt9E2hVXlPpJI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font" Target="fonts/Roboto-italic.fntdata"/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1" Type="http://schemas.openxmlformats.org/officeDocument/2006/relationships/slide" Target="slides/slide17.xml"/><Relationship Id="rId3" Type="http://schemas.openxmlformats.org/officeDocument/2006/relationships/slideMaster" Target="slideMasters/slideMaster1.xml"/><Relationship Id="rId25" Type="http://schemas.openxmlformats.org/officeDocument/2006/relationships/font" Target="fonts/Roboto-bold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0" Type="http://schemas.openxmlformats.org/officeDocument/2006/relationships/slide" Target="slides/slide16.xml"/><Relationship Id="rId2" Type="http://schemas.openxmlformats.org/officeDocument/2006/relationships/presProps" Target="presProps.xml"/><Relationship Id="rId16" Type="http://schemas.openxmlformats.org/officeDocument/2006/relationships/slide" Target="slides/slide12.xml"/><Relationship Id="rId29" Type="http://schemas.openxmlformats.org/officeDocument/2006/relationships/customXml" Target="../customXml/item1.xml"/><Relationship Id="rId24" Type="http://schemas.openxmlformats.org/officeDocument/2006/relationships/font" Target="fonts/Roboto-regular.fntdata"/><Relationship Id="rId1" Type="http://schemas.openxmlformats.org/officeDocument/2006/relationships/theme" Target="theme/theme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3" Type="http://schemas.openxmlformats.org/officeDocument/2006/relationships/slide" Target="slides/slide19.xml"/><Relationship Id="rId28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" Type="http://schemas.openxmlformats.org/officeDocument/2006/relationships/slide" Target="slides/slide18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7" Type="http://schemas.openxmlformats.org/officeDocument/2006/relationships/font" Target="fonts/Roboto-boldItalic.fntdata"/><Relationship Id="rId14" Type="http://schemas.openxmlformats.org/officeDocument/2006/relationships/slide" Target="slides/slide10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cb074f84c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1cb074f84c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cb074f84c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1cb074f84c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cb074f84c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1cb074f84c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cb074f84c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1cb074f84c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cb074f84c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1cb074f84c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cb074f84c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1cb074f84c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cb074f84c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1cb074f84c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cb074f84c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1cb074f84c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cb074f84c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1cb074f84c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cb074f84c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1cb074f84c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8c99645f9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8c99645f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8c99645f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8c99645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8c99645f9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8c99645f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c4348329e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c4348329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c4348329e5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c4348329e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cb074f84c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1cb074f84c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cb074f84c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1cb074f84c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cb074f84cd_0_14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2" name="Google Shape;82;g1cb074f84cd_0_14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83" name="Google Shape;83;g1cb074f84cd_0_144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ortswigger.net/daily-swig/trojannet-a-simple-yet-effective-attack-on-machine-learning-model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IN" sz="275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DEPENDABLE AND SECURE AI-ML</a:t>
            </a:r>
            <a:endParaRPr sz="5100"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IN" sz="165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N" sz="215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(AI60006)</a:t>
            </a:r>
            <a:endParaRPr sz="2920"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</a:pPr>
            <a:r>
              <a:t/>
            </a:r>
            <a:endParaRPr sz="2420"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</a:pPr>
            <a:r>
              <a:rPr lang="en-IN" sz="2420"/>
              <a:t>Course Overview &amp; Basic Introduction</a:t>
            </a:r>
            <a:endParaRPr sz="2420"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</a:pPr>
            <a:r>
              <a:t/>
            </a:r>
            <a:endParaRPr sz="2420"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</a:pPr>
            <a:r>
              <a:t/>
            </a:r>
            <a:endParaRPr sz="2420"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</a:pPr>
            <a:r>
              <a:t/>
            </a:r>
            <a:endParaRPr sz="24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cb074f84cd_0_17"/>
          <p:cNvSpPr txBox="1"/>
          <p:nvPr>
            <p:ph type="title"/>
          </p:nvPr>
        </p:nvSpPr>
        <p:spPr>
          <a:xfrm>
            <a:off x="415600" y="593367"/>
            <a:ext cx="113607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IN"/>
              <a:t>“Dependability”</a:t>
            </a:r>
            <a:endParaRPr/>
          </a:p>
        </p:txBody>
      </p:sp>
      <p:sp>
        <p:nvSpPr>
          <p:cNvPr id="149" name="Google Shape;149;g1cb074f84cd_0_17"/>
          <p:cNvSpPr txBox="1"/>
          <p:nvPr>
            <p:ph idx="1" type="body"/>
          </p:nvPr>
        </p:nvSpPr>
        <p:spPr>
          <a:xfrm>
            <a:off x="775467" y="1987133"/>
            <a:ext cx="11000700" cy="41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43815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IN" sz="2100"/>
              <a:t>Reliability</a:t>
            </a:r>
            <a:r>
              <a:rPr lang="en-IN" sz="2100"/>
              <a:t> how often is the system allowed to fail </a:t>
            </a:r>
            <a:endParaRPr sz="2100"/>
          </a:p>
          <a:p>
            <a:pPr indent="-43815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IN" sz="2100"/>
              <a:t>Availability </a:t>
            </a:r>
            <a:r>
              <a:rPr lang="en-IN" sz="2100"/>
              <a:t>to which extend is the system usable, when it is needed </a:t>
            </a:r>
            <a:endParaRPr sz="2100"/>
          </a:p>
          <a:p>
            <a:pPr indent="-43815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IN" sz="2100"/>
              <a:t>Maintainability</a:t>
            </a:r>
            <a:r>
              <a:rPr lang="en-IN" sz="2100"/>
              <a:t> how intense is the maintenance of the system </a:t>
            </a:r>
            <a:endParaRPr sz="2100"/>
          </a:p>
          <a:p>
            <a:pPr indent="-43815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IN" sz="2100"/>
              <a:t>Safety</a:t>
            </a:r>
            <a:r>
              <a:rPr lang="en-IN" sz="2100"/>
              <a:t> how much the environment be secured against the system </a:t>
            </a:r>
            <a:endParaRPr sz="2100"/>
          </a:p>
          <a:p>
            <a:pPr indent="-43815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IN" sz="2100"/>
              <a:t>Security</a:t>
            </a:r>
            <a:r>
              <a:rPr lang="en-IN" sz="2100"/>
              <a:t> how much the system be protected against the environment</a:t>
            </a:r>
            <a:endParaRPr sz="2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cb074f84cd_0_2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n-IN" sz="2900">
                <a:solidFill>
                  <a:srgbClr val="5F6368"/>
                </a:solidFill>
                <a:highlight>
                  <a:srgbClr val="FFFFFF"/>
                </a:highlight>
              </a:rPr>
              <a:t>Safety Integrity Level</a:t>
            </a:r>
            <a:r>
              <a:rPr lang="en-IN" sz="2900">
                <a:solidFill>
                  <a:srgbClr val="4D5156"/>
                </a:solidFill>
                <a:highlight>
                  <a:srgbClr val="FFFFFF"/>
                </a:highlight>
              </a:rPr>
              <a:t> : Standard</a:t>
            </a:r>
            <a:endParaRPr sz="2900"/>
          </a:p>
        </p:txBody>
      </p:sp>
      <p:sp>
        <p:nvSpPr>
          <p:cNvPr id="155" name="Google Shape;155;g1cb074f84cd_0_22"/>
          <p:cNvSpPr txBox="1"/>
          <p:nvPr>
            <p:ph idx="1" type="body"/>
          </p:nvPr>
        </p:nvSpPr>
        <p:spPr>
          <a:xfrm>
            <a:off x="415600" y="1536633"/>
            <a:ext cx="5462700" cy="53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3815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IN" sz="2100"/>
              <a:t>Safety Integrity Levels (SIL)  define the criticality of the component, </a:t>
            </a:r>
            <a:endParaRPr sz="2100"/>
          </a:p>
          <a:p>
            <a:pPr indent="-43815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IN" sz="2100"/>
              <a:t>Each SIL requires different development techniques as well as testing or verification methods and techniques. </a:t>
            </a:r>
            <a:endParaRPr sz="2100"/>
          </a:p>
          <a:p>
            <a:pPr indent="0" lvl="0" marL="609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-43815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IN" sz="1900">
                <a:solidFill>
                  <a:schemeClr val="dk1"/>
                </a:solidFill>
              </a:rPr>
              <a:t>The SILs are defined by the probability of failure, a risk reduction factor (can the risk of failure be reduced by a certain amount, using multiple instances, redundancy, etc), probability of failure per hour and the meantime between failure.</a:t>
            </a:r>
            <a:endParaRPr sz="2100"/>
          </a:p>
          <a:p>
            <a:pPr indent="0" lvl="0" marL="6096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2400"/>
              <a:buNone/>
            </a:pPr>
            <a:r>
              <a:t/>
            </a:r>
            <a:endParaRPr sz="2100"/>
          </a:p>
        </p:txBody>
      </p:sp>
      <p:pic>
        <p:nvPicPr>
          <p:cNvPr id="156" name="Google Shape;156;g1cb074f84cd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1600" y="1560167"/>
            <a:ext cx="5907200" cy="313726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1cb074f84cd_0_22"/>
          <p:cNvSpPr txBox="1"/>
          <p:nvPr/>
        </p:nvSpPr>
        <p:spPr>
          <a:xfrm>
            <a:off x="5682433" y="5141167"/>
            <a:ext cx="9237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                              </a:t>
            </a:r>
            <a:r>
              <a:rPr b="1" i="0" lang="en-IN" sz="1800" u="none" cap="none" strike="noStrike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IEC 61508</a:t>
            </a:r>
            <a:endParaRPr b="1" i="0" sz="1800" u="none" cap="none" strike="noStrike">
              <a:solidFill>
                <a:srgbClr val="4D51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Automatic protection systems called safety-related systems</a:t>
            </a:r>
            <a:endParaRPr b="1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cb074f84cd_0_2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3181"/>
              <a:buNone/>
            </a:pPr>
            <a:r>
              <a:rPr lang="en-IN"/>
              <a:t>Standards: </a:t>
            </a:r>
            <a:r>
              <a:rPr b="1" lang="en-IN" sz="2000">
                <a:highlight>
                  <a:srgbClr val="FFFFFF"/>
                </a:highlight>
              </a:rPr>
              <a:t>Safety integrity level (SIL)</a:t>
            </a:r>
            <a:endParaRPr/>
          </a:p>
        </p:txBody>
      </p:sp>
      <p:pic>
        <p:nvPicPr>
          <p:cNvPr id="163" name="Google Shape;163;g1cb074f84cd_0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82900" y="593367"/>
            <a:ext cx="4318000" cy="276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1cb074f84cd_0_29"/>
          <p:cNvSpPr txBox="1"/>
          <p:nvPr/>
        </p:nvSpPr>
        <p:spPr>
          <a:xfrm>
            <a:off x="415600" y="2290000"/>
            <a:ext cx="5581500" cy="45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I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SIL1 being the lowest and SIL4 the highest severity level: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815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●"/>
            </a:pPr>
            <a:r>
              <a:rPr b="0" i="0" lang="en-IN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 example in SIL4 : </a:t>
            </a:r>
            <a:endParaRPr b="0" i="0" sz="2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8150" lvl="1" marL="1219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○"/>
            </a:pPr>
            <a:r>
              <a:rPr b="0" i="0" lang="en-IN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high coverage of branches in the source code of a component </a:t>
            </a:r>
            <a:endParaRPr b="0" i="0" sz="2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8150" lvl="1" marL="1219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○"/>
            </a:pPr>
            <a:r>
              <a:rPr b="0" i="0" lang="en-IN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ensures adequate testing of the most critical components in the system. </a:t>
            </a:r>
            <a:endParaRPr b="0" i="0" sz="2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8150" lvl="1" marL="1219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○"/>
            </a:pPr>
            <a:r>
              <a:rPr b="0" i="0" lang="en-IN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standard procedure in avionic or automotive applications.</a:t>
            </a:r>
            <a:endParaRPr b="0" i="0" sz="2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1cb074f84cd_0_29"/>
          <p:cNvSpPr txBox="1"/>
          <p:nvPr>
            <p:ph idx="1" type="body"/>
          </p:nvPr>
        </p:nvSpPr>
        <p:spPr>
          <a:xfrm>
            <a:off x="6551100" y="3429000"/>
            <a:ext cx="5581500" cy="38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425450" lvl="0" marL="609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IN" sz="1900"/>
              <a:t> Civil avionic systems : regulated by DO178c </a:t>
            </a:r>
            <a:endParaRPr sz="1900"/>
          </a:p>
          <a:p>
            <a:pPr indent="-425450" lvl="0" marL="609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IN" sz="1900"/>
              <a:t> train applications DIN EN 50657 </a:t>
            </a:r>
            <a:endParaRPr sz="1900"/>
          </a:p>
          <a:p>
            <a:pPr indent="-425450" lvl="0" marL="609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IN" sz="1900"/>
              <a:t>Medical devices are certified under IEC 82304, 2018 [4]</a:t>
            </a:r>
            <a:endParaRPr sz="1900"/>
          </a:p>
          <a:p>
            <a:pPr indent="-425450" lvl="0" marL="609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IN" sz="1900"/>
              <a:t>Automotive under ISO 26262 [5]. </a:t>
            </a:r>
            <a:endParaRPr sz="1900"/>
          </a:p>
          <a:p>
            <a:pPr indent="-425450" lvl="0" marL="609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IN" sz="1900"/>
              <a:t>Each of these standards defines strict requirements with the goal to ensure the the functional safety of each component</a:t>
            </a:r>
            <a:endParaRPr sz="1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cb074f84cd_0_3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3181"/>
              <a:buNone/>
            </a:pPr>
            <a:r>
              <a:rPr lang="en-IN"/>
              <a:t>Ensuring dependability in critical systems</a:t>
            </a:r>
            <a:endParaRPr/>
          </a:p>
        </p:txBody>
      </p:sp>
      <p:sp>
        <p:nvSpPr>
          <p:cNvPr id="171" name="Google Shape;171;g1cb074f84cd_0_3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77500" lnSpcReduction="10000"/>
          </a:bodyPr>
          <a:lstStyle/>
          <a:p>
            <a:pPr indent="-42291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5714"/>
              <a:buChar char="●"/>
            </a:pPr>
            <a:r>
              <a:rPr lang="en-IN"/>
              <a:t> </a:t>
            </a:r>
            <a:r>
              <a:rPr b="1" lang="en-IN"/>
              <a:t>Analytical Approaches:</a:t>
            </a:r>
            <a:r>
              <a:rPr lang="en-IN"/>
              <a:t> strict and rigorous review of specification, design and implementation. </a:t>
            </a:r>
            <a:endParaRPr/>
          </a:p>
          <a:p>
            <a:pPr indent="-42291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5714"/>
              <a:buChar char="●"/>
            </a:pPr>
            <a:r>
              <a:rPr b="1" lang="en-IN"/>
              <a:t>Constructive Approaches:</a:t>
            </a:r>
            <a:r>
              <a:rPr lang="en-IN"/>
              <a:t> These techniques and patterns can be used as a guideline to ensure safety during the design and implementation phase of a project, for example safety cases. These scenarios can be used to directly derive the design or even parts of the implementation of the system. </a:t>
            </a:r>
            <a:endParaRPr/>
          </a:p>
          <a:p>
            <a:pPr indent="-42291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5714"/>
              <a:buChar char="●"/>
            </a:pPr>
            <a:r>
              <a:rPr lang="en-IN"/>
              <a:t>Fault tolerant system with </a:t>
            </a:r>
            <a:r>
              <a:rPr b="1" lang="en-IN"/>
              <a:t>redundancy</a:t>
            </a:r>
            <a:r>
              <a:rPr lang="en-IN"/>
              <a:t> concepts can be implemented to increase the reliability and availability of the system. </a:t>
            </a:r>
            <a:endParaRPr/>
          </a:p>
          <a:p>
            <a:pPr indent="-42291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5714"/>
              <a:buChar char="●"/>
            </a:pPr>
            <a:r>
              <a:rPr lang="en-IN"/>
              <a:t>In addition a </a:t>
            </a:r>
            <a:r>
              <a:rPr b="1" lang="en-IN"/>
              <a:t>fault containment</a:t>
            </a:r>
            <a:r>
              <a:rPr lang="en-IN"/>
              <a:t> strategy can be developed. If a fault occurs the consequences spread only to specific predefined boundaries, as a result, the system can stay intact.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ct val="92857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cb074f84cd_0_4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IN" sz="2400">
                <a:solidFill>
                  <a:schemeClr val="dk2"/>
                </a:solidFill>
              </a:rPr>
              <a:t>Risk mitigation mechanisms</a:t>
            </a:r>
            <a:endParaRPr/>
          </a:p>
        </p:txBody>
      </p:sp>
      <p:sp>
        <p:nvSpPr>
          <p:cNvPr id="177" name="Google Shape;177;g1cb074f84cd_0_4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/>
              <a:t>From a more technical point of view dependability properties of a system can be improved by adding risk mitigation mechanisms:</a:t>
            </a:r>
            <a:endParaRPr/>
          </a:p>
          <a:p>
            <a:pPr indent="-457200" lvl="0" marL="609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-IN"/>
              <a:t> watchdog or </a:t>
            </a:r>
            <a:endParaRPr/>
          </a:p>
          <a:p>
            <a:pPr indent="-4572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N"/>
              <a:t>brownout detection.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cb074f84cd_0_4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3181"/>
              <a:buNone/>
            </a:pPr>
            <a:r>
              <a:rPr lang="en-IN"/>
              <a:t>Watchdog</a:t>
            </a:r>
            <a:endParaRPr/>
          </a:p>
        </p:txBody>
      </p:sp>
      <p:sp>
        <p:nvSpPr>
          <p:cNvPr id="183" name="Google Shape;183;g1cb074f84cd_0_46"/>
          <p:cNvSpPr txBox="1"/>
          <p:nvPr>
            <p:ph idx="1" type="body"/>
          </p:nvPr>
        </p:nvSpPr>
        <p:spPr>
          <a:xfrm>
            <a:off x="415600" y="1536633"/>
            <a:ext cx="5378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44500" lvl="0" marL="609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2E2B21"/>
              </a:buClr>
              <a:buSzPts val="2200"/>
              <a:buFont typeface="Twentieth Century"/>
              <a:buChar char="●"/>
            </a:pPr>
            <a:r>
              <a:rPr lang="en-IN" sz="2200">
                <a:solidFill>
                  <a:srgbClr val="2E2B2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hardware component of a watchdog is a counter:</a:t>
            </a:r>
            <a:endParaRPr sz="2200">
              <a:solidFill>
                <a:srgbClr val="2E2B2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44500" lvl="1" marL="1219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2E2B21"/>
              </a:buClr>
              <a:buSzPts val="2200"/>
              <a:buFont typeface="Twentieth Century"/>
              <a:buChar char="○"/>
            </a:pPr>
            <a:r>
              <a:rPr lang="en-IN" sz="2200">
                <a:solidFill>
                  <a:srgbClr val="2E2B2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set to a certain value </a:t>
            </a:r>
            <a:endParaRPr sz="2200">
              <a:solidFill>
                <a:srgbClr val="2E2B2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12192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</a:pPr>
            <a:r>
              <a:rPr lang="en-IN" sz="2200">
                <a:solidFill>
                  <a:srgbClr val="2E2B2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then counts down towards zero. </a:t>
            </a:r>
            <a:endParaRPr sz="2200">
              <a:solidFill>
                <a:srgbClr val="2E2B2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609600" rtl="0" algn="l">
              <a:lnSpc>
                <a:spcPct val="70000"/>
              </a:lnSpc>
              <a:spcBef>
                <a:spcPts val="21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200">
              <a:solidFill>
                <a:srgbClr val="2E2B2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44500" lvl="0" marL="609600" rtl="0" algn="l">
              <a:lnSpc>
                <a:spcPct val="70000"/>
              </a:lnSpc>
              <a:spcBef>
                <a:spcPts val="1900"/>
              </a:spcBef>
              <a:spcAft>
                <a:spcPts val="0"/>
              </a:spcAft>
              <a:buClr>
                <a:srgbClr val="2E2B21"/>
              </a:buClr>
              <a:buSzPts val="2200"/>
              <a:buFont typeface="Twentieth Century"/>
              <a:buChar char="●"/>
            </a:pPr>
            <a:r>
              <a:rPr lang="en-IN" sz="2200">
                <a:solidFill>
                  <a:srgbClr val="2E2B2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It is the responsibility of the software:</a:t>
            </a:r>
            <a:endParaRPr sz="2200">
              <a:solidFill>
                <a:srgbClr val="2E2B2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6096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-IN" sz="2200">
                <a:solidFill>
                  <a:srgbClr val="2E2B2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to set the count to its original value so that it never reaches zero.</a:t>
            </a:r>
            <a:endParaRPr sz="2200">
              <a:solidFill>
                <a:srgbClr val="2E2B2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609600" rtl="0" algn="l">
              <a:lnSpc>
                <a:spcPct val="70000"/>
              </a:lnSpc>
              <a:spcBef>
                <a:spcPts val="21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200">
              <a:solidFill>
                <a:srgbClr val="2E2B2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44500" lvl="0" marL="609600" rtl="0" algn="l">
              <a:lnSpc>
                <a:spcPct val="70000"/>
              </a:lnSpc>
              <a:spcBef>
                <a:spcPts val="1900"/>
              </a:spcBef>
              <a:spcAft>
                <a:spcPts val="0"/>
              </a:spcAft>
              <a:buClr>
                <a:srgbClr val="2E2B21"/>
              </a:buClr>
              <a:buSzPts val="2200"/>
              <a:buFont typeface="Twentieth Century"/>
              <a:buChar char="●"/>
            </a:pPr>
            <a:r>
              <a:rPr lang="en-IN" sz="2200">
                <a:solidFill>
                  <a:srgbClr val="2E2B2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If timer reaches zero:</a:t>
            </a:r>
            <a:endParaRPr sz="2200">
              <a:solidFill>
                <a:srgbClr val="2E2B2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44500" lvl="1" marL="1219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2E2B21"/>
              </a:buClr>
              <a:buSzPts val="2200"/>
              <a:buFont typeface="Twentieth Century"/>
              <a:buChar char="○"/>
            </a:pPr>
            <a:r>
              <a:rPr lang="en-IN" sz="2200">
                <a:solidFill>
                  <a:srgbClr val="2E2B2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it is assumed that the software has failed in some manner </a:t>
            </a:r>
            <a:endParaRPr sz="2200">
              <a:solidFill>
                <a:srgbClr val="2E2B2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44500" lvl="1" marL="1219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2E2B21"/>
              </a:buClr>
              <a:buSzPts val="2200"/>
              <a:buFont typeface="Twentieth Century"/>
              <a:buChar char="○"/>
            </a:pPr>
            <a:r>
              <a:rPr lang="en-IN" sz="2200">
                <a:solidFill>
                  <a:srgbClr val="2E2B2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CPU is reset.</a:t>
            </a:r>
            <a:endParaRPr sz="2200">
              <a:solidFill>
                <a:srgbClr val="2E2B2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609600" rtl="0" algn="l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SzPts val="2400"/>
              <a:buNone/>
            </a:pPr>
            <a:r>
              <a:t/>
            </a:r>
            <a:endParaRPr sz="2200"/>
          </a:p>
        </p:txBody>
      </p:sp>
      <p:pic>
        <p:nvPicPr>
          <p:cNvPr id="184" name="Google Shape;184;g1cb074f84cd_0_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39833" y="2153833"/>
            <a:ext cx="4724867" cy="31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cb074f84cd_0_5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IN" sz="2400">
                <a:solidFill>
                  <a:schemeClr val="dk2"/>
                </a:solidFill>
              </a:rPr>
              <a:t>Brownout Detection</a:t>
            </a:r>
            <a:endParaRPr/>
          </a:p>
        </p:txBody>
      </p:sp>
      <p:sp>
        <p:nvSpPr>
          <p:cNvPr id="190" name="Google Shape;190;g1cb074f84cd_0_52"/>
          <p:cNvSpPr txBox="1"/>
          <p:nvPr>
            <p:ph idx="1" type="body"/>
          </p:nvPr>
        </p:nvSpPr>
        <p:spPr>
          <a:xfrm>
            <a:off x="5771200" y="976800"/>
            <a:ext cx="6420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38150" lvl="0" marL="609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●"/>
            </a:pPr>
            <a:r>
              <a:rPr lang="en-IN" sz="21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“brown out” of a microcontroller is a partial and temporary reduction in the power supply voltage below the level required for reliable operation. 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438150" lvl="0" marL="609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●"/>
            </a:pPr>
            <a:r>
              <a:rPr lang="en-IN" sz="21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Many microcontrollers have a protection circuit which detects when the supply voltage goes below this level 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438150" lvl="0" marL="609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●"/>
            </a:pPr>
            <a:r>
              <a:rPr lang="en-IN" sz="21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puts the device into a reset state to ensure proper startup when power returns. This action is called a “Brown Out Reset” or BOR.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1600"/>
              </a:spcAft>
              <a:buSzPts val="2400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1" name="Google Shape;191;g1cb074f84cd_0_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200" y="1356967"/>
            <a:ext cx="4949133" cy="277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cb074f84cd_0_5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IN" sz="2400">
                <a:solidFill>
                  <a:schemeClr val="dk2"/>
                </a:solidFill>
              </a:rPr>
              <a:t>Brownout Detection</a:t>
            </a:r>
            <a:endParaRPr/>
          </a:p>
        </p:txBody>
      </p:sp>
      <p:pic>
        <p:nvPicPr>
          <p:cNvPr id="197" name="Google Shape;197;g1cb074f84cd_0_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200" y="1356967"/>
            <a:ext cx="4949133" cy="27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1cb074f84cd_0_58"/>
          <p:cNvSpPr txBox="1"/>
          <p:nvPr>
            <p:ph idx="1" type="body"/>
          </p:nvPr>
        </p:nvSpPr>
        <p:spPr>
          <a:xfrm>
            <a:off x="5734033" y="741167"/>
            <a:ext cx="6162300" cy="56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38150" lvl="0" marL="609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●"/>
            </a:pPr>
            <a:r>
              <a:rPr lang="en-IN" sz="21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V1: is the normal power supply voltage. 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438150" lvl="0" marL="609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●"/>
            </a:pPr>
            <a:r>
              <a:rPr lang="en-IN" sz="21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V2: is the point where the microcontroller may not operate reliably. 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438150" lvl="0" marL="609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●"/>
            </a:pPr>
            <a:r>
              <a:rPr lang="en-IN" sz="21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V3:  a point where operation stops entirely. 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438150" lvl="0" marL="609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●"/>
            </a:pPr>
            <a:r>
              <a:rPr lang="en-IN" sz="21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Between V2 and V3 is a “danger zone” where things can go wrong and operation is unreliable. 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438150" lvl="0" marL="609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●"/>
            </a:pPr>
            <a:r>
              <a:rPr lang="en-IN" sz="21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device could work correctly for years while the power supply goes in and out of the danger zone and then there is a failure. 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438150" lvl="0" marL="609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●"/>
            </a:pPr>
            <a:r>
              <a:rPr lang="en-IN" sz="21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BOR level is set above V2 and replaces the danger zone with a reset of the device. 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438150" lvl="0" marL="609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●"/>
            </a:pPr>
            <a:r>
              <a:rPr lang="en-IN" sz="21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Reset is not good but (usually) better than uncertain.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cb074f84cd_0_64"/>
          <p:cNvSpPr txBox="1"/>
          <p:nvPr>
            <p:ph type="title"/>
          </p:nvPr>
        </p:nvSpPr>
        <p:spPr>
          <a:xfrm>
            <a:off x="279933" y="593367"/>
            <a:ext cx="2603100" cy="32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IN" sz="3300"/>
              <a:t>Artificial Intelligence in Critical Systems</a:t>
            </a:r>
            <a:endParaRPr sz="3300"/>
          </a:p>
        </p:txBody>
      </p:sp>
      <p:sp>
        <p:nvSpPr>
          <p:cNvPr id="204" name="Google Shape;204;g1cb074f84cd_0_64"/>
          <p:cNvSpPr txBox="1"/>
          <p:nvPr>
            <p:ph idx="1" type="body"/>
          </p:nvPr>
        </p:nvSpPr>
        <p:spPr>
          <a:xfrm>
            <a:off x="415600" y="4590667"/>
            <a:ext cx="11573100" cy="15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2500"/>
          </a:bodyPr>
          <a:lstStyle/>
          <a:p>
            <a:pPr indent="-422275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IN" sz="2000"/>
              <a:t>Autonomous driving : prominent example for systems incorporating critical components derived using ML. </a:t>
            </a:r>
            <a:endParaRPr sz="2000"/>
          </a:p>
          <a:p>
            <a:pPr indent="-422275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IN" sz="2000"/>
              <a:t>The capability of an </a:t>
            </a:r>
            <a:r>
              <a:rPr b="1" lang="en-IN" sz="2000"/>
              <a:t>AI system to react in complex scenarios in a short amount of time</a:t>
            </a:r>
            <a:r>
              <a:rPr lang="en-IN" sz="2000"/>
              <a:t> is unique</a:t>
            </a:r>
            <a:endParaRPr sz="2000"/>
          </a:p>
          <a:p>
            <a:pPr indent="-422275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IN" sz="2000"/>
              <a:t>Enables the system to identify pedestrians or traffic signs in a fraction of classic image recognition methods used before.</a:t>
            </a:r>
            <a:endParaRPr sz="2000"/>
          </a:p>
        </p:txBody>
      </p:sp>
      <p:pic>
        <p:nvPicPr>
          <p:cNvPr id="205" name="Google Shape;205;g1cb074f84cd_0_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1068" y="278064"/>
            <a:ext cx="8797735" cy="382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cb074f84cd_0_7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3181"/>
              <a:buNone/>
            </a:pPr>
            <a:r>
              <a:rPr lang="en-IN"/>
              <a:t>Problems with AI-ML</a:t>
            </a:r>
            <a:endParaRPr/>
          </a:p>
        </p:txBody>
      </p:sp>
      <p:sp>
        <p:nvSpPr>
          <p:cNvPr id="211" name="Google Shape;211;g1cb074f84cd_0_7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43815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IN" sz="2100"/>
              <a:t>ML methods are b</a:t>
            </a:r>
            <a:r>
              <a:rPr b="1" lang="en-IN" sz="2100"/>
              <a:t>ased on probabilities</a:t>
            </a:r>
            <a:r>
              <a:rPr lang="en-IN" sz="2100"/>
              <a:t>. </a:t>
            </a:r>
            <a:endParaRPr sz="2100"/>
          </a:p>
          <a:p>
            <a:pPr indent="-43815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IN" sz="2100"/>
              <a:t>They are </a:t>
            </a:r>
            <a:r>
              <a:rPr b="1" lang="en-IN" sz="2100"/>
              <a:t>stochastic principles</a:t>
            </a:r>
            <a:r>
              <a:rPr lang="en-IN" sz="2100"/>
              <a:t>, which can only estimate the correct answer with a specific certainty. </a:t>
            </a:r>
            <a:endParaRPr sz="2100"/>
          </a:p>
          <a:p>
            <a:pPr indent="-43815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IN" sz="2100"/>
              <a:t>Even though the ML algorithms might be 100% sure that the outcome is correct, the answer can still be wrong. This can e.g. happen if the </a:t>
            </a:r>
            <a:r>
              <a:rPr b="1" lang="en-IN" sz="2100"/>
              <a:t>quality of the training</a:t>
            </a:r>
            <a:r>
              <a:rPr lang="en-IN" sz="2100"/>
              <a:t> data is too low, or the data does not even contain all possible scenarios</a:t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8c99645f9_0_3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108c99645f9_0_3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u="sng">
                <a:solidFill>
                  <a:schemeClr val="hlink"/>
                </a:solidFill>
                <a:hlinkClick r:id="rId3"/>
              </a:rPr>
              <a:t>https://portswigger.net/daily-swig/trojannet-a-simple-yet-effective-attack-on-machine-learning-models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https://portswigger.net/daily-swig/machine-learning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8c99645f9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/>
              <a:t>Course Structure</a:t>
            </a:r>
            <a:endParaRPr/>
          </a:p>
        </p:txBody>
      </p:sp>
      <p:sp>
        <p:nvSpPr>
          <p:cNvPr id="101" name="Google Shape;101;g108c99645f9_0_0"/>
          <p:cNvSpPr txBox="1"/>
          <p:nvPr>
            <p:ph idx="1" type="body"/>
          </p:nvPr>
        </p:nvSpPr>
        <p:spPr>
          <a:xfrm>
            <a:off x="838200" y="1825625"/>
            <a:ext cx="50343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IN" sz="1600"/>
              <a:t>Introduction to dependable AI: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IN" sz="1600"/>
              <a:t>Resilience, robustness, safety and security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IN" sz="1600"/>
              <a:t> Reliable Neural Networks: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IN" sz="1600"/>
              <a:t>Fault Models, Assessing Fault Tolerance, Redundancy,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IN" sz="1600"/>
              <a:t>Reliability during the Learning Phase.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IN" sz="1600"/>
              <a:t>Methodology for Fault Tolerance: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IN" sz="1600"/>
              <a:t>Fault Locations, Fault Manifestations, Fault Coverage.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IN" sz="1600"/>
              <a:t>Low-cost fault-mitigation techniques: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IN" sz="1600"/>
              <a:t>improving the dependability through software testing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IN" sz="1500">
                <a:latin typeface="Arial"/>
                <a:ea typeface="Arial"/>
                <a:cs typeface="Arial"/>
                <a:sym typeface="Arial"/>
              </a:rPr>
              <a:t>Accelerators against Soft Errors and Permanent Faults.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IN" sz="1600"/>
              <a:t>Measuring the Reliability of Reinforcement Learning Algorithms,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IN" sz="1600"/>
              <a:t>Generative adversarial networks (GAN)</a:t>
            </a:r>
            <a:endParaRPr sz="1600"/>
          </a:p>
        </p:txBody>
      </p:sp>
      <p:sp>
        <p:nvSpPr>
          <p:cNvPr id="102" name="Google Shape;102;g108c99645f9_0_0"/>
          <p:cNvSpPr txBox="1"/>
          <p:nvPr>
            <p:ph idx="1" type="body"/>
          </p:nvPr>
        </p:nvSpPr>
        <p:spPr>
          <a:xfrm>
            <a:off x="6229125" y="2005300"/>
            <a:ext cx="53193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18"/>
              <a:buNone/>
            </a:pPr>
            <a:r>
              <a:rPr lang="en-IN" sz="1690"/>
              <a:t>Advanced Topic (if time permits): </a:t>
            </a:r>
            <a:endParaRPr sz="169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18"/>
              <a:buNone/>
            </a:pPr>
            <a:r>
              <a:rPr lang="en-IN" sz="1690"/>
              <a:t> Game-Theoretic Methods for Robustness, Security, and Resilience </a:t>
            </a:r>
            <a:endParaRPr sz="169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18"/>
              <a:buNone/>
            </a:pPr>
            <a:r>
              <a:rPr lang="en-IN" sz="1690"/>
              <a:t> Fuzzing for vulnerability detection </a:t>
            </a:r>
            <a:endParaRPr sz="169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18"/>
              <a:buNone/>
            </a:pPr>
            <a:r>
              <a:rPr lang="en-IN" sz="1690"/>
              <a:t> Integrity checks and monitoring </a:t>
            </a:r>
            <a:endParaRPr sz="169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18"/>
              <a:buNone/>
            </a:pPr>
            <a:r>
              <a:rPr lang="en-IN" sz="1690"/>
              <a:t>Provable safety and provable Defense</a:t>
            </a:r>
            <a:endParaRPr sz="169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18"/>
              <a:buNone/>
            </a:pPr>
            <a:r>
              <a:rPr lang="en-IN" sz="1690"/>
              <a:t>Formal Scenario Based Testing of Autonomous Vehicles:From Simulation to the Real World</a:t>
            </a:r>
            <a:endParaRPr sz="169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69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18"/>
              <a:buNone/>
            </a:pPr>
            <a:r>
              <a:rPr b="1" lang="en-IN" sz="1690"/>
              <a:t>Study Material:</a:t>
            </a:r>
            <a:endParaRPr b="1" sz="169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18"/>
              <a:buNone/>
            </a:pPr>
            <a:r>
              <a:rPr b="1" lang="en-IN" sz="1690"/>
              <a:t>https://drive.google.com/drive/folders/1at__tMA7NzkDNo3xCnCZHu-L4OQI8db2?usp=sharing</a:t>
            </a:r>
            <a:endParaRPr b="1" sz="169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69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8c99645f9_0_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/>
              <a:t>Course Structure</a:t>
            </a:r>
            <a:endParaRPr/>
          </a:p>
        </p:txBody>
      </p:sp>
      <p:sp>
        <p:nvSpPr>
          <p:cNvPr id="108" name="Google Shape;108;g108c99645f9_0_6"/>
          <p:cNvSpPr txBox="1"/>
          <p:nvPr>
            <p:ph idx="1" type="body"/>
          </p:nvPr>
        </p:nvSpPr>
        <p:spPr>
          <a:xfrm>
            <a:off x="838200" y="1825625"/>
            <a:ext cx="51675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IN" sz="1600"/>
              <a:t>Secure AI: Privacy concerns in ML and DL,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IN" sz="1600"/>
              <a:t>Adversarial models: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IN" sz="1600"/>
              <a:t>Honest-but-curious adversary model, semi-honest entity, active adversary model.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IN" sz="1600"/>
              <a:t>Attacks against ML/DL: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IN" sz="1600"/>
              <a:t>Evasion/Adversarial attack, Poisoning, Inference, Trojans, Backdoor attacks with Case Study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IN" sz="1600"/>
              <a:t>Differential Privacy basics: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IN" sz="1600"/>
              <a:t>Properties of Differential Privacy: privacy preservation,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IN" sz="1600"/>
              <a:t>Sensitivity, randomization, composition, and stability;</a:t>
            </a:r>
            <a:endParaRPr sz="16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IN" sz="1600"/>
              <a:t>Differential Privacy in Supervised Learning, Differential Privacy in Unsupervised Learning</a:t>
            </a:r>
            <a:endParaRPr sz="16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09" name="Google Shape;109;g108c99645f9_0_6"/>
          <p:cNvSpPr txBox="1"/>
          <p:nvPr>
            <p:ph idx="1" type="body"/>
          </p:nvPr>
        </p:nvSpPr>
        <p:spPr>
          <a:xfrm>
            <a:off x="6671575" y="1825625"/>
            <a:ext cx="44211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IN" sz="1600"/>
              <a:t>Federated machine learning: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IN" sz="1600"/>
              <a:t>Model Training in Federated Learning and optimisation,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IN" sz="1600"/>
              <a:t>Privacy-Preservation in centralised FL framework: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IN" sz="1600"/>
              <a:t> Attack Models on FL, Privacy-preservation solutions</a:t>
            </a:r>
            <a:endParaRPr sz="16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IN" sz="1600"/>
              <a:t>Homomorphic encryption and machine learning :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IN" sz="1600"/>
              <a:t> Basics of homomorphic encryption, Secure hyperplane decision, Naïve Bayes, and decision trees-polynomial approximations ,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IN" sz="1600"/>
              <a:t>Division-Free Integer Algorithms for Classification,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IN" sz="1600"/>
              <a:t>Homomorphic evaluation of deep neural networks,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IN" sz="1600"/>
              <a:t>Case study on medical data</a:t>
            </a:r>
            <a:endParaRPr sz="16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5" name="Google Shape;115;p3"/>
          <p:cNvSpPr txBox="1"/>
          <p:nvPr>
            <p:ph idx="1" type="body"/>
          </p:nvPr>
        </p:nvSpPr>
        <p:spPr>
          <a:xfrm>
            <a:off x="838200" y="1825629"/>
            <a:ext cx="10765800" cy="15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IN" sz="1800"/>
              <a:t>Assignment  1 : </a:t>
            </a:r>
            <a:r>
              <a:rPr lang="en-IN" sz="18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Adversarial Robustness Toolbox (ART)</a:t>
            </a:r>
            <a:r>
              <a:rPr lang="en-IN" sz="1800"/>
              <a:t> for TrustedAI (IBM) (Python) </a:t>
            </a:r>
            <a:endParaRPr sz="1800"/>
          </a:p>
          <a:p>
            <a:pPr indent="-1905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IN" sz="1800"/>
              <a:t>Assignment  2 : </a:t>
            </a:r>
            <a:r>
              <a:rPr lang="en-IN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Pydp (Python), IBM differential privacy tool (Python), Google DP (Java/C) </a:t>
            </a:r>
            <a:endParaRPr b="1" sz="1800"/>
          </a:p>
          <a:p>
            <a:pPr indent="-1905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IN" sz="1800"/>
              <a:t>Assignment 3 : </a:t>
            </a:r>
            <a:r>
              <a:rPr lang="en-IN" sz="1800"/>
              <a:t>Encrypted ML with homomorphic library</a:t>
            </a:r>
            <a:endParaRPr sz="1800"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en-IN" sz="2400"/>
            </a:b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2400"/>
              <a:t>   </a:t>
            </a:r>
            <a:br>
              <a:rPr lang="en-IN" sz="2400"/>
            </a:br>
            <a:endParaRPr sz="2400"/>
          </a:p>
        </p:txBody>
      </p:sp>
      <p:sp>
        <p:nvSpPr>
          <p:cNvPr id="116" name="Google Shape;116;p3"/>
          <p:cNvSpPr txBox="1"/>
          <p:nvPr/>
        </p:nvSpPr>
        <p:spPr>
          <a:xfrm>
            <a:off x="1483576" y="3722923"/>
            <a:ext cx="56562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Grading plan (Tentative):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Test 1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2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0/100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Assignments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 2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0/100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MidSem &amp; EndSem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 60/100</a:t>
            </a:r>
            <a:b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c4348329e5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Dependable NN</a:t>
            </a:r>
            <a:endParaRPr/>
          </a:p>
        </p:txBody>
      </p:sp>
      <p:sp>
        <p:nvSpPr>
          <p:cNvPr id="122" name="Google Shape;122;g1c4348329e5_0_0"/>
          <p:cNvSpPr txBox="1"/>
          <p:nvPr>
            <p:ph idx="1" type="body"/>
          </p:nvPr>
        </p:nvSpPr>
        <p:spPr>
          <a:xfrm>
            <a:off x="838200" y="1937600"/>
            <a:ext cx="7755300" cy="458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IN"/>
              <a:t>Accuracy : </a:t>
            </a:r>
            <a:r>
              <a:rPr lang="en-IN"/>
              <a:t>The prediction accuracy is the basic ability of a trustworthy model. Trustworthy NNs are expected to generate accurate output, consistent with the ground truth, as much as possible;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IN"/>
              <a:t> </a:t>
            </a:r>
            <a:r>
              <a:rPr b="1" lang="en-IN"/>
              <a:t>Reliability:</a:t>
            </a:r>
            <a:r>
              <a:rPr lang="en-IN"/>
              <a:t> Trustworthy NNs should be resilient and secure. In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other words, they must be robust against different potential threats, such as inherent noise, distribution shift, and adversarial attacks;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-IN"/>
              <a:t>Explainability:</a:t>
            </a:r>
            <a:r>
              <a:rPr lang="en-IN"/>
              <a:t>  The model itself must allow explainable for the prediction, which can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IN"/>
              <a:t>help humans to enhance understanding, make decisions and take further actions;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-IN"/>
              <a:t>Privacy protection:</a:t>
            </a:r>
            <a:r>
              <a:rPr lang="en-IN"/>
              <a:t> Trustworthy NNs are required to ensure full privacy of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IN"/>
              <a:t>the models as well as data privacy.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g1c4348329e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1375" y="2794925"/>
            <a:ext cx="2094925" cy="199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c4348329e5_0_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Pillars of Security</a:t>
            </a:r>
            <a:endParaRPr/>
          </a:p>
        </p:txBody>
      </p:sp>
      <p:sp>
        <p:nvSpPr>
          <p:cNvPr id="129" name="Google Shape;129;g1c4348329e5_0_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 </a:t>
            </a:r>
            <a:r>
              <a:rPr b="1" lang="en-IN"/>
              <a:t>Confidentiality</a:t>
            </a:r>
            <a:r>
              <a:rPr lang="en-IN"/>
              <a:t> is satisfied if data or objects are not read by an unauthorized party.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en-IN"/>
              <a:t>Integrity</a:t>
            </a:r>
            <a:r>
              <a:rPr lang="en-IN"/>
              <a:t> is satisfied if data or objects are not changed (written) or generated by an unauthorized party.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en-IN"/>
              <a:t>Authenticity</a:t>
            </a:r>
            <a:r>
              <a:rPr lang="en-IN"/>
              <a:t> is satisfied if an author of data or an object is who it claims to be.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en-IN"/>
              <a:t>Availability</a:t>
            </a:r>
            <a:r>
              <a:rPr lang="en-IN"/>
              <a:t> is satisfied if data, objects, or services are available.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cb074f84cd_0_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3181"/>
              <a:buNone/>
            </a:pPr>
            <a:r>
              <a:t/>
            </a:r>
            <a:endParaRPr/>
          </a:p>
        </p:txBody>
      </p:sp>
      <p:sp>
        <p:nvSpPr>
          <p:cNvPr id="135" name="Google Shape;135;g1cb074f84cd_0_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IN" sz="3700">
                <a:solidFill>
                  <a:schemeClr val="dk1"/>
                </a:solidFill>
              </a:rPr>
              <a:t>Can AI-based Components be Part of Dependable Systems?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cb074f84cd_0_1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3181"/>
              <a:buNone/>
            </a:pPr>
            <a:r>
              <a:rPr lang="en-IN"/>
              <a:t>Dependable Systems</a:t>
            </a:r>
            <a:endParaRPr/>
          </a:p>
        </p:txBody>
      </p:sp>
      <p:sp>
        <p:nvSpPr>
          <p:cNvPr id="141" name="Google Shape;141;g1cb074f84cd_0_10"/>
          <p:cNvSpPr txBox="1"/>
          <p:nvPr>
            <p:ph idx="1" type="body"/>
          </p:nvPr>
        </p:nvSpPr>
        <p:spPr>
          <a:xfrm>
            <a:off x="6591433" y="1536633"/>
            <a:ext cx="5184900" cy="28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sz="2100"/>
              <a:t>Dependable Systems can be found in many forms and application domains, but especially in transportation systems, medical systems and recently in the domain of IoT and Industry 4.0.*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None/>
            </a:pPr>
            <a:r>
              <a:t/>
            </a:r>
            <a:endParaRPr sz="2100"/>
          </a:p>
        </p:txBody>
      </p:sp>
      <p:pic>
        <p:nvPicPr>
          <p:cNvPr id="142" name="Google Shape;142;g1cb074f84cd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200" y="1536633"/>
            <a:ext cx="5412133" cy="3210267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1cb074f84cd_0_10"/>
          <p:cNvSpPr txBox="1"/>
          <p:nvPr/>
        </p:nvSpPr>
        <p:spPr>
          <a:xfrm>
            <a:off x="1035700" y="5458400"/>
            <a:ext cx="98085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*Industry 4.0 has been defined as “a </a:t>
            </a:r>
            <a:r>
              <a:rPr b="1" i="0" lang="en-IN" sz="16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name for the current trend of automation and data exchange in manufacturing technologies</a:t>
            </a:r>
            <a:r>
              <a:rPr b="0" i="0" lang="en-IN" sz="16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including cyber-physical systems, the Internet of things, cloud computing and cognitive computing and creating the smart factory”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349D642397B540B44A42CA92ADF688" ma:contentTypeVersion="0" ma:contentTypeDescription="Create a new document." ma:contentTypeScope="" ma:versionID="1a889375257896a0614b606d50f4fe1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4f15b030d40ffca33e4aeb8eb001f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2BB165-34D1-43CA-864C-5CD2C06A6380}"/>
</file>

<file path=customXml/itemProps2.xml><?xml version="1.0" encoding="utf-8"?>
<ds:datastoreItem xmlns:ds="http://schemas.openxmlformats.org/officeDocument/2006/customXml" ds:itemID="{86A59A25-1B70-48F6-BECD-E317C0BC3B2D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2021-08-10T09:57:18Z</dcterms:created>
  <dc:creator>Ayantika</dc:creator>
</cp:coreProperties>
</file>