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 id="2147483687" r:id="rId5"/>
    <p:sldMasterId id="214748368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3" Type="http://schemas.openxmlformats.org/officeDocument/2006/relationships/slide" Target="slides/slide6.xml"/><Relationship Id="rId39" Type="http://schemas.openxmlformats.org/officeDocument/2006/relationships/font" Target="fonts/Roboto-italic.fntdata"/><Relationship Id="rId18" Type="http://schemas.openxmlformats.org/officeDocument/2006/relationships/slide" Target="slides/slide1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ustomXml" Target="../customXml/item2.xml"/><Relationship Id="rId7" Type="http://schemas.openxmlformats.org/officeDocument/2006/relationships/notesMaster" Target="notesMasters/notesMaster1.xml"/><Relationship Id="rId20" Type="http://schemas.openxmlformats.org/officeDocument/2006/relationships/slide" Target="slides/slide13.xml"/><Relationship Id="rId2" Type="http://schemas.openxmlformats.org/officeDocument/2006/relationships/viewProps" Target="viewProps.xml"/><Relationship Id="rId29" Type="http://schemas.openxmlformats.org/officeDocument/2006/relationships/slide" Target="slides/slide22.xml"/><Relationship Id="rId16" Type="http://schemas.openxmlformats.org/officeDocument/2006/relationships/slide" Target="slides/slide9.xml"/><Relationship Id="rId41" Type="http://schemas.openxmlformats.org/officeDocument/2006/relationships/customXml" Target="../customXml/item1.xml"/><Relationship Id="rId40" Type="http://schemas.openxmlformats.org/officeDocument/2006/relationships/font" Target="fonts/Roboto-boldItalic.fntdata"/><Relationship Id="rId24" Type="http://schemas.openxmlformats.org/officeDocument/2006/relationships/slide" Target="slides/slide17.xml"/><Relationship Id="rId1" Type="http://schemas.openxmlformats.org/officeDocument/2006/relationships/theme" Target="theme/theme4.xml"/><Relationship Id="rId6" Type="http://schemas.openxmlformats.org/officeDocument/2006/relationships/slideMaster" Target="slideMasters/slideMaster3.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font" Target="fonts/Roboto-regular.fntdata"/><Relationship Id="rId23" Type="http://schemas.openxmlformats.org/officeDocument/2006/relationships/slide" Target="slides/slide16.xml"/><Relationship Id="rId28" Type="http://schemas.openxmlformats.org/officeDocument/2006/relationships/slide" Target="slides/slide21.xml"/><Relationship Id="rId5" Type="http://schemas.openxmlformats.org/officeDocument/2006/relationships/slideMaster" Target="slideMasters/slideMaster2.xml"/><Relationship Id="rId15" Type="http://schemas.openxmlformats.org/officeDocument/2006/relationships/slide" Target="slides/slide8.xml"/><Relationship Id="rId36" Type="http://schemas.openxmlformats.org/officeDocument/2006/relationships/slide" Target="slides/slide29.xml"/><Relationship Id="rId31" Type="http://schemas.openxmlformats.org/officeDocument/2006/relationships/slide" Target="slides/slide24.xml"/><Relationship Id="rId10" Type="http://schemas.openxmlformats.org/officeDocument/2006/relationships/slide" Target="slides/slide3.xml"/><Relationship Id="rId19" Type="http://schemas.openxmlformats.org/officeDocument/2006/relationships/slide" Target="slides/slide12.xml"/><Relationship Id="rId22"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2.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14" Type="http://schemas.openxmlformats.org/officeDocument/2006/relationships/slide" Target="slides/slide7.xml"/><Relationship Id="rId8" Type="http://schemas.openxmlformats.org/officeDocument/2006/relationships/slide" Target="slides/slide1.xml"/><Relationship Id="rId3" Type="http://schemas.openxmlformats.org/officeDocument/2006/relationships/presProps" Target="presProps.xml"/><Relationship Id="rId25" Type="http://schemas.openxmlformats.org/officeDocument/2006/relationships/slide" Target="slides/slide18.xml"/><Relationship Id="rId33" Type="http://schemas.openxmlformats.org/officeDocument/2006/relationships/slide" Target="slides/slide26.xml"/><Relationship Id="rId12" Type="http://schemas.openxmlformats.org/officeDocument/2006/relationships/slide" Target="slides/slide5.xml"/><Relationship Id="rId17" Type="http://schemas.openxmlformats.org/officeDocument/2006/relationships/slide" Target="slides/slide10.xml"/><Relationship Id="rId3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c45acf6bb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c45acf6bba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c45acf6bb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c45acf6bba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c45acf6bb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c45acf6bba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d096be0d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d096be0d6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c45acf6bb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c45acf6bba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c45acf6bb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c45acf6bba_0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c45acf6bb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1c45acf6bba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c45acf6bb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c45acf6bba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c45acf6bb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c45acf6bba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c45acf6bb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1c45acf6bba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d096be0d6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d096be0d65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c45acf6bb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c45acf6bba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c45acf6bb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c45acf6bba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c45acf6bba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1c45acf6bba_0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c45acf6bb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c45acf6bba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c45acf6bb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1c45acf6bba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c45acf6bba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c45acf6bba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c45acf6bb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1c45acf6bba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c45acf6bb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1c45acf6bba_0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c45acf6bb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1c45acf6bba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c45acf6bb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c45acf6bba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d096be0d65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d096be0d6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d096be0d65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d096be0d6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d096be0d6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d096be0d65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c45acf6bb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c45acf6bba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c45acf6bb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c45acf6bba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c45acf6bb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c45acf6bba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c45acf6bb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c45acf6bba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6"/>
          <p:cNvSpPr txBox="1"/>
          <p:nvPr>
            <p:ph type="title"/>
          </p:nvPr>
        </p:nvSpPr>
        <p:spPr>
          <a:xfrm>
            <a:off x="1963229" y="67628"/>
            <a:ext cx="5217600" cy="5220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2800"/>
              <a:buNone/>
              <a:defRPr b="0" i="0" sz="4400">
                <a:solidFill>
                  <a:schemeClr val="dk1"/>
                </a:solidFill>
                <a:latin typeface="Arial"/>
                <a:ea typeface="Arial"/>
                <a:cs typeface="Arial"/>
                <a:sym typeface="Aria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4" name="Google Shape;64;p16"/>
          <p:cNvSpPr txBox="1"/>
          <p:nvPr>
            <p:ph idx="1" type="body"/>
          </p:nvPr>
        </p:nvSpPr>
        <p:spPr>
          <a:xfrm>
            <a:off x="321309" y="1044257"/>
            <a:ext cx="8501400" cy="3551100"/>
          </a:xfrm>
          <a:prstGeom prst="rect">
            <a:avLst/>
          </a:prstGeom>
          <a:noFill/>
          <a:ln>
            <a:noFill/>
          </a:ln>
        </p:spPr>
        <p:txBody>
          <a:bodyPr anchorCtr="0" anchor="t" bIns="0" lIns="0" spcFirstLastPara="1" rIns="0" wrap="square" tIns="0">
            <a:spAutoFit/>
          </a:bodyPr>
          <a:lstStyle>
            <a:lvl1pPr indent="-228600" lvl="0" marL="457200" rtl="0" algn="l">
              <a:lnSpc>
                <a:spcPct val="115000"/>
              </a:lnSpc>
              <a:spcBef>
                <a:spcPts val="0"/>
              </a:spcBef>
              <a:spcAft>
                <a:spcPts val="0"/>
              </a:spcAft>
              <a:buSzPts val="1800"/>
              <a:buNone/>
              <a:defRPr b="0" i="0" sz="2400">
                <a:solidFill>
                  <a:schemeClr val="dk1"/>
                </a:solidFill>
                <a:latin typeface="Arial"/>
                <a:ea typeface="Arial"/>
                <a:cs typeface="Arial"/>
                <a:sym typeface="Arial"/>
              </a:defRPr>
            </a:lvl1pPr>
            <a:lvl2pPr indent="-228600" lvl="1" marL="914400" rtl="0" algn="l">
              <a:lnSpc>
                <a:spcPct val="115000"/>
              </a:lnSpc>
              <a:spcBef>
                <a:spcPts val="1200"/>
              </a:spcBef>
              <a:spcAft>
                <a:spcPts val="0"/>
              </a:spcAft>
              <a:buSzPts val="1400"/>
              <a:buNone/>
              <a:defRPr/>
            </a:lvl2pPr>
            <a:lvl3pPr indent="-228600" lvl="2" marL="1371600" rtl="0" algn="l">
              <a:lnSpc>
                <a:spcPct val="115000"/>
              </a:lnSpc>
              <a:spcBef>
                <a:spcPts val="1200"/>
              </a:spcBef>
              <a:spcAft>
                <a:spcPts val="0"/>
              </a:spcAft>
              <a:buSzPts val="1400"/>
              <a:buNone/>
              <a:defRPr/>
            </a:lvl3pPr>
            <a:lvl4pPr indent="-228600" lvl="3" marL="1828800" rtl="0" algn="l">
              <a:lnSpc>
                <a:spcPct val="115000"/>
              </a:lnSpc>
              <a:spcBef>
                <a:spcPts val="1200"/>
              </a:spcBef>
              <a:spcAft>
                <a:spcPts val="0"/>
              </a:spcAft>
              <a:buSzPts val="1400"/>
              <a:buNone/>
              <a:defRPr/>
            </a:lvl4pPr>
            <a:lvl5pPr indent="-228600" lvl="4" marL="2286000" rtl="0" algn="l">
              <a:lnSpc>
                <a:spcPct val="115000"/>
              </a:lnSpc>
              <a:spcBef>
                <a:spcPts val="1200"/>
              </a:spcBef>
              <a:spcAft>
                <a:spcPts val="0"/>
              </a:spcAft>
              <a:buSzPts val="1400"/>
              <a:buNone/>
              <a:defRPr/>
            </a:lvl5pPr>
            <a:lvl6pPr indent="-228600" lvl="5" marL="2743200" rtl="0" algn="l">
              <a:lnSpc>
                <a:spcPct val="115000"/>
              </a:lnSpc>
              <a:spcBef>
                <a:spcPts val="1200"/>
              </a:spcBef>
              <a:spcAft>
                <a:spcPts val="0"/>
              </a:spcAft>
              <a:buSzPts val="1400"/>
              <a:buNone/>
              <a:defRPr/>
            </a:lvl6pPr>
            <a:lvl7pPr indent="-228600" lvl="6" marL="3200400" rtl="0" algn="l">
              <a:lnSpc>
                <a:spcPct val="115000"/>
              </a:lnSpc>
              <a:spcBef>
                <a:spcPts val="1200"/>
              </a:spcBef>
              <a:spcAft>
                <a:spcPts val="0"/>
              </a:spcAft>
              <a:buSzPts val="1400"/>
              <a:buNone/>
              <a:defRPr/>
            </a:lvl7pPr>
            <a:lvl8pPr indent="-228600" lvl="7" marL="3657600" rtl="0" algn="l">
              <a:lnSpc>
                <a:spcPct val="115000"/>
              </a:lnSpc>
              <a:spcBef>
                <a:spcPts val="1200"/>
              </a:spcBef>
              <a:spcAft>
                <a:spcPts val="0"/>
              </a:spcAft>
              <a:buSzPts val="1400"/>
              <a:buNone/>
              <a:defRPr/>
            </a:lvl8pPr>
            <a:lvl9pPr indent="-228600" lvl="8" marL="4114800" rtl="0" algn="l">
              <a:lnSpc>
                <a:spcPct val="115000"/>
              </a:lnSpc>
              <a:spcBef>
                <a:spcPts val="1200"/>
              </a:spcBef>
              <a:spcAft>
                <a:spcPts val="1200"/>
              </a:spcAft>
              <a:buSzPts val="1400"/>
              <a:buNone/>
              <a:defRPr/>
            </a:lvl9pPr>
          </a:lstStyle>
          <a:p/>
        </p:txBody>
      </p:sp>
      <p:sp>
        <p:nvSpPr>
          <p:cNvPr id="65" name="Google Shape;65;p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6" name="Google Shape;66;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p16"/>
          <p:cNvSpPr txBox="1"/>
          <p:nvPr>
            <p:ph idx="12" type="sldNum"/>
          </p:nvPr>
        </p:nvSpPr>
        <p:spPr>
          <a:xfrm>
            <a:off x="8400415" y="4822023"/>
            <a:ext cx="231900" cy="1848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1pPr>
            <a:lvl2pPr indent="0" lvl="1"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2pPr>
            <a:lvl3pPr indent="0" lvl="2"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3pPr>
            <a:lvl4pPr indent="0" lvl="3"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4pPr>
            <a:lvl5pPr indent="0" lvl="4"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5pPr>
            <a:lvl6pPr indent="0" lvl="5"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6pPr>
            <a:lvl7pPr indent="0" lvl="6"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7pPr>
            <a:lvl8pPr indent="0" lvl="7"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8pPr>
            <a:lvl9pPr indent="0" lvl="8"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8" name="Shape 68"/>
        <p:cNvGrpSpPr/>
        <p:nvPr/>
      </p:nvGrpSpPr>
      <p:grpSpPr>
        <a:xfrm>
          <a:off x="0" y="0"/>
          <a:ext cx="0" cy="0"/>
          <a:chOff x="0" y="0"/>
          <a:chExt cx="0" cy="0"/>
        </a:xfrm>
      </p:grpSpPr>
      <p:sp>
        <p:nvSpPr>
          <p:cNvPr id="69" name="Google Shape;69;p17"/>
          <p:cNvSpPr txBox="1"/>
          <p:nvPr>
            <p:ph type="title"/>
          </p:nvPr>
        </p:nvSpPr>
        <p:spPr>
          <a:xfrm>
            <a:off x="1963229" y="67628"/>
            <a:ext cx="5217600" cy="5220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2800"/>
              <a:buNone/>
              <a:defRPr b="0" i="0" sz="4400">
                <a:solidFill>
                  <a:schemeClr val="dk1"/>
                </a:solidFill>
                <a:latin typeface="Arial"/>
                <a:ea typeface="Arial"/>
                <a:cs typeface="Arial"/>
                <a:sym typeface="Aria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0" name="Google Shape;70;p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1" name="Google Shape;71;p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17"/>
          <p:cNvSpPr txBox="1"/>
          <p:nvPr>
            <p:ph idx="12" type="sldNum"/>
          </p:nvPr>
        </p:nvSpPr>
        <p:spPr>
          <a:xfrm>
            <a:off x="8400415" y="4822023"/>
            <a:ext cx="231900" cy="1848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1pPr>
            <a:lvl2pPr indent="0" lvl="1"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2pPr>
            <a:lvl3pPr indent="0" lvl="2"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3pPr>
            <a:lvl4pPr indent="0" lvl="3"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4pPr>
            <a:lvl5pPr indent="0" lvl="4"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5pPr>
            <a:lvl6pPr indent="0" lvl="5"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6pPr>
            <a:lvl7pPr indent="0" lvl="6"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7pPr>
            <a:lvl8pPr indent="0" lvl="7"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8pPr>
            <a:lvl9pPr indent="0" lvl="8"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3" name="Shape 73"/>
        <p:cNvGrpSpPr/>
        <p:nvPr/>
      </p:nvGrpSpPr>
      <p:grpSpPr>
        <a:xfrm>
          <a:off x="0" y="0"/>
          <a:ext cx="0" cy="0"/>
          <a:chOff x="0" y="0"/>
          <a:chExt cx="0" cy="0"/>
        </a:xfrm>
      </p:grpSpPr>
      <p:sp>
        <p:nvSpPr>
          <p:cNvPr id="74" name="Google Shape;74;p18"/>
          <p:cNvSpPr txBox="1"/>
          <p:nvPr>
            <p:ph type="ctrTitle"/>
          </p:nvPr>
        </p:nvSpPr>
        <p:spPr>
          <a:xfrm>
            <a:off x="1701545" y="67628"/>
            <a:ext cx="5740800" cy="5220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2800"/>
              <a:buNone/>
              <a:defRPr b="0" i="0" sz="4400">
                <a:solidFill>
                  <a:schemeClr val="dk1"/>
                </a:solidFill>
                <a:latin typeface="Arial"/>
                <a:ea typeface="Arial"/>
                <a:cs typeface="Arial"/>
                <a:sym typeface="Aria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5" name="Google Shape;75;p18"/>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lnSpc>
                <a:spcPct val="115000"/>
              </a:lnSpc>
              <a:spcBef>
                <a:spcPts val="0"/>
              </a:spcBef>
              <a:spcAft>
                <a:spcPts val="0"/>
              </a:spcAft>
              <a:buSzPts val="1800"/>
              <a:buNone/>
              <a:defRPr/>
            </a:lvl1pPr>
            <a:lvl2pPr lvl="1" rtl="0" algn="l">
              <a:lnSpc>
                <a:spcPct val="115000"/>
              </a:lnSpc>
              <a:spcBef>
                <a:spcPts val="1200"/>
              </a:spcBef>
              <a:spcAft>
                <a:spcPts val="0"/>
              </a:spcAft>
              <a:buSzPts val="1400"/>
              <a:buNone/>
              <a:defRPr/>
            </a:lvl2pPr>
            <a:lvl3pPr lvl="2" rtl="0" algn="l">
              <a:lnSpc>
                <a:spcPct val="115000"/>
              </a:lnSpc>
              <a:spcBef>
                <a:spcPts val="1200"/>
              </a:spcBef>
              <a:spcAft>
                <a:spcPts val="0"/>
              </a:spcAft>
              <a:buSzPts val="1400"/>
              <a:buNone/>
              <a:defRPr/>
            </a:lvl3pPr>
            <a:lvl4pPr lvl="3" rtl="0" algn="l">
              <a:lnSpc>
                <a:spcPct val="115000"/>
              </a:lnSpc>
              <a:spcBef>
                <a:spcPts val="1200"/>
              </a:spcBef>
              <a:spcAft>
                <a:spcPts val="0"/>
              </a:spcAft>
              <a:buSzPts val="1400"/>
              <a:buNone/>
              <a:defRPr/>
            </a:lvl4pPr>
            <a:lvl5pPr lvl="4" rtl="0" algn="l">
              <a:lnSpc>
                <a:spcPct val="115000"/>
              </a:lnSpc>
              <a:spcBef>
                <a:spcPts val="1200"/>
              </a:spcBef>
              <a:spcAft>
                <a:spcPts val="0"/>
              </a:spcAft>
              <a:buSzPts val="1400"/>
              <a:buNone/>
              <a:defRPr/>
            </a:lvl5pPr>
            <a:lvl6pPr lvl="5" rtl="0" algn="l">
              <a:lnSpc>
                <a:spcPct val="115000"/>
              </a:lnSpc>
              <a:spcBef>
                <a:spcPts val="1200"/>
              </a:spcBef>
              <a:spcAft>
                <a:spcPts val="0"/>
              </a:spcAft>
              <a:buSzPts val="1400"/>
              <a:buNone/>
              <a:defRPr/>
            </a:lvl6pPr>
            <a:lvl7pPr lvl="6" rtl="0" algn="l">
              <a:lnSpc>
                <a:spcPct val="115000"/>
              </a:lnSpc>
              <a:spcBef>
                <a:spcPts val="1200"/>
              </a:spcBef>
              <a:spcAft>
                <a:spcPts val="0"/>
              </a:spcAft>
              <a:buSzPts val="1400"/>
              <a:buNone/>
              <a:defRPr/>
            </a:lvl7pPr>
            <a:lvl8pPr lvl="7" rtl="0" algn="l">
              <a:lnSpc>
                <a:spcPct val="115000"/>
              </a:lnSpc>
              <a:spcBef>
                <a:spcPts val="1200"/>
              </a:spcBef>
              <a:spcAft>
                <a:spcPts val="0"/>
              </a:spcAft>
              <a:buSzPts val="1400"/>
              <a:buNone/>
              <a:defRPr/>
            </a:lvl8pPr>
            <a:lvl9pPr lvl="8" rtl="0" algn="l">
              <a:lnSpc>
                <a:spcPct val="115000"/>
              </a:lnSpc>
              <a:spcBef>
                <a:spcPts val="1200"/>
              </a:spcBef>
              <a:spcAft>
                <a:spcPts val="1200"/>
              </a:spcAft>
              <a:buSzPts val="1400"/>
              <a:buNone/>
              <a:defRPr/>
            </a:lvl9pPr>
          </a:lstStyle>
          <a:p/>
        </p:txBody>
      </p:sp>
      <p:sp>
        <p:nvSpPr>
          <p:cNvPr id="76" name="Google Shape;76;p1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7" name="Google Shape;77;p1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8" name="Google Shape;78;p18"/>
          <p:cNvSpPr txBox="1"/>
          <p:nvPr>
            <p:ph idx="12" type="sldNum"/>
          </p:nvPr>
        </p:nvSpPr>
        <p:spPr>
          <a:xfrm>
            <a:off x="8400415" y="4822023"/>
            <a:ext cx="231900" cy="1848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1pPr>
            <a:lvl2pPr indent="0" lvl="1"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2pPr>
            <a:lvl3pPr indent="0" lvl="2"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3pPr>
            <a:lvl4pPr indent="0" lvl="3"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4pPr>
            <a:lvl5pPr indent="0" lvl="4"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5pPr>
            <a:lvl6pPr indent="0" lvl="5"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6pPr>
            <a:lvl7pPr indent="0" lvl="6"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7pPr>
            <a:lvl8pPr indent="0" lvl="7"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8pPr>
            <a:lvl9pPr indent="0" lvl="8"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9" name="Shape 79"/>
        <p:cNvGrpSpPr/>
        <p:nvPr/>
      </p:nvGrpSpPr>
      <p:grpSpPr>
        <a:xfrm>
          <a:off x="0" y="0"/>
          <a:ext cx="0" cy="0"/>
          <a:chOff x="0" y="0"/>
          <a:chExt cx="0" cy="0"/>
        </a:xfrm>
      </p:grpSpPr>
      <p:sp>
        <p:nvSpPr>
          <p:cNvPr id="80" name="Google Shape;80;p19"/>
          <p:cNvSpPr txBox="1"/>
          <p:nvPr>
            <p:ph type="title"/>
          </p:nvPr>
        </p:nvSpPr>
        <p:spPr>
          <a:xfrm>
            <a:off x="1963229" y="67628"/>
            <a:ext cx="5217600" cy="5220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2800"/>
              <a:buNone/>
              <a:defRPr b="0" i="0" sz="4400">
                <a:solidFill>
                  <a:schemeClr val="dk1"/>
                </a:solidFill>
                <a:latin typeface="Arial"/>
                <a:ea typeface="Arial"/>
                <a:cs typeface="Arial"/>
                <a:sym typeface="Aria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1" name="Google Shape;81;p19"/>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lnSpc>
                <a:spcPct val="115000"/>
              </a:lnSpc>
              <a:spcBef>
                <a:spcPts val="0"/>
              </a:spcBef>
              <a:spcAft>
                <a:spcPts val="0"/>
              </a:spcAft>
              <a:buSzPts val="1800"/>
              <a:buNone/>
              <a:defRPr/>
            </a:lvl1pPr>
            <a:lvl2pPr indent="-228600" lvl="1" marL="914400" rtl="0" algn="l">
              <a:lnSpc>
                <a:spcPct val="115000"/>
              </a:lnSpc>
              <a:spcBef>
                <a:spcPts val="1200"/>
              </a:spcBef>
              <a:spcAft>
                <a:spcPts val="0"/>
              </a:spcAft>
              <a:buSzPts val="1400"/>
              <a:buNone/>
              <a:defRPr/>
            </a:lvl2pPr>
            <a:lvl3pPr indent="-228600" lvl="2" marL="1371600" rtl="0" algn="l">
              <a:lnSpc>
                <a:spcPct val="115000"/>
              </a:lnSpc>
              <a:spcBef>
                <a:spcPts val="1200"/>
              </a:spcBef>
              <a:spcAft>
                <a:spcPts val="0"/>
              </a:spcAft>
              <a:buSzPts val="1400"/>
              <a:buNone/>
              <a:defRPr/>
            </a:lvl3pPr>
            <a:lvl4pPr indent="-228600" lvl="3" marL="1828800" rtl="0" algn="l">
              <a:lnSpc>
                <a:spcPct val="115000"/>
              </a:lnSpc>
              <a:spcBef>
                <a:spcPts val="1200"/>
              </a:spcBef>
              <a:spcAft>
                <a:spcPts val="0"/>
              </a:spcAft>
              <a:buSzPts val="1400"/>
              <a:buNone/>
              <a:defRPr/>
            </a:lvl4pPr>
            <a:lvl5pPr indent="-228600" lvl="4" marL="2286000" rtl="0" algn="l">
              <a:lnSpc>
                <a:spcPct val="115000"/>
              </a:lnSpc>
              <a:spcBef>
                <a:spcPts val="1200"/>
              </a:spcBef>
              <a:spcAft>
                <a:spcPts val="0"/>
              </a:spcAft>
              <a:buSzPts val="1400"/>
              <a:buNone/>
              <a:defRPr/>
            </a:lvl5pPr>
            <a:lvl6pPr indent="-228600" lvl="5" marL="2743200" rtl="0" algn="l">
              <a:lnSpc>
                <a:spcPct val="115000"/>
              </a:lnSpc>
              <a:spcBef>
                <a:spcPts val="1200"/>
              </a:spcBef>
              <a:spcAft>
                <a:spcPts val="0"/>
              </a:spcAft>
              <a:buSzPts val="1400"/>
              <a:buNone/>
              <a:defRPr/>
            </a:lvl6pPr>
            <a:lvl7pPr indent="-228600" lvl="6" marL="3200400" rtl="0" algn="l">
              <a:lnSpc>
                <a:spcPct val="115000"/>
              </a:lnSpc>
              <a:spcBef>
                <a:spcPts val="1200"/>
              </a:spcBef>
              <a:spcAft>
                <a:spcPts val="0"/>
              </a:spcAft>
              <a:buSzPts val="1400"/>
              <a:buNone/>
              <a:defRPr/>
            </a:lvl7pPr>
            <a:lvl8pPr indent="-228600" lvl="7" marL="3657600" rtl="0" algn="l">
              <a:lnSpc>
                <a:spcPct val="115000"/>
              </a:lnSpc>
              <a:spcBef>
                <a:spcPts val="1200"/>
              </a:spcBef>
              <a:spcAft>
                <a:spcPts val="0"/>
              </a:spcAft>
              <a:buSzPts val="1400"/>
              <a:buNone/>
              <a:defRPr/>
            </a:lvl8pPr>
            <a:lvl9pPr indent="-228600" lvl="8" marL="4114800" rtl="0" algn="l">
              <a:lnSpc>
                <a:spcPct val="115000"/>
              </a:lnSpc>
              <a:spcBef>
                <a:spcPts val="1200"/>
              </a:spcBef>
              <a:spcAft>
                <a:spcPts val="1200"/>
              </a:spcAft>
              <a:buSzPts val="1400"/>
              <a:buNone/>
              <a:defRPr/>
            </a:lvl9pPr>
          </a:lstStyle>
          <a:p/>
        </p:txBody>
      </p:sp>
      <p:sp>
        <p:nvSpPr>
          <p:cNvPr id="82" name="Google Shape;82;p19"/>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lnSpc>
                <a:spcPct val="115000"/>
              </a:lnSpc>
              <a:spcBef>
                <a:spcPts val="0"/>
              </a:spcBef>
              <a:spcAft>
                <a:spcPts val="0"/>
              </a:spcAft>
              <a:buSzPts val="1800"/>
              <a:buNone/>
              <a:defRPr/>
            </a:lvl1pPr>
            <a:lvl2pPr indent="-228600" lvl="1" marL="914400" rtl="0" algn="l">
              <a:lnSpc>
                <a:spcPct val="115000"/>
              </a:lnSpc>
              <a:spcBef>
                <a:spcPts val="1200"/>
              </a:spcBef>
              <a:spcAft>
                <a:spcPts val="0"/>
              </a:spcAft>
              <a:buSzPts val="1400"/>
              <a:buNone/>
              <a:defRPr/>
            </a:lvl2pPr>
            <a:lvl3pPr indent="-228600" lvl="2" marL="1371600" rtl="0" algn="l">
              <a:lnSpc>
                <a:spcPct val="115000"/>
              </a:lnSpc>
              <a:spcBef>
                <a:spcPts val="1200"/>
              </a:spcBef>
              <a:spcAft>
                <a:spcPts val="0"/>
              </a:spcAft>
              <a:buSzPts val="1400"/>
              <a:buNone/>
              <a:defRPr/>
            </a:lvl3pPr>
            <a:lvl4pPr indent="-228600" lvl="3" marL="1828800" rtl="0" algn="l">
              <a:lnSpc>
                <a:spcPct val="115000"/>
              </a:lnSpc>
              <a:spcBef>
                <a:spcPts val="1200"/>
              </a:spcBef>
              <a:spcAft>
                <a:spcPts val="0"/>
              </a:spcAft>
              <a:buSzPts val="1400"/>
              <a:buNone/>
              <a:defRPr/>
            </a:lvl4pPr>
            <a:lvl5pPr indent="-228600" lvl="4" marL="2286000" rtl="0" algn="l">
              <a:lnSpc>
                <a:spcPct val="115000"/>
              </a:lnSpc>
              <a:spcBef>
                <a:spcPts val="1200"/>
              </a:spcBef>
              <a:spcAft>
                <a:spcPts val="0"/>
              </a:spcAft>
              <a:buSzPts val="1400"/>
              <a:buNone/>
              <a:defRPr/>
            </a:lvl5pPr>
            <a:lvl6pPr indent="-228600" lvl="5" marL="2743200" rtl="0" algn="l">
              <a:lnSpc>
                <a:spcPct val="115000"/>
              </a:lnSpc>
              <a:spcBef>
                <a:spcPts val="1200"/>
              </a:spcBef>
              <a:spcAft>
                <a:spcPts val="0"/>
              </a:spcAft>
              <a:buSzPts val="1400"/>
              <a:buNone/>
              <a:defRPr/>
            </a:lvl6pPr>
            <a:lvl7pPr indent="-228600" lvl="6" marL="3200400" rtl="0" algn="l">
              <a:lnSpc>
                <a:spcPct val="115000"/>
              </a:lnSpc>
              <a:spcBef>
                <a:spcPts val="1200"/>
              </a:spcBef>
              <a:spcAft>
                <a:spcPts val="0"/>
              </a:spcAft>
              <a:buSzPts val="1400"/>
              <a:buNone/>
              <a:defRPr/>
            </a:lvl7pPr>
            <a:lvl8pPr indent="-228600" lvl="7" marL="3657600" rtl="0" algn="l">
              <a:lnSpc>
                <a:spcPct val="115000"/>
              </a:lnSpc>
              <a:spcBef>
                <a:spcPts val="1200"/>
              </a:spcBef>
              <a:spcAft>
                <a:spcPts val="0"/>
              </a:spcAft>
              <a:buSzPts val="1400"/>
              <a:buNone/>
              <a:defRPr/>
            </a:lvl8pPr>
            <a:lvl9pPr indent="-228600" lvl="8" marL="4114800" rtl="0" algn="l">
              <a:lnSpc>
                <a:spcPct val="115000"/>
              </a:lnSpc>
              <a:spcBef>
                <a:spcPts val="1200"/>
              </a:spcBef>
              <a:spcAft>
                <a:spcPts val="1200"/>
              </a:spcAft>
              <a:buSzPts val="1400"/>
              <a:buNone/>
              <a:defRPr/>
            </a:lvl9pPr>
          </a:lstStyle>
          <a:p/>
        </p:txBody>
      </p:sp>
      <p:sp>
        <p:nvSpPr>
          <p:cNvPr id="83" name="Google Shape;83;p19"/>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4" name="Google Shape;84;p19"/>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5" name="Google Shape;85;p19"/>
          <p:cNvSpPr txBox="1"/>
          <p:nvPr>
            <p:ph idx="12" type="sldNum"/>
          </p:nvPr>
        </p:nvSpPr>
        <p:spPr>
          <a:xfrm>
            <a:off x="8400415" y="4822023"/>
            <a:ext cx="231900" cy="1848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1pPr>
            <a:lvl2pPr indent="0" lvl="1"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2pPr>
            <a:lvl3pPr indent="0" lvl="2"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3pPr>
            <a:lvl4pPr indent="0" lvl="3"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4pPr>
            <a:lvl5pPr indent="0" lvl="4"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5pPr>
            <a:lvl6pPr indent="0" lvl="5"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6pPr>
            <a:lvl7pPr indent="0" lvl="6"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7pPr>
            <a:lvl8pPr indent="0" lvl="7"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8pPr>
            <a:lvl9pPr indent="0" lvl="8" marL="38100" marR="0" rtl="0" algn="l">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88" name="Google Shape;8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9" name="Shape 89"/>
        <p:cNvGrpSpPr/>
        <p:nvPr/>
      </p:nvGrpSpPr>
      <p:grpSpPr>
        <a:xfrm>
          <a:off x="0" y="0"/>
          <a:ext cx="0" cy="0"/>
          <a:chOff x="0" y="0"/>
          <a:chExt cx="0" cy="0"/>
        </a:xfrm>
      </p:grpSpPr>
      <p:sp>
        <p:nvSpPr>
          <p:cNvPr id="90" name="Google Shape;9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1" name="Google Shape;91;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92" name="Google Shape;92;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93" name="Google Shape;9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6" name="Google Shape;9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sp>
        <p:nvSpPr>
          <p:cNvPr id="98" name="Google Shape;98;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9" name="Google Shape;99;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00" name="Google Shape;10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03" name="Google Shape;10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07" name="Google Shape;107;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8" name="Google Shape;108;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09" name="Google Shape;10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12" name="Google Shape;11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 name="Shape 113"/>
        <p:cNvGrpSpPr/>
        <p:nvPr/>
      </p:nvGrpSpPr>
      <p:grpSpPr>
        <a:xfrm>
          <a:off x="0" y="0"/>
          <a:ext cx="0" cy="0"/>
          <a:chOff x="0" y="0"/>
          <a:chExt cx="0" cy="0"/>
        </a:xfrm>
      </p:grpSpPr>
      <p:sp>
        <p:nvSpPr>
          <p:cNvPr id="114" name="Google Shape;114;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15" name="Google Shape;115;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16" name="Google Shape;11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
        <p:nvSpPr>
          <p:cNvPr id="118" name="Google Shape;1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5" name="Shape 125"/>
        <p:cNvGrpSpPr/>
        <p:nvPr/>
      </p:nvGrpSpPr>
      <p:grpSpPr>
        <a:xfrm>
          <a:off x="0" y="0"/>
          <a:ext cx="0" cy="0"/>
          <a:chOff x="0" y="0"/>
          <a:chExt cx="0" cy="0"/>
        </a:xfrm>
      </p:grpSpPr>
      <p:sp>
        <p:nvSpPr>
          <p:cNvPr id="126" name="Google Shape;126;p3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7" name="Google Shape;127;p30"/>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28" name="Google Shape;128;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9" name="Google Shape;129;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0" name="Google Shape;130;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3" name="Google Shape;133;p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4" name="Google Shape;134;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5" name="Google Shape;135;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6" name="Google Shape;136;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sp>
        <p:nvSpPr>
          <p:cNvPr id="138" name="Google Shape;138;p32"/>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9" name="Google Shape;139;p32"/>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0" name="Google Shape;140;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1" name="Google Shape;141;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2" name="Google Shape;142;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3" name="Shape 143"/>
        <p:cNvGrpSpPr/>
        <p:nvPr/>
      </p:nvGrpSpPr>
      <p:grpSpPr>
        <a:xfrm>
          <a:off x="0" y="0"/>
          <a:ext cx="0" cy="0"/>
          <a:chOff x="0" y="0"/>
          <a:chExt cx="0" cy="0"/>
        </a:xfrm>
      </p:grpSpPr>
      <p:sp>
        <p:nvSpPr>
          <p:cNvPr id="144" name="Google Shape;144;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5" name="Google Shape;145;p3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6" name="Google Shape;146;p3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7" name="Google Shape;147;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8" name="Google Shape;148;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9" name="Google Shape;149;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0" name="Shape 150"/>
        <p:cNvGrpSpPr/>
        <p:nvPr/>
      </p:nvGrpSpPr>
      <p:grpSpPr>
        <a:xfrm>
          <a:off x="0" y="0"/>
          <a:ext cx="0" cy="0"/>
          <a:chOff x="0" y="0"/>
          <a:chExt cx="0" cy="0"/>
        </a:xfrm>
      </p:grpSpPr>
      <p:sp>
        <p:nvSpPr>
          <p:cNvPr id="151" name="Google Shape;151;p34"/>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2" name="Google Shape;152;p34"/>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53" name="Google Shape;153;p34"/>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4" name="Google Shape;154;p3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55" name="Google Shape;155;p34"/>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6" name="Google Shape;156;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7" name="Google Shape;157;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8" name="Google Shape;158;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9" name="Shape 159"/>
        <p:cNvGrpSpPr/>
        <p:nvPr/>
      </p:nvGrpSpPr>
      <p:grpSpPr>
        <a:xfrm>
          <a:off x="0" y="0"/>
          <a:ext cx="0" cy="0"/>
          <a:chOff x="0" y="0"/>
          <a:chExt cx="0" cy="0"/>
        </a:xfrm>
      </p:grpSpPr>
      <p:sp>
        <p:nvSpPr>
          <p:cNvPr id="160" name="Google Shape;160;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1" name="Google Shape;161;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2" name="Google Shape;162;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3" name="Google Shape;163;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4" name="Shape 164"/>
        <p:cNvGrpSpPr/>
        <p:nvPr/>
      </p:nvGrpSpPr>
      <p:grpSpPr>
        <a:xfrm>
          <a:off x="0" y="0"/>
          <a:ext cx="0" cy="0"/>
          <a:chOff x="0" y="0"/>
          <a:chExt cx="0" cy="0"/>
        </a:xfrm>
      </p:grpSpPr>
      <p:sp>
        <p:nvSpPr>
          <p:cNvPr id="165" name="Google Shape;165;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6" name="Google Shape;166;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7" name="Google Shape;167;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8" name="Shape 168"/>
        <p:cNvGrpSpPr/>
        <p:nvPr/>
      </p:nvGrpSpPr>
      <p:grpSpPr>
        <a:xfrm>
          <a:off x="0" y="0"/>
          <a:ext cx="0" cy="0"/>
          <a:chOff x="0" y="0"/>
          <a:chExt cx="0" cy="0"/>
        </a:xfrm>
      </p:grpSpPr>
      <p:sp>
        <p:nvSpPr>
          <p:cNvPr id="169" name="Google Shape;169;p3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0" name="Google Shape;170;p37"/>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1" name="Google Shape;171;p37"/>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2" name="Google Shape;172;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3" name="Google Shape;173;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4" name="Google Shape;174;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5" name="Shape 175"/>
        <p:cNvGrpSpPr/>
        <p:nvPr/>
      </p:nvGrpSpPr>
      <p:grpSpPr>
        <a:xfrm>
          <a:off x="0" y="0"/>
          <a:ext cx="0" cy="0"/>
          <a:chOff x="0" y="0"/>
          <a:chExt cx="0" cy="0"/>
        </a:xfrm>
      </p:grpSpPr>
      <p:sp>
        <p:nvSpPr>
          <p:cNvPr id="176" name="Google Shape;176;p38"/>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7" name="Google Shape;177;p38"/>
          <p:cNvSpPr/>
          <p:nvPr>
            <p:ph idx="2" type="pic"/>
          </p:nvPr>
        </p:nvSpPr>
        <p:spPr>
          <a:xfrm>
            <a:off x="3887391" y="740569"/>
            <a:ext cx="4629300" cy="3655200"/>
          </a:xfrm>
          <a:prstGeom prst="rect">
            <a:avLst/>
          </a:prstGeom>
          <a:noFill/>
          <a:ln>
            <a:noFill/>
          </a:ln>
        </p:spPr>
      </p:sp>
      <p:sp>
        <p:nvSpPr>
          <p:cNvPr id="178" name="Google Shape;178;p38"/>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9" name="Google Shape;179;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0" name="Google Shape;180;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1" name="Google Shape;181;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2" name="Shape 182"/>
        <p:cNvGrpSpPr/>
        <p:nvPr/>
      </p:nvGrpSpPr>
      <p:grpSpPr>
        <a:xfrm>
          <a:off x="0" y="0"/>
          <a:ext cx="0" cy="0"/>
          <a:chOff x="0" y="0"/>
          <a:chExt cx="0" cy="0"/>
        </a:xfrm>
      </p:grpSpPr>
      <p:sp>
        <p:nvSpPr>
          <p:cNvPr id="183" name="Google Shape;183;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4" name="Google Shape;184;p39"/>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5" name="Google Shape;185;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6" name="Google Shape;186;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7" name="Google Shape;187;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8" name="Shape 188"/>
        <p:cNvGrpSpPr/>
        <p:nvPr/>
      </p:nvGrpSpPr>
      <p:grpSpPr>
        <a:xfrm>
          <a:off x="0" y="0"/>
          <a:ext cx="0" cy="0"/>
          <a:chOff x="0" y="0"/>
          <a:chExt cx="0" cy="0"/>
        </a:xfrm>
      </p:grpSpPr>
      <p:sp>
        <p:nvSpPr>
          <p:cNvPr id="189" name="Google Shape;189;p40"/>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0" name="Google Shape;190;p40"/>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1" name="Google Shape;191;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2" name="Google Shape;192;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3" name="Google Shape;193;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4" name="Shape 194"/>
        <p:cNvGrpSpPr/>
        <p:nvPr/>
      </p:nvGrpSpPr>
      <p:grpSpPr>
        <a:xfrm>
          <a:off x="0" y="0"/>
          <a:ext cx="0" cy="0"/>
          <a:chOff x="0" y="0"/>
          <a:chExt cx="0" cy="0"/>
        </a:xfrm>
      </p:grpSpPr>
      <p:sp>
        <p:nvSpPr>
          <p:cNvPr id="195" name="Google Shape;195;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96" name="Google Shape;196;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97" name="Google Shape;19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theme" Target="../theme/theme2.xml"/><Relationship Id="rId12" Type="http://schemas.openxmlformats.org/officeDocument/2006/relationships/slideLayout" Target="../slideLayouts/slideLayout38.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1" name="Google Shape;121;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Google Shape;122;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3" name="Google Shape;123;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24" name="Google Shape;124;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dblp.org/db/conf/ivs/ivs2020.html#HinrichsB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Uncertainty in Modeling</a:t>
            </a:r>
            <a:endParaRPr/>
          </a:p>
        </p:txBody>
      </p:sp>
      <p:sp>
        <p:nvSpPr>
          <p:cNvPr id="203" name="Google Shape;203;p4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Rigid Linear Regression </a:t>
            </a:r>
            <a:endParaRPr/>
          </a:p>
        </p:txBody>
      </p:sp>
      <p:sp>
        <p:nvSpPr>
          <p:cNvPr id="262" name="Google Shape;262;p51"/>
          <p:cNvSpPr txBox="1"/>
          <p:nvPr>
            <p:ph idx="1" type="body"/>
          </p:nvPr>
        </p:nvSpPr>
        <p:spPr>
          <a:xfrm>
            <a:off x="3757900" y="1152475"/>
            <a:ext cx="50745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t/>
            </a:r>
            <a:endParaRPr sz="1600"/>
          </a:p>
          <a:p>
            <a:pPr indent="-330200" lvl="0" marL="457200" rtl="0" algn="l">
              <a:lnSpc>
                <a:spcPct val="115000"/>
              </a:lnSpc>
              <a:spcBef>
                <a:spcPts val="1200"/>
              </a:spcBef>
              <a:spcAft>
                <a:spcPts val="0"/>
              </a:spcAft>
              <a:buClr>
                <a:srgbClr val="292929"/>
              </a:buClr>
              <a:buSzPts val="1600"/>
              <a:buChar char="●"/>
            </a:pPr>
            <a:r>
              <a:rPr lang="en-GB" sz="1600">
                <a:solidFill>
                  <a:srgbClr val="292929"/>
                </a:solidFill>
                <a:highlight>
                  <a:srgbClr val="FFFFFF"/>
                </a:highlight>
              </a:rPr>
              <a:t>Linear Regression is greatly affected by the presence of Outliers, linearity assumption</a:t>
            </a:r>
            <a:endParaRPr sz="1600">
              <a:solidFill>
                <a:srgbClr val="292929"/>
              </a:solidFill>
              <a:highlight>
                <a:srgbClr val="FFFFFF"/>
              </a:highlight>
            </a:endParaRPr>
          </a:p>
          <a:p>
            <a:pPr indent="-330200" lvl="1" marL="914400" rtl="0" algn="l">
              <a:lnSpc>
                <a:spcPct val="115000"/>
              </a:lnSpc>
              <a:spcBef>
                <a:spcPts val="0"/>
              </a:spcBef>
              <a:spcAft>
                <a:spcPts val="0"/>
              </a:spcAft>
              <a:buClr>
                <a:srgbClr val="292929"/>
              </a:buClr>
              <a:buSzPts val="1600"/>
              <a:buChar char="○"/>
            </a:pPr>
            <a:r>
              <a:rPr lang="en-GB" sz="1600">
                <a:solidFill>
                  <a:srgbClr val="292929"/>
                </a:solidFill>
                <a:highlight>
                  <a:srgbClr val="FFFFFF"/>
                </a:highlight>
              </a:rPr>
              <a:t> An outlier is an unusual observation of response y, for some given predictor x.</a:t>
            </a:r>
            <a:endParaRPr sz="1600">
              <a:solidFill>
                <a:srgbClr val="292929"/>
              </a:solidFill>
              <a:highlight>
                <a:srgbClr val="FFFFFF"/>
              </a:highlight>
            </a:endParaRPr>
          </a:p>
          <a:p>
            <a:pPr indent="-330200" lvl="0" marL="457200" rtl="0" algn="l">
              <a:lnSpc>
                <a:spcPct val="115000"/>
              </a:lnSpc>
              <a:spcBef>
                <a:spcPts val="0"/>
              </a:spcBef>
              <a:spcAft>
                <a:spcPts val="0"/>
              </a:spcAft>
              <a:buClr>
                <a:srgbClr val="292929"/>
              </a:buClr>
              <a:buSzPts val="1600"/>
              <a:buChar char="●"/>
            </a:pPr>
            <a:r>
              <a:rPr lang="en-GB" sz="1600">
                <a:solidFill>
                  <a:srgbClr val="202124"/>
                </a:solidFill>
                <a:highlight>
                  <a:srgbClr val="FFFFFF"/>
                </a:highlight>
              </a:rPr>
              <a:t>Logistic regression assumes </a:t>
            </a:r>
            <a:r>
              <a:rPr b="1" lang="en-GB" sz="1600">
                <a:solidFill>
                  <a:srgbClr val="202124"/>
                </a:solidFill>
                <a:highlight>
                  <a:srgbClr val="FFFFFF"/>
                </a:highlight>
              </a:rPr>
              <a:t>linearity of independent variables and log odds</a:t>
            </a:r>
            <a:r>
              <a:rPr lang="en-GB" sz="1600">
                <a:solidFill>
                  <a:srgbClr val="202124"/>
                </a:solidFill>
                <a:highlight>
                  <a:srgbClr val="FFFFFF"/>
                </a:highlight>
              </a:rPr>
              <a:t>.</a:t>
            </a:r>
            <a:endParaRPr sz="1600">
              <a:solidFill>
                <a:srgbClr val="292929"/>
              </a:solidFill>
              <a:highlight>
                <a:srgbClr val="FFFFFF"/>
              </a:highlight>
            </a:endParaRPr>
          </a:p>
        </p:txBody>
      </p:sp>
      <p:pic>
        <p:nvPicPr>
          <p:cNvPr id="263" name="Google Shape;263;p51"/>
          <p:cNvPicPr preferRelativeResize="0"/>
          <p:nvPr/>
        </p:nvPicPr>
        <p:blipFill rotWithShape="1">
          <a:blip r:embed="rId3">
            <a:alphaModFix/>
          </a:blip>
          <a:srcRect b="0" l="0" r="0" t="0"/>
          <a:stretch/>
        </p:blipFill>
        <p:spPr>
          <a:xfrm>
            <a:off x="311700" y="1493097"/>
            <a:ext cx="1279750" cy="2272453"/>
          </a:xfrm>
          <a:prstGeom prst="rect">
            <a:avLst/>
          </a:prstGeom>
          <a:noFill/>
          <a:ln>
            <a:noFill/>
          </a:ln>
        </p:spPr>
      </p:pic>
      <p:pic>
        <p:nvPicPr>
          <p:cNvPr id="264" name="Google Shape;264;p51"/>
          <p:cNvPicPr preferRelativeResize="0"/>
          <p:nvPr/>
        </p:nvPicPr>
        <p:blipFill rotWithShape="1">
          <a:blip r:embed="rId4">
            <a:alphaModFix/>
          </a:blip>
          <a:srcRect b="0" l="0" r="0" t="0"/>
          <a:stretch/>
        </p:blipFill>
        <p:spPr>
          <a:xfrm>
            <a:off x="1861650" y="1472087"/>
            <a:ext cx="1279750" cy="21285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2"/>
          <p:cNvSpPr txBox="1"/>
          <p:nvPr>
            <p:ph idx="1" type="body"/>
          </p:nvPr>
        </p:nvSpPr>
        <p:spPr>
          <a:xfrm>
            <a:off x="257400" y="230925"/>
            <a:ext cx="8575200" cy="881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GB" sz="2100">
                <a:solidFill>
                  <a:srgbClr val="333333"/>
                </a:solidFill>
                <a:highlight>
                  <a:srgbClr val="FFFFFF"/>
                </a:highlight>
                <a:latin typeface="Roboto"/>
                <a:ea typeface="Roboto"/>
                <a:cs typeface="Roboto"/>
                <a:sym typeface="Roboto"/>
              </a:rPr>
              <a:t>Regression analysis helps in the prediction of a continuous variable</a:t>
            </a:r>
            <a:endParaRPr b="1" sz="2700"/>
          </a:p>
        </p:txBody>
      </p:sp>
      <p:pic>
        <p:nvPicPr>
          <p:cNvPr id="270" name="Google Shape;270;p52"/>
          <p:cNvPicPr preferRelativeResize="0"/>
          <p:nvPr/>
        </p:nvPicPr>
        <p:blipFill rotWithShape="1">
          <a:blip r:embed="rId3">
            <a:alphaModFix/>
          </a:blip>
          <a:srcRect b="0" l="0" r="0" t="0"/>
          <a:stretch/>
        </p:blipFill>
        <p:spPr>
          <a:xfrm>
            <a:off x="257400" y="1508650"/>
            <a:ext cx="4314608" cy="3416400"/>
          </a:xfrm>
          <a:prstGeom prst="rect">
            <a:avLst/>
          </a:prstGeom>
          <a:noFill/>
          <a:ln>
            <a:noFill/>
          </a:ln>
        </p:spPr>
      </p:pic>
      <p:sp>
        <p:nvSpPr>
          <p:cNvPr id="271" name="Google Shape;271;p52"/>
          <p:cNvSpPr txBox="1"/>
          <p:nvPr/>
        </p:nvSpPr>
        <p:spPr>
          <a:xfrm>
            <a:off x="5521400" y="2498275"/>
            <a:ext cx="7356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Which model to choose?</a:t>
            </a:r>
            <a:endParaRPr b="1" i="0" sz="2000" u="none" cap="none" strike="noStrike">
              <a:solidFill>
                <a:srgbClr val="000000"/>
              </a:solidFill>
              <a:latin typeface="Arial"/>
              <a:ea typeface="Arial"/>
              <a:cs typeface="Arial"/>
              <a:sym typeface="Arial"/>
            </a:endParaRPr>
          </a:p>
        </p:txBody>
      </p:sp>
      <p:pic>
        <p:nvPicPr>
          <p:cNvPr id="272" name="Google Shape;272;p52"/>
          <p:cNvPicPr preferRelativeResize="0"/>
          <p:nvPr/>
        </p:nvPicPr>
        <p:blipFill rotWithShape="1">
          <a:blip r:embed="rId4">
            <a:alphaModFix/>
          </a:blip>
          <a:srcRect b="0" l="0" r="0" t="0"/>
          <a:stretch/>
        </p:blipFill>
        <p:spPr>
          <a:xfrm>
            <a:off x="4156800" y="4276600"/>
            <a:ext cx="1924225" cy="346750"/>
          </a:xfrm>
          <a:prstGeom prst="rect">
            <a:avLst/>
          </a:prstGeom>
          <a:noFill/>
          <a:ln>
            <a:noFill/>
          </a:ln>
        </p:spPr>
      </p:pic>
      <p:pic>
        <p:nvPicPr>
          <p:cNvPr id="273" name="Google Shape;273;p52"/>
          <p:cNvPicPr preferRelativeResize="0"/>
          <p:nvPr/>
        </p:nvPicPr>
        <p:blipFill rotWithShape="1">
          <a:blip r:embed="rId5">
            <a:alphaModFix/>
          </a:blip>
          <a:srcRect b="0" l="0" r="0" t="0"/>
          <a:stretch/>
        </p:blipFill>
        <p:spPr>
          <a:xfrm>
            <a:off x="4325725" y="3657312"/>
            <a:ext cx="1924225" cy="456338"/>
          </a:xfrm>
          <a:prstGeom prst="rect">
            <a:avLst/>
          </a:prstGeom>
          <a:noFill/>
          <a:ln>
            <a:noFill/>
          </a:ln>
        </p:spPr>
      </p:pic>
      <p:pic>
        <p:nvPicPr>
          <p:cNvPr id="274" name="Google Shape;274;p52"/>
          <p:cNvPicPr preferRelativeResize="0"/>
          <p:nvPr/>
        </p:nvPicPr>
        <p:blipFill rotWithShape="1">
          <a:blip r:embed="rId6">
            <a:alphaModFix/>
          </a:blip>
          <a:srcRect b="0" l="0" r="0" t="0"/>
          <a:stretch/>
        </p:blipFill>
        <p:spPr>
          <a:xfrm>
            <a:off x="4156805" y="1933800"/>
            <a:ext cx="1562121" cy="456350"/>
          </a:xfrm>
          <a:prstGeom prst="rect">
            <a:avLst/>
          </a:prstGeom>
          <a:noFill/>
          <a:ln>
            <a:noFill/>
          </a:ln>
        </p:spPr>
      </p:pic>
      <p:pic>
        <p:nvPicPr>
          <p:cNvPr id="275" name="Google Shape;275;p52"/>
          <p:cNvPicPr preferRelativeResize="0"/>
          <p:nvPr/>
        </p:nvPicPr>
        <p:blipFill rotWithShape="1">
          <a:blip r:embed="rId7">
            <a:alphaModFix/>
          </a:blip>
          <a:srcRect b="0" l="0" r="0" t="0"/>
          <a:stretch/>
        </p:blipFill>
        <p:spPr>
          <a:xfrm>
            <a:off x="3597263" y="1508650"/>
            <a:ext cx="1895475" cy="409575"/>
          </a:xfrm>
          <a:prstGeom prst="rect">
            <a:avLst/>
          </a:prstGeom>
          <a:noFill/>
          <a:ln>
            <a:noFill/>
          </a:ln>
        </p:spPr>
      </p:pic>
      <p:sp>
        <p:nvSpPr>
          <p:cNvPr id="276" name="Google Shape;276;p52"/>
          <p:cNvSpPr/>
          <p:nvPr/>
        </p:nvSpPr>
        <p:spPr>
          <a:xfrm>
            <a:off x="5500400" y="2540250"/>
            <a:ext cx="3212100" cy="546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GB" sz="1800">
                <a:solidFill>
                  <a:schemeClr val="dk2"/>
                </a:solidFill>
              </a:rPr>
              <a:t>Flexible deep NN </a:t>
            </a:r>
            <a:endParaRPr/>
          </a:p>
        </p:txBody>
      </p:sp>
      <p:sp>
        <p:nvSpPr>
          <p:cNvPr id="282" name="Google Shape;282;p53"/>
          <p:cNvSpPr txBox="1"/>
          <p:nvPr>
            <p:ph idx="1" type="body"/>
          </p:nvPr>
        </p:nvSpPr>
        <p:spPr>
          <a:xfrm>
            <a:off x="311700" y="1152475"/>
            <a:ext cx="4369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500">
                <a:solidFill>
                  <a:srgbClr val="333333"/>
                </a:solidFill>
                <a:highlight>
                  <a:srgbClr val="FFFFFF"/>
                </a:highlight>
                <a:latin typeface="Roboto"/>
                <a:ea typeface="Roboto"/>
                <a:cs typeface="Roboto"/>
                <a:sym typeface="Roboto"/>
              </a:rPr>
              <a:t>DNNs is a challenge since they typically require billions of expensive arithmetic computations. </a:t>
            </a:r>
            <a:endParaRPr sz="1500">
              <a:solidFill>
                <a:srgbClr val="333333"/>
              </a:solidFill>
              <a:highlight>
                <a:srgbClr val="FFFFFF"/>
              </a:highlight>
              <a:latin typeface="Roboto"/>
              <a:ea typeface="Roboto"/>
              <a:cs typeface="Roboto"/>
              <a:sym typeface="Roboto"/>
            </a:endParaRPr>
          </a:p>
          <a:p>
            <a:pPr indent="-323850" lvl="0" marL="457200" rtl="0" algn="l">
              <a:lnSpc>
                <a:spcPct val="115000"/>
              </a:lnSpc>
              <a:spcBef>
                <a:spcPts val="1200"/>
              </a:spcBef>
              <a:spcAft>
                <a:spcPts val="0"/>
              </a:spcAft>
              <a:buClr>
                <a:srgbClr val="333333"/>
              </a:buClr>
              <a:buSzPts val="1500"/>
              <a:buFont typeface="Roboto"/>
              <a:buChar char="●"/>
            </a:pPr>
            <a:r>
              <a:rPr lang="en-GB" sz="1500">
                <a:solidFill>
                  <a:srgbClr val="333333"/>
                </a:solidFill>
                <a:highlight>
                  <a:srgbClr val="FFFFFF"/>
                </a:highlight>
                <a:latin typeface="Roboto"/>
                <a:ea typeface="Roboto"/>
                <a:cs typeface="Roboto"/>
                <a:sym typeface="Roboto"/>
              </a:rPr>
              <a:t>DNNs are typically deployed in ensemble to boost accuracy performance, which further exacerbates the system requirements. </a:t>
            </a:r>
            <a:endParaRPr sz="1500">
              <a:solidFill>
                <a:srgbClr val="333333"/>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333333"/>
              </a:buClr>
              <a:buSzPts val="1500"/>
              <a:buFont typeface="Roboto"/>
              <a:buChar char="●"/>
            </a:pPr>
            <a:r>
              <a:rPr lang="en-GB" sz="1500">
                <a:solidFill>
                  <a:srgbClr val="333333"/>
                </a:solidFill>
                <a:highlight>
                  <a:srgbClr val="FFFFFF"/>
                </a:highlight>
                <a:latin typeface="Roboto"/>
                <a:ea typeface="Roboto"/>
                <a:cs typeface="Roboto"/>
                <a:sym typeface="Roboto"/>
              </a:rPr>
              <a:t>This computational overhead is an issue for many platforms, e.g. data centers and embedded systems, with tight latency and energy budgets. </a:t>
            </a:r>
            <a:endParaRPr sz="1500">
              <a:solidFill>
                <a:srgbClr val="333333"/>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333333"/>
              </a:buClr>
              <a:buSzPts val="1500"/>
              <a:buFont typeface="Roboto"/>
              <a:buChar char="●"/>
            </a:pPr>
            <a:r>
              <a:rPr lang="en-GB" sz="1500">
                <a:solidFill>
                  <a:srgbClr val="333333"/>
                </a:solidFill>
                <a:highlight>
                  <a:srgbClr val="FFFFFF"/>
                </a:highlight>
                <a:latin typeface="Roboto"/>
                <a:ea typeface="Roboto"/>
                <a:cs typeface="Roboto"/>
                <a:sym typeface="Roboto"/>
              </a:rPr>
              <a:t>Flexible DNNs:  achieves large reduction in average inference latency while incurring small to negligible accuracy drop</a:t>
            </a:r>
            <a:endParaRPr sz="1500"/>
          </a:p>
        </p:txBody>
      </p:sp>
      <p:pic>
        <p:nvPicPr>
          <p:cNvPr id="283" name="Google Shape;283;p53"/>
          <p:cNvPicPr preferRelativeResize="0"/>
          <p:nvPr/>
        </p:nvPicPr>
        <p:blipFill rotWithShape="1">
          <a:blip r:embed="rId3">
            <a:alphaModFix/>
          </a:blip>
          <a:srcRect b="0" l="0" r="0" t="0"/>
          <a:stretch/>
        </p:blipFill>
        <p:spPr>
          <a:xfrm>
            <a:off x="4844925" y="1152475"/>
            <a:ext cx="4083675" cy="29317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89" name="Google Shape;289;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GB" sz="2000"/>
              <a:t>Problem 1: </a:t>
            </a:r>
            <a:r>
              <a:rPr lang="en-GB" sz="2000">
                <a:solidFill>
                  <a:schemeClr val="dk1"/>
                </a:solidFill>
              </a:rPr>
              <a:t>Uncertainty in Modelling</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Uncertainty in Modelling</a:t>
            </a:r>
            <a:endParaRPr/>
          </a:p>
        </p:txBody>
      </p:sp>
      <p:sp>
        <p:nvSpPr>
          <p:cNvPr id="295" name="Google Shape;295;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 At the lowest level, model uncertainty is introduced from </a:t>
            </a:r>
            <a:r>
              <a:rPr b="1" lang="en-GB"/>
              <a:t>measurement noise</a:t>
            </a:r>
            <a:r>
              <a:rPr lang="en-GB"/>
              <a:t>, for example, pixel noise or blur in images. </a:t>
            </a:r>
            <a:endParaRPr/>
          </a:p>
          <a:p>
            <a:pPr indent="-342900" lvl="0" marL="457200" rtl="0" algn="l">
              <a:lnSpc>
                <a:spcPct val="115000"/>
              </a:lnSpc>
              <a:spcBef>
                <a:spcPts val="0"/>
              </a:spcBef>
              <a:spcAft>
                <a:spcPts val="0"/>
              </a:spcAft>
              <a:buSzPts val="1800"/>
              <a:buChar char="●"/>
            </a:pPr>
            <a:r>
              <a:rPr lang="en-GB"/>
              <a:t>At higher levels, a model may have many parameters, such as the coefficients of a linear regression, and there is </a:t>
            </a:r>
            <a:r>
              <a:rPr b="1" lang="en-GB"/>
              <a:t>uncertainty about which values of these parameters will be good at predicting new data</a:t>
            </a:r>
            <a:r>
              <a:rPr lang="en-GB"/>
              <a:t>. </a:t>
            </a:r>
            <a:endParaRPr/>
          </a:p>
          <a:p>
            <a:pPr indent="-342900" lvl="0" marL="457200" rtl="0" algn="l">
              <a:lnSpc>
                <a:spcPct val="115000"/>
              </a:lnSpc>
              <a:spcBef>
                <a:spcPts val="0"/>
              </a:spcBef>
              <a:spcAft>
                <a:spcPts val="0"/>
              </a:spcAft>
              <a:buSzPts val="1800"/>
              <a:buChar char="●"/>
            </a:pPr>
            <a:r>
              <a:rPr lang="en-GB"/>
              <a:t>Finally, at the highest levels : uncertainty about even the general </a:t>
            </a:r>
            <a:r>
              <a:rPr b="1" lang="en-GB"/>
              <a:t>structure of the model: </a:t>
            </a:r>
            <a:endParaRPr b="1"/>
          </a:p>
          <a:p>
            <a:pPr indent="-317500" lvl="1" marL="914400" rtl="0" algn="l">
              <a:lnSpc>
                <a:spcPct val="115000"/>
              </a:lnSpc>
              <a:spcBef>
                <a:spcPts val="0"/>
              </a:spcBef>
              <a:spcAft>
                <a:spcPts val="0"/>
              </a:spcAft>
              <a:buSzPts val="1400"/>
              <a:buChar char="○"/>
            </a:pPr>
            <a:r>
              <a:rPr lang="en-GB"/>
              <a:t>Is linear regression or a neural network appropriate, if the latter, how many layers should it have, and so 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GB" sz="1800">
                <a:solidFill>
                  <a:schemeClr val="dk2"/>
                </a:solidFill>
              </a:rPr>
              <a:t>Probabilistic approach to modelling</a:t>
            </a:r>
            <a:endParaRPr/>
          </a:p>
        </p:txBody>
      </p:sp>
      <p:sp>
        <p:nvSpPr>
          <p:cNvPr id="301" name="Google Shape;301;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GB" sz="1600"/>
              <a:t>uses probability theory to express all forms of uncertainty .</a:t>
            </a:r>
            <a:endParaRPr sz="1600"/>
          </a:p>
          <a:p>
            <a:pPr indent="-330200" lvl="0" marL="457200" rtl="0" algn="l">
              <a:lnSpc>
                <a:spcPct val="115000"/>
              </a:lnSpc>
              <a:spcBef>
                <a:spcPts val="0"/>
              </a:spcBef>
              <a:spcAft>
                <a:spcPts val="0"/>
              </a:spcAft>
              <a:buSzPts val="1600"/>
              <a:buChar char="●"/>
            </a:pPr>
            <a:r>
              <a:rPr lang="en-GB" sz="1600"/>
              <a:t>probability distributions are used to represent all the uncertain unobserved quantities in a model </a:t>
            </a:r>
            <a:endParaRPr sz="1600"/>
          </a:p>
          <a:p>
            <a:pPr indent="-330200" lvl="1" marL="914400" rtl="0" algn="l">
              <a:lnSpc>
                <a:spcPct val="115000"/>
              </a:lnSpc>
              <a:spcBef>
                <a:spcPts val="0"/>
              </a:spcBef>
              <a:spcAft>
                <a:spcPts val="0"/>
              </a:spcAft>
              <a:buSzPts val="1600"/>
              <a:buChar char="○"/>
            </a:pPr>
            <a:r>
              <a:rPr lang="en-GB" sz="1600"/>
              <a:t>      structural, parametric and noise-related</a:t>
            </a:r>
            <a:endParaRPr sz="1600"/>
          </a:p>
          <a:p>
            <a:pPr indent="-330200" lvl="1" marL="914400" rtl="0" algn="l">
              <a:lnSpc>
                <a:spcPct val="115000"/>
              </a:lnSpc>
              <a:spcBef>
                <a:spcPts val="0"/>
              </a:spcBef>
              <a:spcAft>
                <a:spcPts val="0"/>
              </a:spcAft>
              <a:buSzPts val="1600"/>
              <a:buChar char="○"/>
            </a:pPr>
            <a:r>
              <a:rPr lang="en-GB" sz="1600"/>
              <a:t>      how they relate to the data. </a:t>
            </a:r>
            <a:endParaRPr sz="1600"/>
          </a:p>
          <a:p>
            <a:pPr indent="0" lvl="0" marL="457200" rtl="0" algn="l">
              <a:lnSpc>
                <a:spcPct val="115000"/>
              </a:lnSpc>
              <a:spcBef>
                <a:spcPts val="1200"/>
              </a:spcBef>
              <a:spcAft>
                <a:spcPts val="1200"/>
              </a:spcAft>
              <a:buSzPts val="1800"/>
              <a:buNone/>
            </a:pPr>
            <a:r>
              <a:t/>
            </a:r>
            <a:endParaRPr b="1"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lang="en-GB" sz="1800">
                <a:solidFill>
                  <a:schemeClr val="dk2"/>
                </a:solidFill>
              </a:rPr>
              <a:t>Probabilistic approach to modelling</a:t>
            </a:r>
            <a:endParaRPr/>
          </a:p>
          <a:p>
            <a:pPr indent="0" lvl="0" marL="0" rtl="0" algn="l">
              <a:lnSpc>
                <a:spcPct val="100000"/>
              </a:lnSpc>
              <a:spcBef>
                <a:spcPts val="1200"/>
              </a:spcBef>
              <a:spcAft>
                <a:spcPts val="0"/>
              </a:spcAft>
              <a:buSzPct val="111111"/>
              <a:buNone/>
            </a:pPr>
            <a:r>
              <a:t/>
            </a:r>
            <a:endParaRPr/>
          </a:p>
        </p:txBody>
      </p:sp>
      <p:sp>
        <p:nvSpPr>
          <p:cNvPr id="307" name="Google Shape;307;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GB" sz="1600"/>
              <a:t> basic rules of probability theory are used to infer the unobserved quantities given the observed data. </a:t>
            </a:r>
            <a:endParaRPr sz="1600"/>
          </a:p>
          <a:p>
            <a:pPr indent="-330200" lvl="0" marL="457200" rtl="0" algn="l">
              <a:lnSpc>
                <a:spcPct val="115000"/>
              </a:lnSpc>
              <a:spcBef>
                <a:spcPts val="0"/>
              </a:spcBef>
              <a:spcAft>
                <a:spcPts val="0"/>
              </a:spcAft>
              <a:buSzPts val="1600"/>
              <a:buChar char="●"/>
            </a:pPr>
            <a:r>
              <a:rPr lang="en-GB" sz="1600"/>
              <a:t>Learning from data occurs through the transformation of the prior probability distributions (defined before observing the data), into posterior distributions (after observing data).</a:t>
            </a:r>
            <a:endParaRPr sz="1600"/>
          </a:p>
          <a:p>
            <a:pPr indent="-330200" lvl="0" marL="457200" rtl="0" algn="l">
              <a:lnSpc>
                <a:spcPct val="115000"/>
              </a:lnSpc>
              <a:spcBef>
                <a:spcPts val="0"/>
              </a:spcBef>
              <a:spcAft>
                <a:spcPts val="0"/>
              </a:spcAft>
              <a:buSzPts val="1600"/>
              <a:buChar char="●"/>
            </a:pPr>
            <a:r>
              <a:rPr lang="en-GB" sz="1600"/>
              <a:t> </a:t>
            </a:r>
            <a:r>
              <a:rPr b="1" lang="en-GB" sz="1600"/>
              <a:t>The application of probability theory to learning from data is called Bayesian learning</a:t>
            </a:r>
            <a:endParaRPr b="1" sz="160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Bayesian machine learning: How to choose ?</a:t>
            </a:r>
            <a:endParaRPr/>
          </a:p>
        </p:txBody>
      </p:sp>
      <p:sp>
        <p:nvSpPr>
          <p:cNvPr id="313" name="Google Shape;313;p58"/>
          <p:cNvSpPr txBox="1"/>
          <p:nvPr>
            <p:ph idx="1" type="body"/>
          </p:nvPr>
        </p:nvSpPr>
        <p:spPr>
          <a:xfrm>
            <a:off x="4366725" y="1355050"/>
            <a:ext cx="4465800" cy="32139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GB"/>
              <a:t>x and y:  observed or uncertain quantities, taking values in some sets X and Y, respectively. </a:t>
            </a:r>
            <a:endParaRPr/>
          </a:p>
          <a:p>
            <a:pPr indent="-334327" lvl="0" marL="457200" rtl="0" algn="l">
              <a:lnSpc>
                <a:spcPct val="115000"/>
              </a:lnSpc>
              <a:spcBef>
                <a:spcPts val="0"/>
              </a:spcBef>
              <a:spcAft>
                <a:spcPts val="0"/>
              </a:spcAft>
              <a:buSzPct val="100000"/>
              <a:buChar char="●"/>
            </a:pPr>
            <a:r>
              <a:rPr lang="en-GB"/>
              <a:t>For example, x and y might relate to the weather in Cambridge and London, respectively, both taking values in the set X=Y={rainy,cloudy,sunny}</a:t>
            </a:r>
            <a:endParaRPr/>
          </a:p>
          <a:p>
            <a:pPr indent="-334327" lvl="0" marL="457200" rtl="0" algn="l">
              <a:lnSpc>
                <a:spcPct val="115000"/>
              </a:lnSpc>
              <a:spcBef>
                <a:spcPts val="0"/>
              </a:spcBef>
              <a:spcAft>
                <a:spcPts val="0"/>
              </a:spcAft>
              <a:buSzPct val="100000"/>
              <a:buChar char="●"/>
            </a:pPr>
            <a:r>
              <a:rPr lang="en-GB"/>
              <a:t>P(x) : probability of x</a:t>
            </a:r>
            <a:endParaRPr/>
          </a:p>
          <a:p>
            <a:pPr indent="-334327" lvl="0" marL="457200" rtl="0" algn="l">
              <a:lnSpc>
                <a:spcPct val="115000"/>
              </a:lnSpc>
              <a:spcBef>
                <a:spcPts val="0"/>
              </a:spcBef>
              <a:spcAft>
                <a:spcPts val="0"/>
              </a:spcAft>
              <a:buSzPct val="100000"/>
              <a:buChar char="●"/>
            </a:pPr>
            <a:r>
              <a:rPr lang="en-GB"/>
              <a:t>P(x,y) is the joint probability of observing x and y, </a:t>
            </a:r>
            <a:endParaRPr/>
          </a:p>
          <a:p>
            <a:pPr indent="-334327" lvl="0" marL="457200" rtl="0" algn="l">
              <a:lnSpc>
                <a:spcPct val="115000"/>
              </a:lnSpc>
              <a:spcBef>
                <a:spcPts val="0"/>
              </a:spcBef>
              <a:spcAft>
                <a:spcPts val="0"/>
              </a:spcAft>
              <a:buSzPct val="100000"/>
              <a:buChar char="●"/>
            </a:pPr>
            <a:r>
              <a:rPr lang="en-GB"/>
              <a:t> P(y|x) is the probability of y conditioned on observing the value of x</a:t>
            </a:r>
            <a:endParaRPr/>
          </a:p>
        </p:txBody>
      </p:sp>
      <p:pic>
        <p:nvPicPr>
          <p:cNvPr id="314" name="Google Shape;314;p58"/>
          <p:cNvPicPr preferRelativeResize="0"/>
          <p:nvPr/>
        </p:nvPicPr>
        <p:blipFill rotWithShape="1">
          <a:blip r:embed="rId3">
            <a:alphaModFix/>
          </a:blip>
          <a:srcRect b="0" l="0" r="0" t="0"/>
          <a:stretch/>
        </p:blipFill>
        <p:spPr>
          <a:xfrm>
            <a:off x="209949" y="2076175"/>
            <a:ext cx="4051800" cy="1573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Bayesian machine learning: How to choose?*</a:t>
            </a:r>
            <a:endParaRPr/>
          </a:p>
        </p:txBody>
      </p:sp>
      <p:sp>
        <p:nvSpPr>
          <p:cNvPr id="320" name="Google Shape;320;p59"/>
          <p:cNvSpPr txBox="1"/>
          <p:nvPr/>
        </p:nvSpPr>
        <p:spPr>
          <a:xfrm>
            <a:off x="356900" y="1406600"/>
            <a:ext cx="7356300" cy="2124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Since P(x,y) and P(y,x) are commutative: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Apply probability theory to machine learning by replacing the symbols above: </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Replace x by D to denote the observed data</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Replace y by θ to denote the unknown parameters of a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1" name="Google Shape;321;p59"/>
          <p:cNvPicPr preferRelativeResize="0"/>
          <p:nvPr/>
        </p:nvPicPr>
        <p:blipFill rotWithShape="1">
          <a:blip r:embed="rId3">
            <a:alphaModFix/>
          </a:blip>
          <a:srcRect b="0" l="0" r="0" t="0"/>
          <a:stretch/>
        </p:blipFill>
        <p:spPr>
          <a:xfrm>
            <a:off x="4572000" y="1254275"/>
            <a:ext cx="2800350" cy="704850"/>
          </a:xfrm>
          <a:prstGeom prst="rect">
            <a:avLst/>
          </a:prstGeom>
          <a:noFill/>
          <a:ln>
            <a:noFill/>
          </a:ln>
        </p:spPr>
      </p:pic>
      <p:pic>
        <p:nvPicPr>
          <p:cNvPr id="322" name="Google Shape;322;p59"/>
          <p:cNvPicPr preferRelativeResize="0"/>
          <p:nvPr/>
        </p:nvPicPr>
        <p:blipFill rotWithShape="1">
          <a:blip r:embed="rId4">
            <a:alphaModFix/>
          </a:blip>
          <a:srcRect b="0" l="0" r="0" t="0"/>
          <a:stretch/>
        </p:blipFill>
        <p:spPr>
          <a:xfrm>
            <a:off x="1890750" y="3296050"/>
            <a:ext cx="5481600" cy="1329925"/>
          </a:xfrm>
          <a:prstGeom prst="rect">
            <a:avLst/>
          </a:prstGeom>
          <a:noFill/>
          <a:ln>
            <a:noFill/>
          </a:ln>
        </p:spPr>
      </p:pic>
      <p:sp>
        <p:nvSpPr>
          <p:cNvPr id="323" name="Google Shape;323;p59"/>
          <p:cNvSpPr txBox="1"/>
          <p:nvPr/>
        </p:nvSpPr>
        <p:spPr>
          <a:xfrm>
            <a:off x="881750" y="4807600"/>
            <a:ext cx="735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Ref: *https://www.nature.com/articles/nature14541.pdf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GB" sz="1800">
                <a:solidFill>
                  <a:schemeClr val="dk2"/>
                </a:solidFill>
              </a:rPr>
              <a:t>Compositional probabilistic models</a:t>
            </a:r>
            <a:endParaRPr/>
          </a:p>
        </p:txBody>
      </p:sp>
      <p:sp>
        <p:nvSpPr>
          <p:cNvPr id="329" name="Google Shape;329;p60"/>
          <p:cNvSpPr txBox="1"/>
          <p:nvPr>
            <p:ph idx="1" type="body"/>
          </p:nvPr>
        </p:nvSpPr>
        <p:spPr>
          <a:xfrm>
            <a:off x="311700" y="1152475"/>
            <a:ext cx="39777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GB" sz="1600"/>
              <a:t>Simple probability distributions over single or a few variables can be composed to form the building blocks of larger, more complex models. </a:t>
            </a:r>
            <a:endParaRPr sz="1600"/>
          </a:p>
          <a:p>
            <a:pPr indent="-330200" lvl="0" marL="457200" rtl="0" algn="l">
              <a:lnSpc>
                <a:spcPct val="115000"/>
              </a:lnSpc>
              <a:spcBef>
                <a:spcPts val="0"/>
              </a:spcBef>
              <a:spcAft>
                <a:spcPts val="0"/>
              </a:spcAft>
              <a:buSzPts val="1600"/>
              <a:buChar char="●"/>
            </a:pPr>
            <a:r>
              <a:rPr lang="en-GB" sz="1600"/>
              <a:t>Representing such compositional probabilistic models: graphical models</a:t>
            </a:r>
            <a:endParaRPr sz="1600"/>
          </a:p>
        </p:txBody>
      </p:sp>
      <p:pic>
        <p:nvPicPr>
          <p:cNvPr id="330" name="Google Shape;330;p60"/>
          <p:cNvPicPr preferRelativeResize="0"/>
          <p:nvPr/>
        </p:nvPicPr>
        <p:blipFill rotWithShape="1">
          <a:blip r:embed="rId3">
            <a:alphaModFix/>
          </a:blip>
          <a:srcRect b="0" l="0" r="0" t="0"/>
          <a:stretch/>
        </p:blipFill>
        <p:spPr>
          <a:xfrm>
            <a:off x="4968875" y="327150"/>
            <a:ext cx="3213150" cy="466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3939"/>
              <a:buNone/>
            </a:pPr>
            <a:r>
              <a:rPr lang="en-GB"/>
              <a:t>Dependable Systems</a:t>
            </a:r>
            <a:endParaRPr/>
          </a:p>
        </p:txBody>
      </p:sp>
      <p:sp>
        <p:nvSpPr>
          <p:cNvPr id="209" name="Google Shape;209;p43"/>
          <p:cNvSpPr txBox="1"/>
          <p:nvPr>
            <p:ph idx="1" type="body"/>
          </p:nvPr>
        </p:nvSpPr>
        <p:spPr>
          <a:xfrm>
            <a:off x="4943575" y="1152475"/>
            <a:ext cx="3888600" cy="21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600"/>
              <a:t>Dependable Systems can be found in many forms and application domains, but especially in transportation systems, medical systems and recently in the domain of IoT and Industry 4.0.*</a:t>
            </a:r>
            <a:endParaRPr sz="1600"/>
          </a:p>
          <a:p>
            <a:pPr indent="0" lvl="0" marL="0" rtl="0" algn="l">
              <a:lnSpc>
                <a:spcPct val="115000"/>
              </a:lnSpc>
              <a:spcBef>
                <a:spcPts val="1200"/>
              </a:spcBef>
              <a:spcAft>
                <a:spcPts val="0"/>
              </a:spcAft>
              <a:buSzPts val="1800"/>
              <a:buNone/>
            </a:pPr>
            <a:r>
              <a:t/>
            </a:r>
            <a:endParaRPr sz="1600"/>
          </a:p>
          <a:p>
            <a:pPr indent="0" lvl="0" marL="0" rtl="0" algn="l">
              <a:lnSpc>
                <a:spcPct val="115000"/>
              </a:lnSpc>
              <a:spcBef>
                <a:spcPts val="1200"/>
              </a:spcBef>
              <a:spcAft>
                <a:spcPts val="0"/>
              </a:spcAft>
              <a:buSzPts val="1800"/>
              <a:buNone/>
            </a:pPr>
            <a:r>
              <a:t/>
            </a:r>
            <a:endParaRPr sz="1600"/>
          </a:p>
          <a:p>
            <a:pPr indent="0" lvl="0" marL="0" rtl="0" algn="l">
              <a:lnSpc>
                <a:spcPct val="115000"/>
              </a:lnSpc>
              <a:spcBef>
                <a:spcPts val="1200"/>
              </a:spcBef>
              <a:spcAft>
                <a:spcPts val="1200"/>
              </a:spcAft>
              <a:buSzPts val="1800"/>
              <a:buNone/>
            </a:pPr>
            <a:r>
              <a:t/>
            </a:r>
            <a:endParaRPr sz="1600"/>
          </a:p>
        </p:txBody>
      </p:sp>
      <p:pic>
        <p:nvPicPr>
          <p:cNvPr id="210" name="Google Shape;210;p43"/>
          <p:cNvPicPr preferRelativeResize="0"/>
          <p:nvPr/>
        </p:nvPicPr>
        <p:blipFill rotWithShape="1">
          <a:blip r:embed="rId3">
            <a:alphaModFix/>
          </a:blip>
          <a:srcRect b="0" l="0" r="0" t="0"/>
          <a:stretch/>
        </p:blipFill>
        <p:spPr>
          <a:xfrm>
            <a:off x="181650" y="1152475"/>
            <a:ext cx="4059100" cy="2407700"/>
          </a:xfrm>
          <a:prstGeom prst="rect">
            <a:avLst/>
          </a:prstGeom>
          <a:noFill/>
          <a:ln>
            <a:noFill/>
          </a:ln>
        </p:spPr>
      </p:pic>
      <p:sp>
        <p:nvSpPr>
          <p:cNvPr id="211" name="Google Shape;211;p43"/>
          <p:cNvSpPr txBox="1"/>
          <p:nvPr/>
        </p:nvSpPr>
        <p:spPr>
          <a:xfrm>
            <a:off x="776775" y="4093800"/>
            <a:ext cx="7356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02124"/>
                </a:solidFill>
                <a:highlight>
                  <a:srgbClr val="FFFFFF"/>
                </a:highlight>
                <a:latin typeface="Arial"/>
                <a:ea typeface="Arial"/>
                <a:cs typeface="Arial"/>
                <a:sym typeface="Arial"/>
              </a:rPr>
              <a:t>*Industry 4.0 has been defined as “a </a:t>
            </a:r>
            <a:r>
              <a:rPr b="1" i="0" lang="en-GB" sz="1200" u="none" cap="none" strike="noStrike">
                <a:solidFill>
                  <a:srgbClr val="202124"/>
                </a:solidFill>
                <a:highlight>
                  <a:srgbClr val="FFFFFF"/>
                </a:highlight>
                <a:latin typeface="Arial"/>
                <a:ea typeface="Arial"/>
                <a:cs typeface="Arial"/>
                <a:sym typeface="Arial"/>
              </a:rPr>
              <a:t>name for the current trend of automation and data exchange in manufacturing technologies</a:t>
            </a:r>
            <a:r>
              <a:rPr b="0" i="0" lang="en-GB" sz="1200" u="none" cap="none" strike="noStrike">
                <a:solidFill>
                  <a:srgbClr val="202124"/>
                </a:solidFill>
                <a:highlight>
                  <a:srgbClr val="FFFFFF"/>
                </a:highlight>
                <a:latin typeface="Arial"/>
                <a:ea typeface="Arial"/>
                <a:cs typeface="Arial"/>
                <a:sym typeface="Arial"/>
              </a:rPr>
              <a:t>, including cyber-physical systems, the Internet of things, cloud computing and cognitive computing and creating the smart factory”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36" name="Google Shape;336;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GB" sz="2000"/>
              <a:t>Problem 2: Overfitting of ML nets</a:t>
            </a:r>
            <a:endParaRPr sz="2000"/>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Why Overfitting?</a:t>
            </a:r>
            <a:endParaRPr/>
          </a:p>
        </p:txBody>
      </p:sp>
      <p:sp>
        <p:nvSpPr>
          <p:cNvPr id="342" name="Google Shape;342;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02124"/>
              </a:buClr>
              <a:buSzPts val="1800"/>
              <a:buChar char="●"/>
            </a:pPr>
            <a:r>
              <a:rPr lang="en-GB">
                <a:solidFill>
                  <a:srgbClr val="202124"/>
                </a:solidFill>
                <a:highlight>
                  <a:srgbClr val="FFFFFF"/>
                </a:highlight>
                <a:latin typeface="Georgia"/>
                <a:ea typeface="Georgia"/>
                <a:cs typeface="Georgia"/>
                <a:sym typeface="Georgia"/>
              </a:rPr>
              <a:t>Overfitting is </a:t>
            </a:r>
            <a:r>
              <a:rPr b="1" lang="en-GB">
                <a:solidFill>
                  <a:srgbClr val="202124"/>
                </a:solidFill>
                <a:highlight>
                  <a:srgbClr val="FFFFFF"/>
                </a:highlight>
                <a:latin typeface="Georgia"/>
                <a:ea typeface="Georgia"/>
                <a:cs typeface="Georgia"/>
                <a:sym typeface="Georgia"/>
              </a:rPr>
              <a:t>a modeling error in statistics</a:t>
            </a:r>
            <a:r>
              <a:rPr lang="en-GB">
                <a:solidFill>
                  <a:srgbClr val="202124"/>
                </a:solidFill>
                <a:highlight>
                  <a:srgbClr val="FFFFFF"/>
                </a:highlight>
                <a:latin typeface="Georgia"/>
                <a:ea typeface="Georgia"/>
                <a:cs typeface="Georgia"/>
                <a:sym typeface="Georgia"/>
              </a:rPr>
              <a:t> that occurs when a function is too closely aligned to a limited set of data points</a:t>
            </a:r>
            <a:endParaRPr>
              <a:latin typeface="Georgia"/>
              <a:ea typeface="Georgia"/>
              <a:cs typeface="Georgia"/>
              <a:sym typeface="Georgia"/>
            </a:endParaRPr>
          </a:p>
          <a:p>
            <a:pPr indent="-342900" lvl="0" marL="457200" rtl="0" algn="l">
              <a:lnSpc>
                <a:spcPct val="115000"/>
              </a:lnSpc>
              <a:spcBef>
                <a:spcPts val="0"/>
              </a:spcBef>
              <a:spcAft>
                <a:spcPts val="0"/>
              </a:spcAft>
              <a:buSzPts val="1800"/>
              <a:buFont typeface="Georgia"/>
              <a:buChar char="●"/>
            </a:pPr>
            <a:r>
              <a:rPr lang="en-GB">
                <a:latin typeface="Georgia"/>
                <a:ea typeface="Georgia"/>
                <a:cs typeface="Georgia"/>
                <a:sym typeface="Georgia"/>
              </a:rPr>
              <a:t>Example:</a:t>
            </a:r>
            <a:endParaRPr>
              <a:latin typeface="Georgia"/>
              <a:ea typeface="Georgia"/>
              <a:cs typeface="Georgia"/>
              <a:sym typeface="Georgia"/>
            </a:endParaRPr>
          </a:p>
          <a:p>
            <a:pPr indent="-317500" lvl="1" marL="914400" rtl="0" algn="l">
              <a:lnSpc>
                <a:spcPct val="115000"/>
              </a:lnSpc>
              <a:spcBef>
                <a:spcPts val="0"/>
              </a:spcBef>
              <a:spcAft>
                <a:spcPts val="0"/>
              </a:spcAft>
              <a:buSzPts val="1400"/>
              <a:buFont typeface="Georgia"/>
              <a:buChar char="○"/>
            </a:pPr>
            <a:r>
              <a:rPr lang="en-GB">
                <a:latin typeface="Georgia"/>
                <a:ea typeface="Georgia"/>
                <a:cs typeface="Georgia"/>
                <a:sym typeface="Georgia"/>
              </a:rPr>
              <a:t> A traffic sign recognition system has to learn signs, but all STOP signs are only captured in an alley. </a:t>
            </a:r>
            <a:endParaRPr>
              <a:latin typeface="Georgia"/>
              <a:ea typeface="Georgia"/>
              <a:cs typeface="Georgia"/>
              <a:sym typeface="Georgia"/>
            </a:endParaRPr>
          </a:p>
          <a:p>
            <a:pPr indent="-317500" lvl="1" marL="914400" rtl="0" algn="l">
              <a:lnSpc>
                <a:spcPct val="115000"/>
              </a:lnSpc>
              <a:spcBef>
                <a:spcPts val="0"/>
              </a:spcBef>
              <a:spcAft>
                <a:spcPts val="0"/>
              </a:spcAft>
              <a:buSzPts val="1400"/>
              <a:buFont typeface="Georgia"/>
              <a:buChar char="○"/>
            </a:pPr>
            <a:r>
              <a:rPr lang="en-GB">
                <a:latin typeface="Georgia"/>
                <a:ea typeface="Georgia"/>
                <a:cs typeface="Georgia"/>
                <a:sym typeface="Georgia"/>
              </a:rPr>
              <a:t>The ML algorithm is likely to learn, that a sign in an alley is a STOP sign and therefore detecting every traffic sign in an alley as such. Or a STOP sign, that is not located in an alley can not be detected. </a:t>
            </a:r>
            <a:endParaRPr>
              <a:latin typeface="Georgia"/>
              <a:ea typeface="Georgia"/>
              <a:cs typeface="Georgia"/>
              <a:sym typeface="Georgia"/>
            </a:endParaRPr>
          </a:p>
          <a:p>
            <a:pPr indent="-317500" lvl="1" marL="914400" rtl="0" algn="l">
              <a:lnSpc>
                <a:spcPct val="115000"/>
              </a:lnSpc>
              <a:spcBef>
                <a:spcPts val="0"/>
              </a:spcBef>
              <a:spcAft>
                <a:spcPts val="0"/>
              </a:spcAft>
              <a:buSzPts val="1400"/>
              <a:buChar char="○"/>
            </a:pPr>
            <a:r>
              <a:rPr lang="en-GB">
                <a:latin typeface="Georgia"/>
                <a:ea typeface="Georgia"/>
                <a:cs typeface="Georgia"/>
                <a:sym typeface="Georgia"/>
              </a:rPr>
              <a:t>This is caused by a </a:t>
            </a:r>
            <a:r>
              <a:rPr b="1" lang="en-GB">
                <a:latin typeface="Georgia"/>
                <a:ea typeface="Georgia"/>
                <a:cs typeface="Georgia"/>
                <a:sym typeface="Georgia"/>
              </a:rPr>
              <a:t>low variance in the data, with a high bias</a:t>
            </a:r>
            <a:endParaRPr b="1">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Overfitting underfitting details</a:t>
            </a:r>
            <a:endParaRPr/>
          </a:p>
        </p:txBody>
      </p:sp>
      <p:sp>
        <p:nvSpPr>
          <p:cNvPr id="348" name="Google Shape;348;p63"/>
          <p:cNvSpPr txBox="1"/>
          <p:nvPr>
            <p:ph idx="1" type="body"/>
          </p:nvPr>
        </p:nvSpPr>
        <p:spPr>
          <a:xfrm>
            <a:off x="668600" y="3173175"/>
            <a:ext cx="8163900" cy="139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400">
                <a:solidFill>
                  <a:srgbClr val="292929"/>
                </a:solidFill>
                <a:highlight>
                  <a:srgbClr val="FFFFFF"/>
                </a:highlight>
                <a:latin typeface="Georgia"/>
                <a:ea typeface="Georgia"/>
                <a:cs typeface="Georgia"/>
                <a:sym typeface="Georgia"/>
              </a:rPr>
              <a:t>A network is overfitting when a model’s training error (computed on a training set) is much lower than its generalization error (computed on a test or validation set).</a:t>
            </a:r>
            <a:endParaRPr sz="14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GB" sz="1400">
                <a:solidFill>
                  <a:srgbClr val="292929"/>
                </a:solidFill>
                <a:highlight>
                  <a:srgbClr val="FFFFFF"/>
                </a:highlight>
                <a:latin typeface="Georgia"/>
                <a:ea typeface="Georgia"/>
                <a:cs typeface="Georgia"/>
                <a:sym typeface="Georgia"/>
              </a:rPr>
              <a:t>This is opposite to underfitting, when a model is not able to obtain a sufficiently low error value on its training set.</a:t>
            </a:r>
            <a:endParaRPr sz="14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SzPts val="1800"/>
              <a:buNone/>
            </a:pPr>
            <a:r>
              <a:t/>
            </a:r>
            <a:endParaRPr sz="14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1200"/>
              </a:spcAft>
              <a:buSzPts val="1800"/>
              <a:buNone/>
            </a:pPr>
            <a:r>
              <a:t/>
            </a:r>
            <a:endParaRPr sz="1400">
              <a:solidFill>
                <a:srgbClr val="292929"/>
              </a:solidFill>
              <a:highlight>
                <a:srgbClr val="FFFFFF"/>
              </a:highlight>
              <a:latin typeface="Georgia"/>
              <a:ea typeface="Georgia"/>
              <a:cs typeface="Georgia"/>
              <a:sym typeface="Georgia"/>
            </a:endParaRPr>
          </a:p>
        </p:txBody>
      </p:sp>
      <p:pic>
        <p:nvPicPr>
          <p:cNvPr id="349" name="Google Shape;349;p63"/>
          <p:cNvPicPr preferRelativeResize="0"/>
          <p:nvPr/>
        </p:nvPicPr>
        <p:blipFill rotWithShape="1">
          <a:blip r:embed="rId3">
            <a:alphaModFix/>
          </a:blip>
          <a:srcRect b="0" l="0" r="0" t="0"/>
          <a:stretch/>
        </p:blipFill>
        <p:spPr>
          <a:xfrm>
            <a:off x="1957875" y="1149125"/>
            <a:ext cx="5981700" cy="1619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4"/>
          <p:cNvSpPr txBox="1"/>
          <p:nvPr>
            <p:ph idx="1" type="body"/>
          </p:nvPr>
        </p:nvSpPr>
        <p:spPr>
          <a:xfrm>
            <a:off x="311700" y="3579950"/>
            <a:ext cx="8520600" cy="1374600"/>
          </a:xfrm>
          <a:prstGeom prst="rect">
            <a:avLst/>
          </a:prstGeom>
          <a:noFill/>
          <a:ln>
            <a:noFill/>
          </a:ln>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rgbClr val="292929"/>
              </a:buClr>
              <a:buSzPts val="1400"/>
              <a:buFont typeface="Georgia"/>
              <a:buChar char="●"/>
            </a:pPr>
            <a:r>
              <a:rPr lang="en-GB" sz="1400">
                <a:solidFill>
                  <a:srgbClr val="292929"/>
                </a:solidFill>
                <a:highlight>
                  <a:srgbClr val="FFFFFF"/>
                </a:highlight>
                <a:latin typeface="Georgia"/>
                <a:ea typeface="Georgia"/>
                <a:cs typeface="Georgia"/>
                <a:sym typeface="Georgia"/>
              </a:rPr>
              <a:t>Bias is the difference between the average prediction of our model and the correct value which we are trying to predict.</a:t>
            </a:r>
            <a:endParaRPr sz="1400">
              <a:solidFill>
                <a:srgbClr val="292929"/>
              </a:solidFill>
              <a:highlight>
                <a:srgbClr val="FFFFFF"/>
              </a:highlight>
              <a:latin typeface="Georgia"/>
              <a:ea typeface="Georgia"/>
              <a:cs typeface="Georgia"/>
              <a:sym typeface="Georgia"/>
            </a:endParaRPr>
          </a:p>
          <a:p>
            <a:pPr indent="-317500" lvl="0" marL="457200" rtl="0" algn="l">
              <a:lnSpc>
                <a:spcPct val="95000"/>
              </a:lnSpc>
              <a:spcBef>
                <a:spcPts val="0"/>
              </a:spcBef>
              <a:spcAft>
                <a:spcPts val="0"/>
              </a:spcAft>
              <a:buSzPts val="1400"/>
              <a:buChar char="●"/>
            </a:pPr>
            <a:r>
              <a:rPr lang="en-GB" sz="1400">
                <a:solidFill>
                  <a:srgbClr val="202124"/>
                </a:solidFill>
                <a:highlight>
                  <a:srgbClr val="FFFFFF"/>
                </a:highlight>
              </a:rPr>
              <a:t>Variance refers to the changes in the model when using different portions of the training data set [</a:t>
            </a:r>
            <a:r>
              <a:rPr b="1" lang="en-GB" sz="1400">
                <a:solidFill>
                  <a:srgbClr val="5F6368"/>
                </a:solidFill>
                <a:highlight>
                  <a:srgbClr val="FFFFFF"/>
                </a:highlight>
              </a:rPr>
              <a:t>variance</a:t>
            </a:r>
            <a:r>
              <a:rPr lang="en-GB" sz="1400">
                <a:solidFill>
                  <a:srgbClr val="4D5156"/>
                </a:solidFill>
                <a:highlight>
                  <a:srgbClr val="FFFFFF"/>
                </a:highlight>
              </a:rPr>
              <a:t> is the expectation of the squared deviation of a random variable from its population mean or sample mean.</a:t>
            </a:r>
            <a:r>
              <a:rPr lang="en-GB" sz="1400">
                <a:solidFill>
                  <a:srgbClr val="202124"/>
                </a:solidFill>
                <a:highlight>
                  <a:srgbClr val="FFFFFF"/>
                </a:highlight>
              </a:rPr>
              <a:t>]</a:t>
            </a:r>
            <a:endParaRPr sz="140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1200"/>
              </a:spcAft>
              <a:buSzPts val="1800"/>
              <a:buNone/>
            </a:pPr>
            <a:r>
              <a:t/>
            </a:r>
            <a:endParaRPr sz="1400"/>
          </a:p>
        </p:txBody>
      </p:sp>
      <p:pic>
        <p:nvPicPr>
          <p:cNvPr id="355" name="Google Shape;355;p64"/>
          <p:cNvPicPr preferRelativeResize="0"/>
          <p:nvPr/>
        </p:nvPicPr>
        <p:blipFill rotWithShape="1">
          <a:blip r:embed="rId3">
            <a:alphaModFix/>
          </a:blip>
          <a:srcRect b="0" l="0" r="0" t="0"/>
          <a:stretch/>
        </p:blipFill>
        <p:spPr>
          <a:xfrm>
            <a:off x="1577163" y="476625"/>
            <a:ext cx="6829425" cy="255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61" name="Google Shape;361;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Clr>
                <a:schemeClr val="dk1"/>
              </a:buClr>
              <a:buSzPts val="1100"/>
              <a:buFont typeface="Arial"/>
              <a:buNone/>
            </a:pPr>
            <a:r>
              <a:rPr lang="en-GB" sz="2000"/>
              <a:t>Problem 3: </a:t>
            </a:r>
            <a:r>
              <a:rPr lang="en-GB" sz="2000">
                <a:solidFill>
                  <a:schemeClr val="dk1"/>
                </a:solidFill>
              </a:rPr>
              <a:t>Edge Cases</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Edge Cases</a:t>
            </a:r>
            <a:endParaRPr/>
          </a:p>
        </p:txBody>
      </p:sp>
      <p:sp>
        <p:nvSpPr>
          <p:cNvPr id="367" name="Google Shape;367;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a:bodyPr>
          <a:lstStyle/>
          <a:p>
            <a:pPr indent="-334327" lvl="0" marL="457200" rtl="0" algn="l">
              <a:lnSpc>
                <a:spcPct val="115000"/>
              </a:lnSpc>
              <a:spcBef>
                <a:spcPts val="0"/>
              </a:spcBef>
              <a:spcAft>
                <a:spcPts val="0"/>
              </a:spcAft>
              <a:buSzPct val="100000"/>
              <a:buChar char="●"/>
            </a:pPr>
            <a:r>
              <a:rPr b="1" lang="en-GB"/>
              <a:t>Unexpected scenarios that occur so irregularly or even seldom are called Edge Cases</a:t>
            </a:r>
            <a:endParaRPr b="1"/>
          </a:p>
          <a:p>
            <a:pPr indent="-334327" lvl="0" marL="457200" rtl="0" algn="l">
              <a:lnSpc>
                <a:spcPct val="115000"/>
              </a:lnSpc>
              <a:spcBef>
                <a:spcPts val="0"/>
              </a:spcBef>
              <a:spcAft>
                <a:spcPts val="0"/>
              </a:spcAft>
              <a:buSzPct val="100000"/>
              <a:buChar char="●"/>
            </a:pPr>
            <a:r>
              <a:rPr lang="en-GB"/>
              <a:t>often not covered in any training data, simply because they are not anticipated during the system development.</a:t>
            </a:r>
            <a:endParaRPr/>
          </a:p>
          <a:p>
            <a:pPr indent="-334327" lvl="0" marL="457200" rtl="0" algn="l">
              <a:lnSpc>
                <a:spcPct val="115000"/>
              </a:lnSpc>
              <a:spcBef>
                <a:spcPts val="0"/>
              </a:spcBef>
              <a:spcAft>
                <a:spcPts val="0"/>
              </a:spcAft>
              <a:buSzPct val="100000"/>
              <a:buChar char="●"/>
            </a:pPr>
            <a:r>
              <a:rPr lang="en-GB"/>
              <a:t>All can possibly lead to accidents, when the systems deals with them in a wrong way.</a:t>
            </a:r>
            <a:endParaRPr/>
          </a:p>
          <a:p>
            <a:pPr indent="0" lvl="0" marL="0" rtl="0" algn="l">
              <a:lnSpc>
                <a:spcPct val="115000"/>
              </a:lnSpc>
              <a:spcBef>
                <a:spcPts val="1200"/>
              </a:spcBef>
              <a:spcAft>
                <a:spcPts val="0"/>
              </a:spcAft>
              <a:buSzPct val="108108"/>
              <a:buNone/>
            </a:pPr>
            <a:r>
              <a:rPr lang="en-GB"/>
              <a:t>Example:</a:t>
            </a:r>
            <a:endParaRPr/>
          </a:p>
          <a:p>
            <a:pPr indent="-334327" lvl="0" marL="457200" rtl="0" algn="l">
              <a:lnSpc>
                <a:spcPct val="115000"/>
              </a:lnSpc>
              <a:spcBef>
                <a:spcPts val="1200"/>
              </a:spcBef>
              <a:spcAft>
                <a:spcPts val="0"/>
              </a:spcAft>
              <a:buSzPct val="100000"/>
              <a:buChar char="●"/>
            </a:pPr>
            <a:r>
              <a:rPr lang="en-GB"/>
              <a:t>A vehicle that is only used in sunny weather for a long time in the same environment, will override some of the learned features trained by the manufacturer. </a:t>
            </a:r>
            <a:endParaRPr/>
          </a:p>
          <a:p>
            <a:pPr indent="-334327" lvl="0" marL="457200" rtl="0" algn="l">
              <a:lnSpc>
                <a:spcPct val="115000"/>
              </a:lnSpc>
              <a:spcBef>
                <a:spcPts val="0"/>
              </a:spcBef>
              <a:spcAft>
                <a:spcPts val="0"/>
              </a:spcAft>
              <a:buSzPct val="100000"/>
              <a:buChar char="●"/>
            </a:pPr>
            <a:r>
              <a:rPr lang="en-GB"/>
              <a:t>handling intersections and performing turns as well as crossing the intersection.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Solution</a:t>
            </a:r>
            <a:endParaRPr/>
          </a:p>
        </p:txBody>
      </p:sp>
      <p:sp>
        <p:nvSpPr>
          <p:cNvPr id="373" name="Google Shape;373;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GB" sz="1600"/>
              <a:t>Learning algorithms could continue to </a:t>
            </a:r>
            <a:r>
              <a:rPr b="1" lang="en-GB" sz="1600"/>
              <a:t>evolve while in operation</a:t>
            </a:r>
            <a:endParaRPr sz="1600"/>
          </a:p>
          <a:p>
            <a:pPr indent="-330200" lvl="0" marL="457200" rtl="0" algn="l">
              <a:lnSpc>
                <a:spcPct val="105000"/>
              </a:lnSpc>
              <a:spcBef>
                <a:spcPts val="0"/>
              </a:spcBef>
              <a:spcAft>
                <a:spcPts val="0"/>
              </a:spcAft>
              <a:buSzPts val="1600"/>
              <a:buChar char="●"/>
            </a:pPr>
            <a:r>
              <a:rPr lang="en-GB" sz="1600"/>
              <a:t>this approach is also called continuous or on-the-fly learning. </a:t>
            </a:r>
            <a:endParaRPr sz="1600"/>
          </a:p>
          <a:p>
            <a:pPr indent="-330200" lvl="0" marL="457200" rtl="0" algn="l">
              <a:lnSpc>
                <a:spcPct val="105000"/>
              </a:lnSpc>
              <a:spcBef>
                <a:spcPts val="0"/>
              </a:spcBef>
              <a:spcAft>
                <a:spcPts val="0"/>
              </a:spcAft>
              <a:buSzPts val="1600"/>
              <a:buChar char="●"/>
            </a:pPr>
            <a:r>
              <a:rPr lang="en-GB" sz="1600"/>
              <a:t>Actually this approach is often seen as similar to human learning processes. </a:t>
            </a:r>
            <a:endParaRPr sz="1600"/>
          </a:p>
          <a:p>
            <a:pPr indent="-330200" lvl="0" marL="457200" rtl="0" algn="l">
              <a:lnSpc>
                <a:spcPct val="105000"/>
              </a:lnSpc>
              <a:spcBef>
                <a:spcPts val="0"/>
              </a:spcBef>
              <a:spcAft>
                <a:spcPts val="0"/>
              </a:spcAft>
              <a:buSzPts val="1600"/>
              <a:buChar char="●"/>
            </a:pPr>
            <a:r>
              <a:rPr lang="en-GB" sz="1600"/>
              <a:t>Drawback:</a:t>
            </a:r>
            <a:endParaRPr sz="1600"/>
          </a:p>
          <a:p>
            <a:pPr indent="-330200" lvl="1" marL="914400" rtl="0" algn="l">
              <a:lnSpc>
                <a:spcPct val="105000"/>
              </a:lnSpc>
              <a:spcBef>
                <a:spcPts val="0"/>
              </a:spcBef>
              <a:spcAft>
                <a:spcPts val="0"/>
              </a:spcAft>
              <a:buSzPts val="1600"/>
              <a:buChar char="○"/>
            </a:pPr>
            <a:r>
              <a:rPr lang="en-GB" sz="1600"/>
              <a:t> potentially unwanted behavior</a:t>
            </a:r>
            <a:endParaRPr sz="1600"/>
          </a:p>
          <a:p>
            <a:pPr indent="-330200" lvl="1" marL="914400" rtl="0" algn="l">
              <a:lnSpc>
                <a:spcPct val="105000"/>
              </a:lnSpc>
              <a:spcBef>
                <a:spcPts val="0"/>
              </a:spcBef>
              <a:spcAft>
                <a:spcPts val="0"/>
              </a:spcAft>
              <a:buSzPts val="1600"/>
              <a:buChar char="○"/>
            </a:pPr>
            <a:r>
              <a:rPr lang="en-GB" sz="1600"/>
              <a:t>the training can not be influenced in a suitable way</a:t>
            </a:r>
            <a:endParaRPr sz="1600"/>
          </a:p>
          <a:p>
            <a:pPr indent="-330200" lvl="1" marL="914400" rtl="0" algn="l">
              <a:lnSpc>
                <a:spcPct val="105000"/>
              </a:lnSpc>
              <a:spcBef>
                <a:spcPts val="0"/>
              </a:spcBef>
              <a:spcAft>
                <a:spcPts val="0"/>
              </a:spcAft>
              <a:buSzPts val="1600"/>
              <a:buChar char="○"/>
            </a:pPr>
            <a:r>
              <a:rPr lang="en-GB" sz="1600"/>
              <a:t>dynamic changes to a certified system in general is not permitted by the current regulations and standards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Test Case</a:t>
            </a:r>
            <a:endParaRPr/>
          </a:p>
        </p:txBody>
      </p:sp>
      <p:sp>
        <p:nvSpPr>
          <p:cNvPr id="379" name="Google Shape;379;p68"/>
          <p:cNvSpPr txBox="1"/>
          <p:nvPr>
            <p:ph idx="1" type="body"/>
          </p:nvPr>
        </p:nvSpPr>
        <p:spPr>
          <a:xfrm>
            <a:off x="311700" y="1152475"/>
            <a:ext cx="5272800" cy="3416400"/>
          </a:xfrm>
          <a:prstGeom prst="rect">
            <a:avLst/>
          </a:prstGeom>
          <a:noFill/>
          <a:ln>
            <a:noFill/>
          </a:ln>
        </p:spPr>
        <p:txBody>
          <a:bodyPr anchorCtr="0" anchor="t" bIns="91425" lIns="91425" spcFirstLastPara="1" rIns="91425" wrap="square" tIns="91425">
            <a:noAutofit/>
          </a:bodyPr>
          <a:lstStyle/>
          <a:p>
            <a:pPr indent="-332105" lvl="0" marL="457200" rtl="0" algn="l">
              <a:lnSpc>
                <a:spcPct val="105000"/>
              </a:lnSpc>
              <a:spcBef>
                <a:spcPts val="0"/>
              </a:spcBef>
              <a:spcAft>
                <a:spcPts val="0"/>
              </a:spcAft>
              <a:buSzPts val="1630"/>
              <a:buChar char="●"/>
            </a:pPr>
            <a:r>
              <a:rPr lang="en-GB" sz="1629"/>
              <a:t>To understand the implication of critical components based on machine learning, HAW Hamburg uses miniature vehicles  </a:t>
            </a:r>
            <a:endParaRPr sz="1629"/>
          </a:p>
          <a:p>
            <a:pPr indent="0" lvl="0" marL="457200" rtl="0" algn="l">
              <a:lnSpc>
                <a:spcPct val="105000"/>
              </a:lnSpc>
              <a:spcBef>
                <a:spcPts val="1200"/>
              </a:spcBef>
              <a:spcAft>
                <a:spcPts val="0"/>
              </a:spcAft>
              <a:buSzPts val="1800"/>
              <a:buNone/>
            </a:pPr>
            <a:r>
              <a:t/>
            </a:r>
            <a:endParaRPr sz="1629"/>
          </a:p>
          <a:p>
            <a:pPr indent="0" lvl="0" marL="0" rtl="0" algn="l">
              <a:lnSpc>
                <a:spcPct val="105000"/>
              </a:lnSpc>
              <a:spcBef>
                <a:spcPts val="1200"/>
              </a:spcBef>
              <a:spcAft>
                <a:spcPts val="0"/>
              </a:spcAft>
              <a:buSzPts val="1800"/>
              <a:buNone/>
            </a:pPr>
            <a:r>
              <a:rPr lang="en-GB" sz="1629"/>
              <a:t>Testing on use cases:</a:t>
            </a:r>
            <a:endParaRPr sz="1629"/>
          </a:p>
          <a:p>
            <a:pPr indent="-332105" lvl="1" marL="914400" rtl="0" algn="l">
              <a:lnSpc>
                <a:spcPct val="105000"/>
              </a:lnSpc>
              <a:spcBef>
                <a:spcPts val="1200"/>
              </a:spcBef>
              <a:spcAft>
                <a:spcPts val="0"/>
              </a:spcAft>
              <a:buSzPts val="1630"/>
              <a:buChar char="○"/>
            </a:pPr>
            <a:r>
              <a:rPr lang="en-GB" sz="1629"/>
              <a:t>obstacle detection for autonomous driving.</a:t>
            </a:r>
            <a:endParaRPr sz="1629"/>
          </a:p>
          <a:p>
            <a:pPr indent="-332105" lvl="1" marL="914400" rtl="0" algn="l">
              <a:lnSpc>
                <a:spcPct val="105000"/>
              </a:lnSpc>
              <a:spcBef>
                <a:spcPts val="0"/>
              </a:spcBef>
              <a:spcAft>
                <a:spcPts val="0"/>
              </a:spcAft>
              <a:buSzPts val="1630"/>
              <a:buChar char="○"/>
            </a:pPr>
            <a:r>
              <a:rPr lang="en-GB" sz="1629"/>
              <a:t>recognition of traffic signs</a:t>
            </a:r>
            <a:endParaRPr sz="1629"/>
          </a:p>
          <a:p>
            <a:pPr indent="-332105" lvl="1" marL="914400" rtl="0" algn="l">
              <a:lnSpc>
                <a:spcPct val="105000"/>
              </a:lnSpc>
              <a:spcBef>
                <a:spcPts val="0"/>
              </a:spcBef>
              <a:spcAft>
                <a:spcPts val="0"/>
              </a:spcAft>
              <a:buSzPts val="1630"/>
              <a:buChar char="○"/>
            </a:pPr>
            <a:r>
              <a:rPr lang="en-GB" sz="1629"/>
              <a:t>obstacles in the driving lane</a:t>
            </a:r>
            <a:endParaRPr sz="1629"/>
          </a:p>
          <a:p>
            <a:pPr indent="-332105" lvl="1" marL="914400" rtl="0" algn="l">
              <a:lnSpc>
                <a:spcPct val="105000"/>
              </a:lnSpc>
              <a:spcBef>
                <a:spcPts val="0"/>
              </a:spcBef>
              <a:spcAft>
                <a:spcPts val="0"/>
              </a:spcAft>
              <a:buSzPts val="1630"/>
              <a:buChar char="○"/>
            </a:pPr>
            <a:r>
              <a:rPr lang="en-GB" sz="1629"/>
              <a:t>route detection </a:t>
            </a:r>
            <a:endParaRPr sz="1629"/>
          </a:p>
          <a:p>
            <a:pPr indent="-332105" lvl="1" marL="914400" rtl="0" algn="l">
              <a:lnSpc>
                <a:spcPct val="105000"/>
              </a:lnSpc>
              <a:spcBef>
                <a:spcPts val="0"/>
              </a:spcBef>
              <a:spcAft>
                <a:spcPts val="0"/>
              </a:spcAft>
              <a:buSzPts val="1630"/>
              <a:buChar char="○"/>
            </a:pPr>
            <a:r>
              <a:rPr lang="en-GB" sz="1629"/>
              <a:t>Fault tree analysis</a:t>
            </a:r>
            <a:endParaRPr sz="1629"/>
          </a:p>
        </p:txBody>
      </p:sp>
      <p:pic>
        <p:nvPicPr>
          <p:cNvPr id="380" name="Google Shape;380;p68"/>
          <p:cNvPicPr preferRelativeResize="0"/>
          <p:nvPr/>
        </p:nvPicPr>
        <p:blipFill rotWithShape="1">
          <a:blip r:embed="rId3">
            <a:alphaModFix/>
          </a:blip>
          <a:srcRect b="0" l="0" r="0" t="0"/>
          <a:stretch/>
        </p:blipFill>
        <p:spPr>
          <a:xfrm>
            <a:off x="5584500" y="163600"/>
            <a:ext cx="2734125" cy="2702050"/>
          </a:xfrm>
          <a:prstGeom prst="rect">
            <a:avLst/>
          </a:prstGeom>
          <a:noFill/>
          <a:ln>
            <a:noFill/>
          </a:ln>
        </p:spPr>
      </p:pic>
      <p:pic>
        <p:nvPicPr>
          <p:cNvPr id="381" name="Google Shape;381;p68"/>
          <p:cNvPicPr preferRelativeResize="0"/>
          <p:nvPr/>
        </p:nvPicPr>
        <p:blipFill rotWithShape="1">
          <a:blip r:embed="rId4">
            <a:alphaModFix/>
          </a:blip>
          <a:srcRect b="0" l="0" r="0" t="0"/>
          <a:stretch/>
        </p:blipFill>
        <p:spPr>
          <a:xfrm>
            <a:off x="6299501" y="3047550"/>
            <a:ext cx="1738075" cy="1865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In Summary</a:t>
            </a:r>
            <a:endParaRPr/>
          </a:p>
        </p:txBody>
      </p:sp>
      <p:sp>
        <p:nvSpPr>
          <p:cNvPr id="387" name="Google Shape;387;p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1600">
                <a:solidFill>
                  <a:schemeClr val="dk1"/>
                </a:solidFill>
                <a:highlight>
                  <a:srgbClr val="FFFFFF"/>
                </a:highlight>
              </a:rPr>
              <a:t>C</a:t>
            </a:r>
            <a:r>
              <a:rPr lang="en-GB" sz="1600">
                <a:solidFill>
                  <a:schemeClr val="dk1"/>
                </a:solidFill>
                <a:highlight>
                  <a:srgbClr val="FFFFFF"/>
                </a:highlight>
              </a:rPr>
              <a:t>onsider </a:t>
            </a:r>
            <a:r>
              <a:rPr i="1" lang="en-GB" sz="1600">
                <a:solidFill>
                  <a:schemeClr val="dk1"/>
                </a:solidFill>
                <a:highlight>
                  <a:srgbClr val="FFFFFF"/>
                </a:highlight>
              </a:rPr>
              <a:t>adversarial examples</a:t>
            </a:r>
            <a:r>
              <a:rPr lang="en-GB" sz="1600">
                <a:solidFill>
                  <a:schemeClr val="dk1"/>
                </a:solidFill>
                <a:highlight>
                  <a:srgbClr val="FFFFFF"/>
                </a:highlight>
              </a:rPr>
              <a:t>: </a:t>
            </a:r>
            <a:r>
              <a:rPr lang="en-GB" sz="1600">
                <a:solidFill>
                  <a:schemeClr val="dk1"/>
                </a:solidFill>
                <a:highlight>
                  <a:srgbClr val="FFFFFF"/>
                </a:highlight>
              </a:rPr>
              <a:t> small perturbations of input examples that make even a highly accurate ML model give incorrect predictions.</a:t>
            </a:r>
            <a:endParaRPr sz="1600">
              <a:solidFill>
                <a:schemeClr val="dk1"/>
              </a:solidFill>
              <a:highlight>
                <a:srgbClr val="FFFFFF"/>
              </a:highlight>
            </a:endParaRPr>
          </a:p>
          <a:p>
            <a:pPr indent="-330200" lvl="0" marL="457200" rtl="0" algn="l">
              <a:lnSpc>
                <a:spcPct val="115000"/>
              </a:lnSpc>
              <a:spcBef>
                <a:spcPts val="1500"/>
              </a:spcBef>
              <a:spcAft>
                <a:spcPts val="0"/>
              </a:spcAft>
              <a:buClr>
                <a:schemeClr val="dk1"/>
              </a:buClr>
              <a:buSzPts val="1600"/>
              <a:buChar char="●"/>
            </a:pPr>
            <a:r>
              <a:rPr lang="en-GB" sz="1600">
                <a:solidFill>
                  <a:schemeClr val="dk1"/>
                </a:solidFill>
                <a:highlight>
                  <a:srgbClr val="FFFFFF"/>
                </a:highlight>
              </a:rPr>
              <a:t>Adversarial examples can be used to regularize the training procedure and make a model robust to small perturbations of data (which is </a:t>
            </a:r>
            <a:r>
              <a:rPr i="1" lang="en-GB" sz="1600">
                <a:solidFill>
                  <a:schemeClr val="dk1"/>
                </a:solidFill>
                <a:highlight>
                  <a:srgbClr val="FFFFFF"/>
                </a:highlight>
              </a:rPr>
              <a:t>a special case of stability</a:t>
            </a:r>
            <a:r>
              <a:rPr lang="en-GB" sz="1600">
                <a:solidFill>
                  <a:schemeClr val="dk1"/>
                </a:solidFill>
                <a:highlight>
                  <a:srgbClr val="FFFFFF"/>
                </a:highlight>
              </a:rPr>
              <a:t>).</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highlight>
                  <a:srgbClr val="FFFFFF"/>
                </a:highlight>
              </a:rPr>
              <a:t>Adversarial examples can be used as explanations by providing the minimal changes in the input that would alter the model prediction on it (</a:t>
            </a:r>
            <a:r>
              <a:rPr i="1" lang="en-GB" sz="1600">
                <a:solidFill>
                  <a:schemeClr val="dk1"/>
                </a:solidFill>
                <a:highlight>
                  <a:srgbClr val="FFFFFF"/>
                </a:highlight>
              </a:rPr>
              <a:t>counterfactual explanations</a:t>
            </a:r>
            <a:r>
              <a:rPr lang="en-GB" sz="1600">
                <a:solidFill>
                  <a:schemeClr val="dk1"/>
                </a:solidFill>
                <a:highlight>
                  <a:srgbClr val="FFFFFF"/>
                </a:highlight>
              </a:rPr>
              <a:t>).</a:t>
            </a: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highlight>
                  <a:srgbClr val="FFFFFF"/>
                </a:highlight>
              </a:rPr>
              <a:t>Adversarial examples that only change certain protected attributes like gender or race can be used to verify and optimize for fairness (</a:t>
            </a:r>
            <a:r>
              <a:rPr i="1" lang="en-GB" sz="1600">
                <a:solidFill>
                  <a:schemeClr val="dk1"/>
                </a:solidFill>
                <a:highlight>
                  <a:srgbClr val="FFFFFF"/>
                </a:highlight>
              </a:rPr>
              <a:t>fairness audit</a:t>
            </a:r>
            <a:r>
              <a:rPr lang="en-GB" sz="1600">
                <a:solidFill>
                  <a:schemeClr val="dk1"/>
                </a:solidFill>
                <a:highlight>
                  <a:srgbClr val="FFFFFF"/>
                </a:highlight>
              </a:rPr>
              <a:t>).</a:t>
            </a:r>
            <a:endParaRPr sz="1600">
              <a:solidFill>
                <a:schemeClr val="dk1"/>
              </a:solidFill>
              <a:highlight>
                <a:srgbClr val="FFFFFF"/>
              </a:highlight>
            </a:endParaRPr>
          </a:p>
          <a:p>
            <a:pPr indent="0" lvl="0" marL="0" rtl="0" algn="l">
              <a:lnSpc>
                <a:spcPct val="115000"/>
              </a:lnSpc>
              <a:spcBef>
                <a:spcPts val="2100"/>
              </a:spcBef>
              <a:spcAft>
                <a:spcPts val="1200"/>
              </a:spcAft>
              <a:buSzPts val="1800"/>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Refs</a:t>
            </a:r>
            <a:endParaRPr/>
          </a:p>
        </p:txBody>
      </p:sp>
      <p:sp>
        <p:nvSpPr>
          <p:cNvPr id="393" name="Google Shape;393;p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t/>
            </a:r>
            <a:endParaRPr sz="1600"/>
          </a:p>
          <a:p>
            <a:pPr indent="-330200" lvl="0" marL="457200" rtl="0" algn="l">
              <a:lnSpc>
                <a:spcPct val="115000"/>
              </a:lnSpc>
              <a:spcBef>
                <a:spcPts val="1200"/>
              </a:spcBef>
              <a:spcAft>
                <a:spcPts val="0"/>
              </a:spcAft>
              <a:buSzPts val="1600"/>
              <a:buChar char="●"/>
            </a:pPr>
            <a:r>
              <a:rPr lang="en-GB" sz="1600">
                <a:highlight>
                  <a:srgbClr val="FFFFFF"/>
                </a:highlight>
              </a:rPr>
              <a:t>Torge Hinrichs</a:t>
            </a:r>
            <a:r>
              <a:rPr lang="en-GB" sz="1600">
                <a:solidFill>
                  <a:srgbClr val="505B62"/>
                </a:solidFill>
                <a:highlight>
                  <a:srgbClr val="FFFFFF"/>
                </a:highlight>
              </a:rPr>
              <a:t>, Bettina Buth:</a:t>
            </a:r>
            <a:r>
              <a:rPr b="1" lang="en-GB" sz="1600">
                <a:solidFill>
                  <a:srgbClr val="666666"/>
                </a:solidFill>
                <a:highlight>
                  <a:srgbClr val="FFFFFF"/>
                </a:highlight>
              </a:rPr>
              <a:t>Can AI-based Components be Part of Dependable Systems?</a:t>
            </a:r>
            <a:r>
              <a:rPr lang="en-GB" sz="1600">
                <a:solidFill>
                  <a:srgbClr val="505B62"/>
                </a:solidFill>
                <a:highlight>
                  <a:srgbClr val="FFFFFF"/>
                </a:highlight>
              </a:rPr>
              <a:t> </a:t>
            </a:r>
            <a:r>
              <a:rPr lang="en-GB" sz="1600">
                <a:solidFill>
                  <a:srgbClr val="7D848A"/>
                </a:solidFill>
                <a:highlight>
                  <a:srgbClr val="FFFFFF"/>
                </a:highlight>
                <a:uFill>
                  <a:noFill/>
                </a:uFill>
                <a:hlinkClick r:id="rId3">
                  <a:extLst>
                    <a:ext uri="{A12FA001-AC4F-418D-AE19-62706E023703}">
                      <ahyp:hlinkClr val="tx"/>
                    </a:ext>
                  </a:extLst>
                </a:hlinkClick>
              </a:rPr>
              <a:t>IV 2020</a:t>
            </a:r>
            <a:r>
              <a:rPr lang="en-GB" sz="1600">
                <a:solidFill>
                  <a:srgbClr val="505B62"/>
                </a:solidFill>
                <a:highlight>
                  <a:srgbClr val="FFFFFF"/>
                </a:highlight>
              </a:rPr>
              <a:t>: 226-231, https://ieeexplore.ieee.org/document/9304740</a:t>
            </a:r>
            <a:endParaRPr sz="1600"/>
          </a:p>
          <a:p>
            <a:pPr indent="0" lvl="0" marL="457200" rtl="0" algn="l">
              <a:lnSpc>
                <a:spcPct val="100000"/>
              </a:lnSpc>
              <a:spcBef>
                <a:spcPts val="1200"/>
              </a:spcBef>
              <a:spcAft>
                <a:spcPts val="0"/>
              </a:spcAft>
              <a:buSzPts val="1800"/>
              <a:buNone/>
            </a:pPr>
            <a:r>
              <a:t/>
            </a:r>
            <a:endParaRPr sz="1600">
              <a:solidFill>
                <a:schemeClr val="dk1"/>
              </a:solidFill>
            </a:endParaRPr>
          </a:p>
          <a:p>
            <a:pPr indent="-330200" lvl="0" marL="457200" rtl="0" algn="l">
              <a:lnSpc>
                <a:spcPct val="120000"/>
              </a:lnSpc>
              <a:spcBef>
                <a:spcPts val="0"/>
              </a:spcBef>
              <a:spcAft>
                <a:spcPts val="0"/>
              </a:spcAft>
              <a:buClr>
                <a:schemeClr val="dk1"/>
              </a:buClr>
              <a:buSzPts val="1600"/>
              <a:buChar char="●"/>
            </a:pPr>
            <a:r>
              <a:rPr b="1" lang="en-GB" sz="1600">
                <a:solidFill>
                  <a:schemeClr val="dk1"/>
                </a:solidFill>
              </a:rPr>
              <a:t>Reliable Machine Learning, </a:t>
            </a:r>
            <a:r>
              <a:rPr lang="en-GB" sz="1600">
                <a:solidFill>
                  <a:schemeClr val="dk1"/>
                </a:solidFill>
              </a:rPr>
              <a:t>https://www.microsoft.com/en-us/research/group/reliable-machine-learning/</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Dependable AI</a:t>
            </a:r>
            <a:endParaRPr/>
          </a:p>
        </p:txBody>
      </p:sp>
      <p:sp>
        <p:nvSpPr>
          <p:cNvPr id="217" name="Google Shape;217;p44"/>
          <p:cNvSpPr txBox="1"/>
          <p:nvPr>
            <p:ph idx="1" type="body"/>
          </p:nvPr>
        </p:nvSpPr>
        <p:spPr>
          <a:xfrm>
            <a:off x="628650" y="1453200"/>
            <a:ext cx="5816400" cy="34386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None/>
            </a:pPr>
            <a:r>
              <a:rPr b="1" lang="en-GB" sz="1683"/>
              <a:t>Accuracy : </a:t>
            </a:r>
            <a:r>
              <a:rPr lang="en-GB" sz="1683"/>
              <a:t>The prediction accuracy is the basic ability of a trustworthy model. Trustworthy NNs are expected to generate accurate output, consistent with the ground truth, as much as possible; </a:t>
            </a:r>
            <a:endParaRPr sz="1683"/>
          </a:p>
          <a:p>
            <a:pPr indent="0" lvl="0" marL="0" rtl="0" algn="l">
              <a:spcBef>
                <a:spcPts val="800"/>
              </a:spcBef>
              <a:spcAft>
                <a:spcPts val="0"/>
              </a:spcAft>
              <a:buClr>
                <a:schemeClr val="dk1"/>
              </a:buClr>
              <a:buSzPts val="800"/>
              <a:buFont typeface="Arial"/>
              <a:buNone/>
            </a:pPr>
            <a:r>
              <a:rPr lang="en-GB" sz="1683"/>
              <a:t> </a:t>
            </a:r>
            <a:r>
              <a:rPr b="1" lang="en-GB" sz="1683"/>
              <a:t>Reliability:</a:t>
            </a:r>
            <a:r>
              <a:rPr lang="en-GB" sz="1683"/>
              <a:t> Trustworthy NNs should be resilient and secure. In other words, they must be robust against different potential threats, such as inherent noise, distribution shift, and adversarial attacks; </a:t>
            </a:r>
            <a:endParaRPr sz="1683"/>
          </a:p>
          <a:p>
            <a:pPr indent="0" lvl="0" marL="0" rtl="0" algn="l">
              <a:spcBef>
                <a:spcPts val="800"/>
              </a:spcBef>
              <a:spcAft>
                <a:spcPts val="0"/>
              </a:spcAft>
              <a:buClr>
                <a:schemeClr val="dk1"/>
              </a:buClr>
              <a:buSzPts val="800"/>
              <a:buFont typeface="Arial"/>
              <a:buNone/>
            </a:pPr>
            <a:r>
              <a:rPr b="1" lang="en-GB" sz="1683"/>
              <a:t>Explainability:</a:t>
            </a:r>
            <a:r>
              <a:rPr lang="en-GB" sz="1683"/>
              <a:t>  The model itself must be explainable for the prediction, which can help humans to enhance understanding, make decisions and take further actions;</a:t>
            </a:r>
            <a:endParaRPr sz="1683"/>
          </a:p>
          <a:p>
            <a:pPr indent="0" lvl="0" marL="0" rtl="0" algn="l">
              <a:spcBef>
                <a:spcPts val="800"/>
              </a:spcBef>
              <a:spcAft>
                <a:spcPts val="0"/>
              </a:spcAft>
              <a:buClr>
                <a:schemeClr val="dk1"/>
              </a:buClr>
              <a:buSzPts val="800"/>
              <a:buFont typeface="Arial"/>
              <a:buNone/>
            </a:pPr>
            <a:r>
              <a:rPr b="1" lang="en-GB" sz="1683"/>
              <a:t>Privacy protection:</a:t>
            </a:r>
            <a:r>
              <a:rPr lang="en-GB" sz="1683"/>
              <a:t> Trustworthy NNs are required to ensure full privacy of the models as well as data privacy.</a:t>
            </a:r>
            <a:endParaRPr sz="1683"/>
          </a:p>
          <a:p>
            <a:pPr indent="0" lvl="0" marL="0" rtl="0" algn="l">
              <a:spcBef>
                <a:spcPts val="800"/>
              </a:spcBef>
              <a:spcAft>
                <a:spcPts val="0"/>
              </a:spcAft>
              <a:buNone/>
            </a:pPr>
            <a:r>
              <a:t/>
            </a:r>
            <a:endParaRPr/>
          </a:p>
        </p:txBody>
      </p:sp>
      <p:pic>
        <p:nvPicPr>
          <p:cNvPr id="218" name="Google Shape;218;p44"/>
          <p:cNvPicPr preferRelativeResize="0"/>
          <p:nvPr/>
        </p:nvPicPr>
        <p:blipFill>
          <a:blip r:embed="rId3">
            <a:alphaModFix/>
          </a:blip>
          <a:stretch>
            <a:fillRect/>
          </a:stretch>
        </p:blipFill>
        <p:spPr>
          <a:xfrm>
            <a:off x="6781031" y="2096194"/>
            <a:ext cx="1571194" cy="14937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Pillars of Security</a:t>
            </a:r>
            <a:endParaRPr/>
          </a:p>
        </p:txBody>
      </p:sp>
      <p:sp>
        <p:nvSpPr>
          <p:cNvPr id="224" name="Google Shape;224;p4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254000" lvl="0" marL="342900" rtl="0" algn="l">
              <a:spcBef>
                <a:spcPts val="800"/>
              </a:spcBef>
              <a:spcAft>
                <a:spcPts val="0"/>
              </a:spcAft>
              <a:buSzPts val="1400"/>
              <a:buChar char="•"/>
            </a:pPr>
            <a:r>
              <a:rPr lang="en-GB"/>
              <a:t> </a:t>
            </a:r>
            <a:r>
              <a:rPr b="1" lang="en-GB" sz="1600"/>
              <a:t>Confidentiality</a:t>
            </a:r>
            <a:r>
              <a:rPr lang="en-GB" sz="1600"/>
              <a:t> is satisfied if data or objects are not read by an unauthorized party.</a:t>
            </a:r>
            <a:endParaRPr sz="1600"/>
          </a:p>
          <a:p>
            <a:pPr indent="0" lvl="0" marL="342900" rtl="0" algn="l">
              <a:spcBef>
                <a:spcPts val="800"/>
              </a:spcBef>
              <a:spcAft>
                <a:spcPts val="0"/>
              </a:spcAft>
              <a:buNone/>
            </a:pPr>
            <a:r>
              <a:t/>
            </a:r>
            <a:endParaRPr sz="1600"/>
          </a:p>
          <a:p>
            <a:pPr indent="-222250" lvl="0" marL="342900" rtl="0" algn="l">
              <a:spcBef>
                <a:spcPts val="800"/>
              </a:spcBef>
              <a:spcAft>
                <a:spcPts val="0"/>
              </a:spcAft>
              <a:buSzPts val="900"/>
              <a:buChar char="•"/>
            </a:pPr>
            <a:r>
              <a:rPr b="1" lang="en-GB" sz="1600"/>
              <a:t>Integrity</a:t>
            </a:r>
            <a:r>
              <a:rPr lang="en-GB" sz="1600"/>
              <a:t> is satisfied if data or objects are not changed (written) or generated by an unauthorized party.</a:t>
            </a:r>
            <a:endParaRPr sz="1600"/>
          </a:p>
          <a:p>
            <a:pPr indent="0" lvl="0" marL="342900" rtl="0" algn="l">
              <a:spcBef>
                <a:spcPts val="800"/>
              </a:spcBef>
              <a:spcAft>
                <a:spcPts val="0"/>
              </a:spcAft>
              <a:buNone/>
            </a:pPr>
            <a:r>
              <a:t/>
            </a:r>
            <a:endParaRPr sz="1600"/>
          </a:p>
          <a:p>
            <a:pPr indent="-222250" lvl="0" marL="342900" rtl="0" algn="l">
              <a:spcBef>
                <a:spcPts val="800"/>
              </a:spcBef>
              <a:spcAft>
                <a:spcPts val="0"/>
              </a:spcAft>
              <a:buSzPts val="900"/>
              <a:buChar char="•"/>
            </a:pPr>
            <a:r>
              <a:rPr b="1" lang="en-GB" sz="1600"/>
              <a:t>Authenticity</a:t>
            </a:r>
            <a:r>
              <a:rPr lang="en-GB" sz="1600"/>
              <a:t> is satisfied if an author of data or an object is who it claims to be.</a:t>
            </a:r>
            <a:endParaRPr sz="1600"/>
          </a:p>
          <a:p>
            <a:pPr indent="0" lvl="0" marL="685800" rtl="0" algn="l">
              <a:spcBef>
                <a:spcPts val="800"/>
              </a:spcBef>
              <a:spcAft>
                <a:spcPts val="0"/>
              </a:spcAft>
              <a:buNone/>
            </a:pPr>
            <a:r>
              <a:t/>
            </a:r>
            <a:endParaRPr sz="1600"/>
          </a:p>
          <a:p>
            <a:pPr indent="-222250" lvl="0" marL="342900" rtl="0" algn="l">
              <a:spcBef>
                <a:spcPts val="800"/>
              </a:spcBef>
              <a:spcAft>
                <a:spcPts val="0"/>
              </a:spcAft>
              <a:buSzPts val="900"/>
              <a:buChar char="•"/>
            </a:pPr>
            <a:r>
              <a:rPr b="1" lang="en-GB" sz="1600"/>
              <a:t>Availability</a:t>
            </a:r>
            <a:r>
              <a:rPr lang="en-GB" sz="1600"/>
              <a:t> is satisfied if data, objects, or services are available.</a:t>
            </a:r>
            <a:endParaRPr sz="1600"/>
          </a:p>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3939"/>
              <a:buNone/>
            </a:pPr>
            <a:r>
              <a:t/>
            </a:r>
            <a:endParaRPr/>
          </a:p>
        </p:txBody>
      </p:sp>
      <p:sp>
        <p:nvSpPr>
          <p:cNvPr id="230" name="Google Shape;230;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00000"/>
              </a:lnSpc>
              <a:spcBef>
                <a:spcPts val="1200"/>
              </a:spcBef>
              <a:spcAft>
                <a:spcPts val="0"/>
              </a:spcAft>
              <a:buClr>
                <a:schemeClr val="dk1"/>
              </a:buClr>
              <a:buSzPts val="1100"/>
              <a:buFont typeface="Arial"/>
              <a:buNone/>
            </a:pPr>
            <a:r>
              <a:rPr lang="en-GB" sz="2800">
                <a:solidFill>
                  <a:schemeClr val="dk1"/>
                </a:solidFill>
              </a:rPr>
              <a:t>Can AI-based Components be Part of Dependable Systems?</a:t>
            </a:r>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36" name="Google Shape;236;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GB"/>
              <a:t>Machine learning seeks to </a:t>
            </a:r>
            <a:r>
              <a:rPr b="1" lang="en-GB"/>
              <a:t>develop methods for computers to improve their performance at certain tasks</a:t>
            </a:r>
            <a:r>
              <a:rPr lang="en-GB"/>
              <a:t> on the basis of observed data. </a:t>
            </a:r>
            <a:endParaRPr/>
          </a:p>
          <a:p>
            <a:pPr indent="0" lvl="0" marL="0" rtl="0" algn="l">
              <a:lnSpc>
                <a:spcPct val="115000"/>
              </a:lnSpc>
              <a:spcBef>
                <a:spcPts val="1200"/>
              </a:spcBef>
              <a:spcAft>
                <a:spcPts val="0"/>
              </a:spcAft>
              <a:buSzPts val="1800"/>
              <a:buNone/>
            </a:pPr>
            <a:r>
              <a:rPr lang="en-GB"/>
              <a:t>Typical example:</a:t>
            </a:r>
            <a:endParaRPr/>
          </a:p>
          <a:p>
            <a:pPr indent="-342900" lvl="0" marL="457200" rtl="0" algn="l">
              <a:lnSpc>
                <a:spcPct val="115000"/>
              </a:lnSpc>
              <a:spcBef>
                <a:spcPts val="1200"/>
              </a:spcBef>
              <a:spcAft>
                <a:spcPts val="0"/>
              </a:spcAft>
              <a:buSzPts val="1800"/>
              <a:buChar char="●"/>
            </a:pPr>
            <a:r>
              <a:rPr lang="en-GB"/>
              <a:t> detecting pedestrians in images taken from an autonomous vehicle, </a:t>
            </a:r>
            <a:endParaRPr/>
          </a:p>
          <a:p>
            <a:pPr indent="-342900" lvl="0" marL="457200" rtl="0" algn="l">
              <a:lnSpc>
                <a:spcPct val="115000"/>
              </a:lnSpc>
              <a:spcBef>
                <a:spcPts val="0"/>
              </a:spcBef>
              <a:spcAft>
                <a:spcPts val="0"/>
              </a:spcAft>
              <a:buSzPts val="1800"/>
              <a:buChar char="●"/>
            </a:pPr>
            <a:r>
              <a:rPr lang="en-GB"/>
              <a:t>classifying gene-expression patterns from leukaemia patients into subtypes by clinical outcome, </a:t>
            </a:r>
            <a:endParaRPr/>
          </a:p>
          <a:p>
            <a:pPr indent="-342900" lvl="0" marL="457200" rtl="0" algn="l">
              <a:lnSpc>
                <a:spcPct val="115000"/>
              </a:lnSpc>
              <a:spcBef>
                <a:spcPts val="0"/>
              </a:spcBef>
              <a:spcAft>
                <a:spcPts val="0"/>
              </a:spcAft>
              <a:buSzPts val="1800"/>
              <a:buChar char="●"/>
            </a:pPr>
            <a:r>
              <a:rPr lang="en-GB"/>
              <a:t>or translating English sentences into French. </a:t>
            </a:r>
            <a:endParaRPr/>
          </a:p>
          <a:p>
            <a:pPr indent="-342900" lvl="0" marL="457200" rtl="0" algn="l">
              <a:lnSpc>
                <a:spcPct val="115000"/>
              </a:lnSpc>
              <a:spcBef>
                <a:spcPts val="0"/>
              </a:spcBef>
              <a:spcAft>
                <a:spcPts val="0"/>
              </a:spcAft>
              <a:buSzPts val="1800"/>
              <a:buChar char="●"/>
            </a:pPr>
            <a:r>
              <a:rPr lang="en-GB"/>
              <a:t>scope of machine-learning tasks is even broader than these pattern classification or mapping tasks, and can include optimization and decision making, compressing data and automatically extracting interpretable models from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GB" sz="1800">
                <a:solidFill>
                  <a:schemeClr val="dk2"/>
                </a:solidFill>
              </a:rPr>
              <a:t>Data: The Treasure</a:t>
            </a:r>
            <a:endParaRPr/>
          </a:p>
        </p:txBody>
      </p:sp>
      <p:sp>
        <p:nvSpPr>
          <p:cNvPr id="242" name="Google Shape;242;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GB"/>
              <a:t>Almost all machine-learning tasks can be formulated as making inferences about missing or latent data from the observed data [inference, prediction or forecasting]</a:t>
            </a:r>
            <a:endParaRPr/>
          </a:p>
          <a:p>
            <a:pPr indent="0" lvl="0" marL="457200" rtl="0" algn="l">
              <a:lnSpc>
                <a:spcPct val="115000"/>
              </a:lnSpc>
              <a:spcBef>
                <a:spcPts val="1200"/>
              </a:spcBef>
              <a:spcAft>
                <a:spcPts val="0"/>
              </a:spcAft>
              <a:buSzPts val="1800"/>
              <a:buNone/>
            </a:pPr>
            <a:r>
              <a:rPr lang="en-GB"/>
              <a:t>Example : </a:t>
            </a:r>
            <a:endParaRPr/>
          </a:p>
          <a:p>
            <a:pPr indent="-317500" lvl="1" marL="914400" rtl="0" algn="l">
              <a:lnSpc>
                <a:spcPct val="115000"/>
              </a:lnSpc>
              <a:spcBef>
                <a:spcPts val="1200"/>
              </a:spcBef>
              <a:spcAft>
                <a:spcPts val="0"/>
              </a:spcAft>
              <a:buSzPts val="1400"/>
              <a:buChar char="○"/>
            </a:pPr>
            <a:r>
              <a:rPr lang="en-GB"/>
              <a:t>Consider classifying people with leukaemia into one of the four main subtypes of this disease on the basis of each person’s measured gene-expression patterns. Observed data : pairs of gene-expression patterns and labelled subtypes, Unobserved or missing data: subtypes for new patients. </a:t>
            </a:r>
            <a:endParaRPr/>
          </a:p>
          <a:p>
            <a:pPr indent="-317500" lvl="2" marL="1371600" rtl="0" algn="l">
              <a:lnSpc>
                <a:spcPct val="115000"/>
              </a:lnSpc>
              <a:spcBef>
                <a:spcPts val="0"/>
              </a:spcBef>
              <a:spcAft>
                <a:spcPts val="0"/>
              </a:spcAft>
              <a:buSzPts val="1400"/>
              <a:buChar char="■"/>
            </a:pPr>
            <a:r>
              <a:rPr b="1" lang="en-GB"/>
              <a:t>To make inferences about unobserved data from the observed data:</a:t>
            </a:r>
            <a:endParaRPr b="1"/>
          </a:p>
          <a:p>
            <a:pPr indent="-317500" lvl="3" marL="1828800" rtl="0" algn="l">
              <a:lnSpc>
                <a:spcPct val="115000"/>
              </a:lnSpc>
              <a:spcBef>
                <a:spcPts val="0"/>
              </a:spcBef>
              <a:spcAft>
                <a:spcPts val="0"/>
              </a:spcAft>
              <a:buSzPts val="1400"/>
              <a:buChar char="●"/>
            </a:pPr>
            <a:r>
              <a:rPr b="1" lang="en-GB"/>
              <a:t> the learning system needs to make some assumptions</a:t>
            </a:r>
            <a:endParaRPr b="1"/>
          </a:p>
          <a:p>
            <a:pPr indent="-317500" lvl="3" marL="1828800" rtl="0" algn="l">
              <a:lnSpc>
                <a:spcPct val="115000"/>
              </a:lnSpc>
              <a:spcBef>
                <a:spcPts val="0"/>
              </a:spcBef>
              <a:spcAft>
                <a:spcPts val="0"/>
              </a:spcAft>
              <a:buSzPts val="1400"/>
              <a:buChar char="●"/>
            </a:pPr>
            <a:r>
              <a:rPr b="1" lang="en-GB"/>
              <a:t> taken together these assumptions constitute a model.</a:t>
            </a:r>
            <a:endParaRPr b="1"/>
          </a:p>
        </p:txBody>
      </p:sp>
      <p:sp>
        <p:nvSpPr>
          <p:cNvPr id="243" name="Google Shape;243;p48"/>
          <p:cNvSpPr/>
          <p:nvPr/>
        </p:nvSpPr>
        <p:spPr>
          <a:xfrm>
            <a:off x="1280625" y="3631950"/>
            <a:ext cx="6340200" cy="77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Model</a:t>
            </a:r>
            <a:endParaRPr/>
          </a:p>
        </p:txBody>
      </p:sp>
      <p:sp>
        <p:nvSpPr>
          <p:cNvPr id="249" name="Google Shape;249;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36550" lvl="0" marL="457200" rtl="0" algn="l">
              <a:lnSpc>
                <a:spcPct val="105000"/>
              </a:lnSpc>
              <a:spcBef>
                <a:spcPts val="0"/>
              </a:spcBef>
              <a:spcAft>
                <a:spcPts val="0"/>
              </a:spcAft>
              <a:buSzPts val="1700"/>
              <a:buChar char="●"/>
            </a:pPr>
            <a:r>
              <a:rPr lang="en-GB" sz="1700"/>
              <a:t>A model can be very simple and rigid [classic statistical linear regression model]</a:t>
            </a:r>
            <a:endParaRPr sz="1700"/>
          </a:p>
          <a:p>
            <a:pPr indent="-336550" lvl="0" marL="457200" rtl="0" algn="l">
              <a:lnSpc>
                <a:spcPct val="105000"/>
              </a:lnSpc>
              <a:spcBef>
                <a:spcPts val="0"/>
              </a:spcBef>
              <a:spcAft>
                <a:spcPts val="0"/>
              </a:spcAft>
              <a:buSzPts val="1700"/>
              <a:buChar char="●"/>
            </a:pPr>
            <a:r>
              <a:rPr lang="en-GB" sz="1700"/>
              <a:t>Model can be  complex and flexible [llarge and deep neural network] </a:t>
            </a:r>
            <a:endParaRPr sz="1700"/>
          </a:p>
          <a:p>
            <a:pPr indent="-336550" lvl="0" marL="457200" rtl="0" algn="l">
              <a:lnSpc>
                <a:spcPct val="105000"/>
              </a:lnSpc>
              <a:spcBef>
                <a:spcPts val="0"/>
              </a:spcBef>
              <a:spcAft>
                <a:spcPts val="0"/>
              </a:spcAft>
              <a:buSzPts val="1700"/>
              <a:buChar char="●"/>
            </a:pPr>
            <a:r>
              <a:rPr lang="en-GB" sz="1700"/>
              <a:t>A model is considered to be well defined if it can make forecasts or predictions about unobserved data having been trained on observed data</a:t>
            </a:r>
            <a:endParaRPr sz="1700"/>
          </a:p>
          <a:p>
            <a:pPr indent="-336550" lvl="1" marL="914400" rtl="0" algn="l">
              <a:lnSpc>
                <a:spcPct val="105000"/>
              </a:lnSpc>
              <a:spcBef>
                <a:spcPts val="0"/>
              </a:spcBef>
              <a:spcAft>
                <a:spcPts val="0"/>
              </a:spcAft>
              <a:buSzPts val="1700"/>
              <a:buChar char="○"/>
            </a:pPr>
            <a:r>
              <a:rPr lang="en-GB" sz="1700"/>
              <a:t>  if the model cannot make predictions it cannot be falsified, in the sense of the philosopher Karl Popper’s proposal for evaluating hypotheses, or as the theoretical physicist Wolfgang Pauli said the model is “not even wrong”). </a:t>
            </a:r>
            <a:endParaRPr sz="1700"/>
          </a:p>
          <a:p>
            <a:pPr indent="0" lvl="0" marL="0" rtl="0" algn="l">
              <a:lnSpc>
                <a:spcPct val="105000"/>
              </a:lnSpc>
              <a:spcBef>
                <a:spcPts val="1200"/>
              </a:spcBef>
              <a:spcAft>
                <a:spcPts val="0"/>
              </a:spcAft>
              <a:buSzPts val="1800"/>
              <a:buNone/>
            </a:pPr>
            <a:r>
              <a:t/>
            </a:r>
            <a:endParaRPr b="1" sz="1700"/>
          </a:p>
          <a:p>
            <a:pPr indent="0" lvl="0" marL="0" rtl="0" algn="l">
              <a:lnSpc>
                <a:spcPct val="105000"/>
              </a:lnSpc>
              <a:spcBef>
                <a:spcPts val="1200"/>
              </a:spcBef>
              <a:spcAft>
                <a:spcPts val="0"/>
              </a:spcAft>
              <a:buSzPts val="1800"/>
              <a:buNone/>
            </a:pPr>
            <a:r>
              <a:t/>
            </a:r>
            <a:endParaRPr b="1" sz="1700"/>
          </a:p>
          <a:p>
            <a:pPr indent="0" lvl="0" marL="0" rtl="0" algn="l">
              <a:lnSpc>
                <a:spcPct val="105000"/>
              </a:lnSpc>
              <a:spcBef>
                <a:spcPts val="1200"/>
              </a:spcBef>
              <a:spcAft>
                <a:spcPts val="1200"/>
              </a:spcAft>
              <a:buSzPts val="1800"/>
              <a:buNone/>
            </a:pPr>
            <a:r>
              <a:rPr b="1" lang="en-GB" sz="1700"/>
              <a:t>Any sensible model will be uncertain when predicting unobserved data, uncertainty plays a fundamental part in modelling.</a:t>
            </a:r>
            <a:endParaRPr b="1" sz="1700"/>
          </a:p>
        </p:txBody>
      </p:sp>
      <p:sp>
        <p:nvSpPr>
          <p:cNvPr id="250" name="Google Shape;250;p49"/>
          <p:cNvSpPr/>
          <p:nvPr/>
        </p:nvSpPr>
        <p:spPr>
          <a:xfrm>
            <a:off x="251925" y="3736900"/>
            <a:ext cx="8586600" cy="88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56" name="Google Shape;256;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GB" sz="2000"/>
              <a:t>Choice of Models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349D642397B540B44A42CA92ADF688" ma:contentTypeVersion="2" ma:contentTypeDescription="Create a new document." ma:contentTypeScope="" ma:versionID="098854dbbd99232d312a11c437163303">
  <xsd:schema xmlns:xsd="http://www.w3.org/2001/XMLSchema" xmlns:xs="http://www.w3.org/2001/XMLSchema" xmlns:p="http://schemas.microsoft.com/office/2006/metadata/properties" xmlns:ns2="064bcfb2-8d1e-48c8-8a23-3cc418c6f095" targetNamespace="http://schemas.microsoft.com/office/2006/metadata/properties" ma:root="true" ma:fieldsID="e8d87c1cecc85115080d90765bea5de1" ns2:_="">
    <xsd:import namespace="064bcfb2-8d1e-48c8-8a23-3cc418c6f09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bcfb2-8d1e-48c8-8a23-3cc418c6f0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8B374A-FDC6-4184-92D1-D93A75D78045}"/>
</file>

<file path=customXml/itemProps2.xml><?xml version="1.0" encoding="utf-8"?>
<ds:datastoreItem xmlns:ds="http://schemas.openxmlformats.org/officeDocument/2006/customXml" ds:itemID="{6D7A0831-351D-4771-ACD7-0BBB2552C8E2}"/>
</file>