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6" roundtripDataSignature="AMtx7mjpXbTsc/V4FmQ4BBnYFbmQqD7z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42" Type="http://schemas.openxmlformats.org/officeDocument/2006/relationships/slide" Target="slides/slide37.xml"/><Relationship Id="rId47" Type="http://schemas.openxmlformats.org/officeDocument/2006/relationships/slide" Target="slides/slide42.xml"/><Relationship Id="rId34" Type="http://schemas.openxmlformats.org/officeDocument/2006/relationships/slide" Target="slides/slide29.xml"/><Relationship Id="rId63" Type="http://schemas.openxmlformats.org/officeDocument/2006/relationships/slide" Target="slides/slide58.xml"/><Relationship Id="rId21" Type="http://schemas.openxmlformats.org/officeDocument/2006/relationships/slide" Target="slides/slide16.xml"/><Relationship Id="rId50" Type="http://schemas.openxmlformats.org/officeDocument/2006/relationships/slide" Target="slides/slide45.xml"/><Relationship Id="rId55" Type="http://schemas.openxmlformats.org/officeDocument/2006/relationships/slide" Target="slides/slide50.xml"/><Relationship Id="rId68" Type="http://schemas.openxmlformats.org/officeDocument/2006/relationships/customXml" Target="../customXml/item2.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66" Type="http://customschemas.google.com/relationships/presentationmetadata" Target="metadata"/><Relationship Id="rId24" Type="http://schemas.openxmlformats.org/officeDocument/2006/relationships/slide" Target="slides/slide19.xml"/><Relationship Id="rId53" Type="http://schemas.openxmlformats.org/officeDocument/2006/relationships/slide" Target="slides/slide48.xml"/><Relationship Id="rId11" Type="http://schemas.openxmlformats.org/officeDocument/2006/relationships/slide" Target="slides/slide6.xml"/><Relationship Id="rId58" Type="http://schemas.openxmlformats.org/officeDocument/2006/relationships/slide" Target="slides/slide53.xml"/><Relationship Id="rId5" Type="http://schemas.openxmlformats.org/officeDocument/2006/relationships/notesMaster" Target="notesMasters/notesMaster1.xml"/><Relationship Id="rId61" Type="http://schemas.openxmlformats.org/officeDocument/2006/relationships/slide" Target="slides/slide56.xml"/><Relationship Id="rId19" Type="http://schemas.openxmlformats.org/officeDocument/2006/relationships/slide" Target="slides/slide14.xml"/><Relationship Id="rId43" Type="http://schemas.openxmlformats.org/officeDocument/2006/relationships/slide" Target="slides/slide38.xml"/><Relationship Id="rId48" Type="http://schemas.openxmlformats.org/officeDocument/2006/relationships/slide" Target="slides/slide43.xml"/><Relationship Id="rId30" Type="http://schemas.openxmlformats.org/officeDocument/2006/relationships/slide" Target="slides/slide25.xml"/><Relationship Id="rId35" Type="http://schemas.openxmlformats.org/officeDocument/2006/relationships/slide" Target="slides/slide30.xml"/><Relationship Id="rId64" Type="http://schemas.openxmlformats.org/officeDocument/2006/relationships/slide" Target="slides/slide59.xml"/><Relationship Id="rId22" Type="http://schemas.openxmlformats.org/officeDocument/2006/relationships/slide" Target="slides/slide17.xml"/><Relationship Id="rId27" Type="http://schemas.openxmlformats.org/officeDocument/2006/relationships/slide" Target="slides/slide22.xml"/><Relationship Id="rId56" Type="http://schemas.openxmlformats.org/officeDocument/2006/relationships/slide" Target="slides/slide51.xml"/><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presProps" Target="presProp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59" Type="http://schemas.openxmlformats.org/officeDocument/2006/relationships/slide" Target="slides/slide54.xml"/><Relationship Id="rId17" Type="http://schemas.openxmlformats.org/officeDocument/2006/relationships/slide" Target="slides/slide12.xml"/><Relationship Id="rId67" Type="http://schemas.openxmlformats.org/officeDocument/2006/relationships/customXml" Target="../customXml/item1.xml"/><Relationship Id="rId41" Type="http://schemas.openxmlformats.org/officeDocument/2006/relationships/slide" Target="slides/slide36.xml"/><Relationship Id="rId62" Type="http://schemas.openxmlformats.org/officeDocument/2006/relationships/slide" Target="slides/slide57.xml"/><Relationship Id="rId20" Type="http://schemas.openxmlformats.org/officeDocument/2006/relationships/slide" Target="slides/slide15.xml"/><Relationship Id="rId54" Type="http://schemas.openxmlformats.org/officeDocument/2006/relationships/slide" Target="slides/slide49.xml"/><Relationship Id="rId1" Type="http://schemas.openxmlformats.org/officeDocument/2006/relationships/theme" Target="theme/theme2.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slide" Target="slides/slide52.xml"/><Relationship Id="rId15" Type="http://schemas.openxmlformats.org/officeDocument/2006/relationships/slide" Target="slides/slide10.xml"/><Relationship Id="rId44" Type="http://schemas.openxmlformats.org/officeDocument/2006/relationships/slide" Target="slides/slide39.xml"/><Relationship Id="rId31" Type="http://schemas.openxmlformats.org/officeDocument/2006/relationships/slide" Target="slides/slide26.xml"/><Relationship Id="rId65" Type="http://schemas.openxmlformats.org/officeDocument/2006/relationships/slide" Target="slides/slide60.xml"/><Relationship Id="rId60" Type="http://schemas.openxmlformats.org/officeDocument/2006/relationships/slide" Target="slides/slide55.xml"/><Relationship Id="rId52" Type="http://schemas.openxmlformats.org/officeDocument/2006/relationships/slide" Target="slides/slide47.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39" Type="http://schemas.openxmlformats.org/officeDocument/2006/relationships/slide" Target="slides/slide34.xml"/><Relationship Id="rId13" Type="http://schemas.openxmlformats.org/officeDocument/2006/relationships/slide" Target="slides/slide8.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d7bd5901c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d7bd5901ca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d7bd5901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d7bd5901c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d7bd5901c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d7bd5901c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d7bd5901c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d7bd5901c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d7bd5901c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d7bd5901c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d7bd5901c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1d7bd5901ca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d7bd5901c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1d7bd5901ca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d7bd5901c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d7bd5901c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d7bd5901c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d7bd5901c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d7bd5901c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d7bd5901c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d7bd5901c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7bd5901c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d7bd5901c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d7bd5901c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d7bd5901c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d7bd5901c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d7bd5901c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1d7bd5901ca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d7bd5901c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1d7bd5901ca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6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6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5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5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5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5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5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5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2.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7.png"/><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1.png"/><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7.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4.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en.wikichip.org/wiki/dies"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3000"/>
              <a:t>Analyzing and Mitigating the Impact of Permanent Faults on a Systolic Array Based Neural Network Accelerator </a:t>
            </a:r>
            <a:endParaRPr sz="3000"/>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2200"/>
              <a:t>Ref: https://arxiv.org/pdf/1802.04657.pdf</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0"/>
          <p:cNvPicPr preferRelativeResize="0"/>
          <p:nvPr/>
        </p:nvPicPr>
        <p:blipFill rotWithShape="1">
          <a:blip r:embed="rId3">
            <a:alphaModFix/>
          </a:blip>
          <a:srcRect b="0" l="0" r="0" t="0"/>
          <a:stretch/>
        </p:blipFill>
        <p:spPr>
          <a:xfrm>
            <a:off x="729199" y="628138"/>
            <a:ext cx="3071975" cy="4465075"/>
          </a:xfrm>
          <a:prstGeom prst="rect">
            <a:avLst/>
          </a:prstGeom>
          <a:noFill/>
          <a:ln>
            <a:noFill/>
          </a:ln>
        </p:spPr>
      </p:pic>
      <p:pic>
        <p:nvPicPr>
          <p:cNvPr id="113" name="Google Shape;113;p10"/>
          <p:cNvPicPr preferRelativeResize="0"/>
          <p:nvPr/>
        </p:nvPicPr>
        <p:blipFill rotWithShape="1">
          <a:blip r:embed="rId4">
            <a:alphaModFix/>
          </a:blip>
          <a:srcRect b="0" l="0" r="0" t="0"/>
          <a:stretch/>
        </p:blipFill>
        <p:spPr>
          <a:xfrm>
            <a:off x="6176407" y="628150"/>
            <a:ext cx="2877369" cy="436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2"/>
          <p:cNvPicPr preferRelativeResize="0"/>
          <p:nvPr/>
        </p:nvPicPr>
        <p:blipFill rotWithShape="1">
          <a:blip r:embed="rId3">
            <a:alphaModFix/>
          </a:blip>
          <a:srcRect b="0" l="0" r="0" t="0"/>
          <a:stretch/>
        </p:blipFill>
        <p:spPr>
          <a:xfrm>
            <a:off x="1219200" y="495300"/>
            <a:ext cx="6117375" cy="378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Imperfections in DNN accelerators</a:t>
            </a:r>
            <a:endParaRPr/>
          </a:p>
        </p:txBody>
      </p:sp>
      <p:sp>
        <p:nvSpPr>
          <p:cNvPr id="124" name="Google Shape;124;p13"/>
          <p:cNvSpPr txBox="1"/>
          <p:nvPr>
            <p:ph idx="1" type="body"/>
          </p:nvPr>
        </p:nvSpPr>
        <p:spPr>
          <a:xfrm>
            <a:off x="311700" y="1152475"/>
            <a:ext cx="50055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SzPts val="1600"/>
              <a:buChar char="●"/>
            </a:pPr>
            <a:r>
              <a:rPr lang="en" sz="1600"/>
              <a:t>DNN accelerators are fabricated using nanometre CMOS technologies, which require a highly sophisticated manufacturing process. </a:t>
            </a:r>
            <a:endParaRPr sz="1600"/>
          </a:p>
          <a:p>
            <a:pPr indent="-330200" lvl="0" marL="457200" rtl="0" algn="l">
              <a:lnSpc>
                <a:spcPct val="95000"/>
              </a:lnSpc>
              <a:spcBef>
                <a:spcPts val="0"/>
              </a:spcBef>
              <a:spcAft>
                <a:spcPts val="0"/>
              </a:spcAft>
              <a:buSzPts val="1600"/>
              <a:buChar char="●"/>
            </a:pPr>
            <a:r>
              <a:rPr lang="en" sz="1600"/>
              <a:t>The imperfections in the process result in defects in the fabricated chips.</a:t>
            </a:r>
            <a:endParaRPr sz="1600"/>
          </a:p>
          <a:p>
            <a:pPr indent="-330200" lvl="0" marL="457200" rtl="0" algn="l">
              <a:lnSpc>
                <a:spcPct val="95000"/>
              </a:lnSpc>
              <a:spcBef>
                <a:spcPts val="0"/>
              </a:spcBef>
              <a:spcAft>
                <a:spcPts val="0"/>
              </a:spcAft>
              <a:buSzPts val="1600"/>
              <a:buChar char="●"/>
            </a:pPr>
            <a:r>
              <a:rPr lang="en" sz="1600"/>
              <a:t> These defects can take a wide variety of forms, from permanent faults (e.g. stuck-at faults) that affect the functionality of the chips to variations that affect just the operating characteristics of the hardware (e.g. timing errors ).</a:t>
            </a:r>
            <a:endParaRPr sz="1600"/>
          </a:p>
        </p:txBody>
      </p:sp>
      <p:pic>
        <p:nvPicPr>
          <p:cNvPr id="125" name="Google Shape;125;p13"/>
          <p:cNvPicPr preferRelativeResize="0"/>
          <p:nvPr/>
        </p:nvPicPr>
        <p:blipFill rotWithShape="1">
          <a:blip r:embed="rId3">
            <a:alphaModFix/>
          </a:blip>
          <a:srcRect b="0" l="0" r="0" t="0"/>
          <a:stretch/>
        </p:blipFill>
        <p:spPr>
          <a:xfrm>
            <a:off x="5185525" y="1152475"/>
            <a:ext cx="3855024" cy="2583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1" name="Google Shape;13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b="1" sz="2300"/>
          </a:p>
          <a:p>
            <a:pPr indent="0" lvl="0" marL="0" rtl="0" algn="l">
              <a:lnSpc>
                <a:spcPct val="115000"/>
              </a:lnSpc>
              <a:spcBef>
                <a:spcPts val="1200"/>
              </a:spcBef>
              <a:spcAft>
                <a:spcPts val="0"/>
              </a:spcAft>
              <a:buSzPts val="1800"/>
              <a:buNone/>
            </a:pPr>
            <a:r>
              <a:t/>
            </a:r>
            <a:endParaRPr b="1" sz="2300"/>
          </a:p>
          <a:p>
            <a:pPr indent="0" lvl="0" marL="0" rtl="0" algn="l">
              <a:lnSpc>
                <a:spcPct val="115000"/>
              </a:lnSpc>
              <a:spcBef>
                <a:spcPts val="1200"/>
              </a:spcBef>
              <a:spcAft>
                <a:spcPts val="0"/>
              </a:spcAft>
              <a:buSzPts val="1800"/>
              <a:buNone/>
            </a:pPr>
            <a:r>
              <a:t/>
            </a:r>
            <a:endParaRPr b="1" sz="2300"/>
          </a:p>
          <a:p>
            <a:pPr indent="0" lvl="0" marL="0" rtl="0" algn="l">
              <a:lnSpc>
                <a:spcPct val="95000"/>
              </a:lnSpc>
              <a:spcBef>
                <a:spcPts val="1200"/>
              </a:spcBef>
              <a:spcAft>
                <a:spcPts val="1200"/>
              </a:spcAft>
              <a:buSzPts val="1800"/>
              <a:buNone/>
            </a:pPr>
            <a:r>
              <a:rPr b="1" lang="en" sz="2065"/>
              <a:t>Permanent faults (e.g. stuck-at faults) in DNN accelerators</a:t>
            </a:r>
            <a:endParaRPr b="1"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d7bd5901ca_0_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How TPU Works?</a:t>
            </a:r>
            <a:endParaRPr/>
          </a:p>
        </p:txBody>
      </p:sp>
      <p:pic>
        <p:nvPicPr>
          <p:cNvPr id="137" name="Google Shape;137;g1d7bd5901ca_0_20"/>
          <p:cNvPicPr preferRelativeResize="0"/>
          <p:nvPr/>
        </p:nvPicPr>
        <p:blipFill rotWithShape="1">
          <a:blip r:embed="rId3">
            <a:alphaModFix/>
          </a:blip>
          <a:srcRect b="0" l="0" r="0" t="0"/>
          <a:stretch/>
        </p:blipFill>
        <p:spPr>
          <a:xfrm>
            <a:off x="560000" y="1538724"/>
            <a:ext cx="4497550" cy="2983522"/>
          </a:xfrm>
          <a:prstGeom prst="rect">
            <a:avLst/>
          </a:prstGeom>
          <a:noFill/>
          <a:ln>
            <a:noFill/>
          </a:ln>
        </p:spPr>
      </p:pic>
      <p:sp>
        <p:nvSpPr>
          <p:cNvPr id="138" name="Google Shape;138;g1d7bd5901ca_0_20"/>
          <p:cNvSpPr txBox="1"/>
          <p:nvPr/>
        </p:nvSpPr>
        <p:spPr>
          <a:xfrm>
            <a:off x="123550" y="4200150"/>
            <a:ext cx="646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9" name="Google Shape;139;g1d7bd5901ca_0_20"/>
          <p:cNvPicPr preferRelativeResize="0"/>
          <p:nvPr/>
        </p:nvPicPr>
        <p:blipFill>
          <a:blip r:embed="rId4">
            <a:alphaModFix/>
          </a:blip>
          <a:stretch>
            <a:fillRect/>
          </a:stretch>
        </p:blipFill>
        <p:spPr>
          <a:xfrm>
            <a:off x="5057550" y="512675"/>
            <a:ext cx="3591924" cy="205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d7bd5901ca_0_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How TPU Works?</a:t>
            </a:r>
            <a:endParaRPr/>
          </a:p>
        </p:txBody>
      </p:sp>
      <p:pic>
        <p:nvPicPr>
          <p:cNvPr id="145" name="Google Shape;145;g1d7bd5901ca_0_12"/>
          <p:cNvPicPr preferRelativeResize="0"/>
          <p:nvPr/>
        </p:nvPicPr>
        <p:blipFill rotWithShape="1">
          <a:blip r:embed="rId3">
            <a:alphaModFix/>
          </a:blip>
          <a:srcRect b="0" l="0" r="0" t="0"/>
          <a:stretch/>
        </p:blipFill>
        <p:spPr>
          <a:xfrm>
            <a:off x="53400" y="1241037"/>
            <a:ext cx="4012001" cy="2661425"/>
          </a:xfrm>
          <a:prstGeom prst="rect">
            <a:avLst/>
          </a:prstGeom>
          <a:noFill/>
          <a:ln>
            <a:noFill/>
          </a:ln>
        </p:spPr>
      </p:pic>
      <p:sp>
        <p:nvSpPr>
          <p:cNvPr id="146" name="Google Shape;146;g1d7bd5901ca_0_12"/>
          <p:cNvSpPr txBox="1"/>
          <p:nvPr/>
        </p:nvSpPr>
        <p:spPr>
          <a:xfrm>
            <a:off x="4145250" y="568575"/>
            <a:ext cx="4687200" cy="3817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 </a:t>
            </a:r>
            <a:r>
              <a:rPr b="0" i="0" lang="en" sz="1300" u="none" cap="none" strike="noStrike">
                <a:solidFill>
                  <a:srgbClr val="000000"/>
                </a:solidFill>
                <a:latin typeface="Arial"/>
                <a:ea typeface="Arial"/>
                <a:cs typeface="Arial"/>
                <a:sym typeface="Arial"/>
              </a:rPr>
              <a:t>MAC_11 computes w_11*a_11 in the first clock cycle, </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MAC_12 unit adds w_12*a_21 to MAC11’s product in the next clock cycle, and so on. </a:t>
            </a:r>
            <a:endParaRPr b="0" i="0" sz="13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In clock cycle N, MAC_1N unit outputs: </a:t>
            </a:r>
            <a:endParaRPr b="0" i="0" sz="13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 sz="1300" u="none" cap="none" strike="noStrike">
                <a:solidFill>
                  <a:srgbClr val="000000"/>
                </a:solidFill>
                <a:latin typeface="Arial"/>
                <a:ea typeface="Arial"/>
                <a:cs typeface="Arial"/>
                <a:sym typeface="Arial"/>
              </a:rPr>
              <a:t>            y_11 = </a:t>
            </a:r>
            <a:r>
              <a:rPr b="0" i="0" lang="en" sz="1300" u="none" cap="none" strike="noStrike">
                <a:solidFill>
                  <a:schemeClr val="dk1"/>
                </a:solidFill>
                <a:latin typeface="Arial"/>
                <a:ea typeface="Arial"/>
                <a:cs typeface="Arial"/>
                <a:sym typeface="Arial"/>
              </a:rPr>
              <a:t>∑ </a:t>
            </a:r>
            <a:r>
              <a:rPr b="0" i="0" lang="en" sz="1300" u="none" cap="none" strike="noStrike">
                <a:solidFill>
                  <a:srgbClr val="000000"/>
                </a:solidFill>
                <a:latin typeface="Arial"/>
                <a:ea typeface="Arial"/>
                <a:cs typeface="Arial"/>
                <a:sym typeface="Arial"/>
              </a:rPr>
              <a:t>w_1i*a_i1, </a:t>
            </a:r>
            <a:endParaRPr b="0" i="0" sz="13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 sz="1300" u="none" cap="none" strike="noStrike">
                <a:solidFill>
                  <a:srgbClr val="000000"/>
                </a:solidFill>
                <a:latin typeface="Arial"/>
                <a:ea typeface="Arial"/>
                <a:cs typeface="Arial"/>
                <a:sym typeface="Arial"/>
              </a:rPr>
              <a:t>[the first element of the output matrix]</a:t>
            </a:r>
            <a:endParaRPr b="0" i="0" sz="13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MAC_1N proceeds to output y_12, . . . ,y_1B in subsequent clock cycles.</a:t>
            </a:r>
            <a:endParaRPr b="0" i="0" sz="13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The second column receives the same stream of inputs as the first column, but delayed by one clock cycle. </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This column outputs y_21,y_22, . . . ,y_2B. </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In this manner, a batch of B inputs is multiplied by an N × N weight matrix in 2N + B clock cycles.</a:t>
            </a:r>
            <a:endParaRPr b="0" i="0" sz="13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
        <p:nvSpPr>
          <p:cNvPr id="147" name="Google Shape;147;g1d7bd5901ca_0_12"/>
          <p:cNvSpPr txBox="1"/>
          <p:nvPr/>
        </p:nvSpPr>
        <p:spPr>
          <a:xfrm>
            <a:off x="123550" y="4200150"/>
            <a:ext cx="646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idx="1" type="body"/>
          </p:nvPr>
        </p:nvSpPr>
        <p:spPr>
          <a:xfrm>
            <a:off x="311700" y="45708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Ref: https://web.stanford.edu/class/ee386/public/stuck_at_fault_6per_page</a:t>
            </a:r>
            <a:endParaRPr/>
          </a:p>
        </p:txBody>
      </p:sp>
      <p:pic>
        <p:nvPicPr>
          <p:cNvPr id="153" name="Google Shape;153;p15"/>
          <p:cNvPicPr preferRelativeResize="0"/>
          <p:nvPr/>
        </p:nvPicPr>
        <p:blipFill rotWithShape="1">
          <a:blip r:embed="rId3">
            <a:alphaModFix/>
          </a:blip>
          <a:srcRect b="0" l="0" r="0" t="0"/>
          <a:stretch/>
        </p:blipFill>
        <p:spPr>
          <a:xfrm>
            <a:off x="5439425" y="1188888"/>
            <a:ext cx="3581400" cy="2257425"/>
          </a:xfrm>
          <a:prstGeom prst="rect">
            <a:avLst/>
          </a:prstGeom>
          <a:noFill/>
          <a:ln>
            <a:noFill/>
          </a:ln>
        </p:spPr>
      </p:pic>
      <p:pic>
        <p:nvPicPr>
          <p:cNvPr id="154" name="Google Shape;154;p15"/>
          <p:cNvPicPr preferRelativeResize="0"/>
          <p:nvPr/>
        </p:nvPicPr>
        <p:blipFill rotWithShape="1">
          <a:blip r:embed="rId4">
            <a:alphaModFix/>
          </a:blip>
          <a:srcRect b="0" l="0" r="0" t="0"/>
          <a:stretch/>
        </p:blipFill>
        <p:spPr>
          <a:xfrm>
            <a:off x="152400" y="152400"/>
            <a:ext cx="2960825" cy="2257425"/>
          </a:xfrm>
          <a:prstGeom prst="rect">
            <a:avLst/>
          </a:prstGeom>
          <a:noFill/>
          <a:ln>
            <a:noFill/>
          </a:ln>
        </p:spPr>
      </p:pic>
      <p:pic>
        <p:nvPicPr>
          <p:cNvPr id="155" name="Google Shape;155;p15"/>
          <p:cNvPicPr preferRelativeResize="0"/>
          <p:nvPr/>
        </p:nvPicPr>
        <p:blipFill rotWithShape="1">
          <a:blip r:embed="rId5">
            <a:alphaModFix/>
          </a:blip>
          <a:srcRect b="0" l="0" r="0" t="0"/>
          <a:stretch/>
        </p:blipFill>
        <p:spPr>
          <a:xfrm>
            <a:off x="508100" y="2762775"/>
            <a:ext cx="2712038" cy="1808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Impact of Permanent Faults on TPU</a:t>
            </a:r>
            <a:endParaRPr/>
          </a:p>
        </p:txBody>
      </p:sp>
      <p:sp>
        <p:nvSpPr>
          <p:cNvPr id="161" name="Google Shape;161;p16"/>
          <p:cNvSpPr txBox="1"/>
          <p:nvPr>
            <p:ph idx="1" type="body"/>
          </p:nvPr>
        </p:nvSpPr>
        <p:spPr>
          <a:xfrm>
            <a:off x="5206600" y="1152475"/>
            <a:ext cx="3625500" cy="3416400"/>
          </a:xfrm>
          <a:prstGeom prst="rect">
            <a:avLst/>
          </a:prstGeom>
          <a:noFill/>
          <a:ln>
            <a:noFill/>
          </a:ln>
        </p:spPr>
        <p:txBody>
          <a:bodyPr anchorCtr="0" anchor="t" bIns="91425" lIns="91425" spcFirstLastPara="1" rIns="91425" wrap="square" tIns="91425">
            <a:normAutofit lnSpcReduction="10000"/>
          </a:bodyPr>
          <a:lstStyle/>
          <a:p>
            <a:pPr indent="-330200" lvl="0" marL="457200" rtl="0" algn="l">
              <a:lnSpc>
                <a:spcPct val="105000"/>
              </a:lnSpc>
              <a:spcBef>
                <a:spcPts val="0"/>
              </a:spcBef>
              <a:spcAft>
                <a:spcPts val="0"/>
              </a:spcAft>
              <a:buSzPts val="1600"/>
              <a:buChar char="●"/>
            </a:pPr>
            <a:r>
              <a:rPr lang="en" sz="1600"/>
              <a:t>For TIMIT, we observe that even with only four faulty MACs (i.e., with only ⇠ 0.005% MACs faulty), the classification accuracy drops from the 74.13% to 39.69%.</a:t>
            </a:r>
            <a:endParaRPr sz="1600"/>
          </a:p>
          <a:p>
            <a:pPr indent="-330200" lvl="0" marL="457200" rtl="0" algn="l">
              <a:lnSpc>
                <a:spcPct val="105000"/>
              </a:lnSpc>
              <a:spcBef>
                <a:spcPts val="0"/>
              </a:spcBef>
              <a:spcAft>
                <a:spcPts val="0"/>
              </a:spcAft>
              <a:buSzPts val="1600"/>
              <a:buChar char="●"/>
            </a:pPr>
            <a:r>
              <a:rPr lang="en" sz="1600"/>
              <a:t>Golden = Fault free</a:t>
            </a:r>
            <a:endParaRPr sz="1600"/>
          </a:p>
          <a:p>
            <a:pPr indent="0" lvl="0" marL="0" rtl="0" algn="l">
              <a:lnSpc>
                <a:spcPct val="105000"/>
              </a:lnSpc>
              <a:spcBef>
                <a:spcPts val="1200"/>
              </a:spcBef>
              <a:spcAft>
                <a:spcPts val="0"/>
              </a:spcAft>
              <a:buSzPts val="1800"/>
              <a:buNone/>
            </a:pPr>
            <a:r>
              <a:t/>
            </a:r>
            <a:endParaRPr sz="1600"/>
          </a:p>
          <a:p>
            <a:pPr indent="0" lvl="0" marL="0" rtl="0" algn="l">
              <a:lnSpc>
                <a:spcPct val="105000"/>
              </a:lnSpc>
              <a:spcBef>
                <a:spcPts val="1200"/>
              </a:spcBef>
              <a:spcAft>
                <a:spcPts val="1200"/>
              </a:spcAft>
              <a:buSzPts val="1800"/>
              <a:buNone/>
            </a:pPr>
            <a:r>
              <a:rPr lang="en" sz="1600"/>
              <a:t>stuck-at faults frequently affect the higher order bits of the MAC output, resulting in large absolute errors in the matrix vector product.</a:t>
            </a:r>
            <a:endParaRPr sz="1600"/>
          </a:p>
        </p:txBody>
      </p:sp>
      <p:pic>
        <p:nvPicPr>
          <p:cNvPr id="162" name="Google Shape;162;p16"/>
          <p:cNvPicPr preferRelativeResize="0"/>
          <p:nvPr/>
        </p:nvPicPr>
        <p:blipFill rotWithShape="1">
          <a:blip r:embed="rId3">
            <a:alphaModFix/>
          </a:blip>
          <a:srcRect b="0" l="0" r="0" t="0"/>
          <a:stretch/>
        </p:blipFill>
        <p:spPr>
          <a:xfrm>
            <a:off x="311700" y="1658575"/>
            <a:ext cx="4610775" cy="2396275"/>
          </a:xfrm>
          <a:prstGeom prst="rect">
            <a:avLst/>
          </a:prstGeom>
          <a:noFill/>
          <a:ln>
            <a:noFill/>
          </a:ln>
        </p:spPr>
      </p:pic>
      <p:sp>
        <p:nvSpPr>
          <p:cNvPr id="163" name="Google Shape;163;p16"/>
          <p:cNvSpPr/>
          <p:nvPr/>
        </p:nvSpPr>
        <p:spPr>
          <a:xfrm>
            <a:off x="5206600" y="3155525"/>
            <a:ext cx="3376500" cy="1492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9" name="Google Shape;169;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b="1" sz="2000"/>
          </a:p>
          <a:p>
            <a:pPr indent="0" lvl="0" marL="0" rtl="0" algn="l">
              <a:lnSpc>
                <a:spcPct val="115000"/>
              </a:lnSpc>
              <a:spcBef>
                <a:spcPts val="1200"/>
              </a:spcBef>
              <a:spcAft>
                <a:spcPts val="0"/>
              </a:spcAft>
              <a:buSzPts val="1800"/>
              <a:buNone/>
            </a:pPr>
            <a:r>
              <a:t/>
            </a:r>
            <a:endParaRPr b="1" sz="2000"/>
          </a:p>
          <a:p>
            <a:pPr indent="0" lvl="0" marL="0" rtl="0" algn="l">
              <a:lnSpc>
                <a:spcPct val="115000"/>
              </a:lnSpc>
              <a:spcBef>
                <a:spcPts val="1200"/>
              </a:spcBef>
              <a:spcAft>
                <a:spcPts val="0"/>
              </a:spcAft>
              <a:buSzPts val="1800"/>
              <a:buNone/>
            </a:pPr>
            <a:r>
              <a:t/>
            </a:r>
            <a:endParaRPr b="1" sz="2000"/>
          </a:p>
          <a:p>
            <a:pPr indent="0" lvl="0" marL="0" rtl="0" algn="l">
              <a:lnSpc>
                <a:spcPct val="115000"/>
              </a:lnSpc>
              <a:spcBef>
                <a:spcPts val="1200"/>
              </a:spcBef>
              <a:spcAft>
                <a:spcPts val="1200"/>
              </a:spcAft>
              <a:buSzPts val="1800"/>
              <a:buNone/>
            </a:pPr>
            <a:r>
              <a:rPr b="1" lang="en" sz="2000"/>
              <a:t>Solution: Fault-Tolerant TPU Design</a:t>
            </a:r>
            <a:endParaRPr b="1"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Motivation</a:t>
            </a:r>
            <a:endParaRPr/>
          </a:p>
        </p:txBody>
      </p:sp>
      <p:sp>
        <p:nvSpPr>
          <p:cNvPr id="175" name="Google Shape;17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TPUs with even a relatively small number of faulty MAC units cannot be used unless the fault impact is mitigated. </a:t>
            </a:r>
            <a:endParaRPr/>
          </a:p>
          <a:p>
            <a:pPr indent="0" lvl="0" marL="0" rtl="0" algn="l">
              <a:lnSpc>
                <a:spcPct val="115000"/>
              </a:lnSpc>
              <a:spcBef>
                <a:spcPts val="1200"/>
              </a:spcBef>
              <a:spcAft>
                <a:spcPts val="0"/>
              </a:spcAft>
              <a:buSzPts val="1800"/>
              <a:buNone/>
            </a:pPr>
            <a:r>
              <a:rPr lang="en"/>
              <a:t>Observation: </a:t>
            </a:r>
            <a:endParaRPr/>
          </a:p>
          <a:p>
            <a:pPr indent="0" lvl="0" marL="0" rtl="0" algn="l">
              <a:lnSpc>
                <a:spcPct val="115000"/>
              </a:lnSpc>
              <a:spcBef>
                <a:spcPts val="1200"/>
              </a:spcBef>
              <a:spcAft>
                <a:spcPts val="0"/>
              </a:spcAft>
              <a:buSzPts val="1800"/>
              <a:buNone/>
            </a:pPr>
            <a:r>
              <a:rPr b="1" lang="en"/>
              <a:t>Each weight in the DNN maps to exactly one MAC unit. </a:t>
            </a:r>
            <a:endParaRPr b="1"/>
          </a:p>
          <a:p>
            <a:pPr indent="0" lvl="0" marL="0" rtl="0" algn="l">
              <a:lnSpc>
                <a:spcPct val="115000"/>
              </a:lnSpc>
              <a:spcBef>
                <a:spcPts val="1200"/>
              </a:spcBef>
              <a:spcAft>
                <a:spcPts val="1200"/>
              </a:spcAft>
              <a:buSzPts val="1800"/>
              <a:buNone/>
            </a:pPr>
            <a:r>
              <a:rPr b="1" lang="en"/>
              <a:t>In other words, there is a static mapping between DNN weights and MAC units. We then exploit the static mapping to determine which weights to prune.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Deep neural network accelerator</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Due to the compute intensive nature of DNNs, several accelerator designs have been proposed in the literature to accelerate the inference process of DNNs. </a:t>
            </a:r>
            <a:endParaRPr/>
          </a:p>
          <a:p>
            <a:pPr indent="0" lvl="0" marL="0" rtl="0" algn="l">
              <a:lnSpc>
                <a:spcPct val="115000"/>
              </a:lnSpc>
              <a:spcBef>
                <a:spcPts val="1200"/>
              </a:spcBef>
              <a:spcAft>
                <a:spcPts val="0"/>
              </a:spcAft>
              <a:buSzPts val="1800"/>
              <a:buNone/>
            </a:pPr>
            <a:r>
              <a:rPr lang="en"/>
              <a:t>These accelerators are mainly capable of performing efficient vector and matrix multiplication operations, which are the fundamental operations in the DNN inference. </a:t>
            </a:r>
            <a:endParaRPr/>
          </a:p>
          <a:p>
            <a:pPr indent="0" lvl="0" marL="0" rtl="0" algn="l">
              <a:lnSpc>
                <a:spcPct val="115000"/>
              </a:lnSpc>
              <a:spcBef>
                <a:spcPts val="1200"/>
              </a:spcBef>
              <a:spcAft>
                <a:spcPts val="1200"/>
              </a:spcAft>
              <a:buSzPts val="1800"/>
              <a:buNone/>
            </a:pPr>
            <a:r>
              <a:rPr lang="en"/>
              <a:t>This is achieved by using multiple computational units which operate in parallel and by enabling local data sharing/reuse in these units.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Mapping in Submatrices</a:t>
            </a:r>
            <a:endParaRPr/>
          </a:p>
        </p:txBody>
      </p:sp>
      <p:sp>
        <p:nvSpPr>
          <p:cNvPr id="181" name="Google Shape;18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mapping functions r() and c() that take as input the indices of a DNN weight and output the row and column, respectively, of the MAC unit on which the weight is mapped. </a:t>
            </a:r>
            <a:endParaRPr sz="1600"/>
          </a:p>
          <a:p>
            <a:pPr indent="-330200" lvl="0" marL="457200" rtl="0" algn="l">
              <a:lnSpc>
                <a:spcPct val="115000"/>
              </a:lnSpc>
              <a:spcBef>
                <a:spcPts val="0"/>
              </a:spcBef>
              <a:spcAft>
                <a:spcPts val="0"/>
              </a:spcAft>
              <a:buSzPts val="1600"/>
              <a:buChar char="●"/>
            </a:pPr>
            <a:r>
              <a:rPr lang="en" sz="1600"/>
              <a:t>The mapping functions for weight wi,j in a fully-connected layer:</a:t>
            </a:r>
            <a:endParaRPr sz="1600"/>
          </a:p>
          <a:p>
            <a:pPr indent="0" lvl="0" marL="457200" rtl="0" algn="l">
              <a:lnSpc>
                <a:spcPct val="115000"/>
              </a:lnSpc>
              <a:spcBef>
                <a:spcPts val="1200"/>
              </a:spcBef>
              <a:spcAft>
                <a:spcPts val="0"/>
              </a:spcAft>
              <a:buSzPts val="1800"/>
              <a:buNone/>
            </a:pPr>
            <a:r>
              <a:rPr lang="en" sz="1600"/>
              <a:t>                              r(i, j) = j%N and c(i, j) = i%N,  % is the modulo operator. </a:t>
            </a:r>
            <a:endParaRPr sz="1600"/>
          </a:p>
          <a:p>
            <a:pPr indent="-330200" lvl="0" marL="457200" rtl="0" algn="l">
              <a:lnSpc>
                <a:spcPct val="115000"/>
              </a:lnSpc>
              <a:spcBef>
                <a:spcPts val="1200"/>
              </a:spcBef>
              <a:spcAft>
                <a:spcPts val="0"/>
              </a:spcAft>
              <a:buSzPts val="1600"/>
              <a:buChar char="●"/>
            </a:pPr>
            <a:r>
              <a:rPr lang="en" sz="1600"/>
              <a:t>weight matrices that do not fit fully in the systolic array are first blocked into smaller N ⇥ N sub-matrices</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Two Solutions</a:t>
            </a:r>
            <a:endParaRPr/>
          </a:p>
        </p:txBody>
      </p:sp>
      <p:sp>
        <p:nvSpPr>
          <p:cNvPr id="187" name="Google Shape;18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rPr lang="en"/>
              <a:t>fault-aware pruning  (FAP) </a:t>
            </a:r>
            <a:endParaRPr/>
          </a:p>
          <a:p>
            <a:pPr indent="0" lvl="0" marL="0" rtl="0" algn="l">
              <a:lnSpc>
                <a:spcPct val="115000"/>
              </a:lnSpc>
              <a:spcBef>
                <a:spcPts val="1200"/>
              </a:spcBef>
              <a:spcAft>
                <a:spcPts val="1200"/>
              </a:spcAft>
              <a:buSzPts val="1800"/>
              <a:buNone/>
            </a:pPr>
            <a:r>
              <a:rPr lang="en"/>
              <a:t> fault-aware pruning plus retraining (FAP+T)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FAP</a:t>
            </a:r>
            <a:endParaRPr/>
          </a:p>
        </p:txBody>
      </p:sp>
      <p:sp>
        <p:nvSpPr>
          <p:cNvPr id="193" name="Google Shape;193;p22"/>
          <p:cNvSpPr txBox="1"/>
          <p:nvPr>
            <p:ph idx="1" type="body"/>
          </p:nvPr>
        </p:nvSpPr>
        <p:spPr>
          <a:xfrm>
            <a:off x="3877300" y="1152475"/>
            <a:ext cx="49551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en" sz="1400"/>
              <a:t>The proposed FAP and FAP+T techniques both assume that standard post-fabrication tests are used on each TPU chip to determine the location of faulty MACs. </a:t>
            </a:r>
            <a:endParaRPr sz="1400"/>
          </a:p>
          <a:p>
            <a:pPr indent="-317500" lvl="0" marL="457200" rtl="0" algn="l">
              <a:lnSpc>
                <a:spcPct val="95000"/>
              </a:lnSpc>
              <a:spcBef>
                <a:spcPts val="0"/>
              </a:spcBef>
              <a:spcAft>
                <a:spcPts val="0"/>
              </a:spcAft>
              <a:buSzPts val="1400"/>
              <a:buChar char="●"/>
            </a:pPr>
            <a:r>
              <a:rPr lang="en" sz="1400"/>
              <a:t>Given this information, FAP is to set (or prune) any weight that maps to a faulty MAC to zero. </a:t>
            </a:r>
            <a:endParaRPr sz="1400"/>
          </a:p>
          <a:p>
            <a:pPr indent="-317500" lvl="0" marL="457200" rtl="0" algn="l">
              <a:lnSpc>
                <a:spcPct val="95000"/>
              </a:lnSpc>
              <a:spcBef>
                <a:spcPts val="0"/>
              </a:spcBef>
              <a:spcAft>
                <a:spcPts val="0"/>
              </a:spcAft>
              <a:buSzPts val="1400"/>
              <a:buChar char="●"/>
            </a:pPr>
            <a:r>
              <a:rPr lang="en" sz="1400"/>
              <a:t>That is, for all pairs of (i, j) values such that MACc(i,j),r(i,j) is faulty, we set the corresponding wi,j = 0 </a:t>
            </a:r>
            <a:endParaRPr sz="1400"/>
          </a:p>
          <a:p>
            <a:pPr indent="-317500" lvl="0" marL="457200" rtl="0" algn="l">
              <a:lnSpc>
                <a:spcPct val="95000"/>
              </a:lnSpc>
              <a:spcBef>
                <a:spcPts val="0"/>
              </a:spcBef>
              <a:spcAft>
                <a:spcPts val="0"/>
              </a:spcAft>
              <a:buSzPts val="1400"/>
              <a:buChar char="●"/>
            </a:pPr>
            <a:r>
              <a:rPr lang="en" sz="1400"/>
              <a:t>this is for fully connected layers, a similar strategy is used for conv layers.</a:t>
            </a:r>
            <a:endParaRPr sz="1400"/>
          </a:p>
          <a:p>
            <a:pPr indent="-317500" lvl="0" marL="457200" rtl="0" algn="l">
              <a:lnSpc>
                <a:spcPct val="95000"/>
              </a:lnSpc>
              <a:spcBef>
                <a:spcPts val="0"/>
              </a:spcBef>
              <a:spcAft>
                <a:spcPts val="0"/>
              </a:spcAft>
              <a:buSzPts val="1400"/>
              <a:buChar char="●"/>
            </a:pPr>
            <a:r>
              <a:rPr lang="en" sz="1400"/>
              <a:t> multiple weights can map to one MAC unit; correspondingly, even a single faulty MAC can result in multiple weights being pruned</a:t>
            </a:r>
            <a:endParaRPr sz="1400"/>
          </a:p>
        </p:txBody>
      </p:sp>
      <p:pic>
        <p:nvPicPr>
          <p:cNvPr id="194" name="Google Shape;194;p22"/>
          <p:cNvPicPr preferRelativeResize="0"/>
          <p:nvPr/>
        </p:nvPicPr>
        <p:blipFill rotWithShape="1">
          <a:blip r:embed="rId3">
            <a:alphaModFix/>
          </a:blip>
          <a:srcRect b="0" l="0" r="0" t="0"/>
          <a:stretch/>
        </p:blipFill>
        <p:spPr>
          <a:xfrm>
            <a:off x="438763" y="1300775"/>
            <a:ext cx="3438525" cy="2857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0"/>
              <a:buFont typeface="Arial"/>
              <a:buNone/>
            </a:pPr>
            <a:r>
              <a:rPr lang="en" sz="1800">
                <a:solidFill>
                  <a:schemeClr val="dk2"/>
                </a:solidFill>
              </a:rPr>
              <a:t>Pruning in hardware</a:t>
            </a:r>
            <a:endParaRPr/>
          </a:p>
        </p:txBody>
      </p:sp>
      <p:sp>
        <p:nvSpPr>
          <p:cNvPr id="200" name="Google Shape;200;p23"/>
          <p:cNvSpPr txBox="1"/>
          <p:nvPr>
            <p:ph idx="1" type="body"/>
          </p:nvPr>
        </p:nvSpPr>
        <p:spPr>
          <a:xfrm>
            <a:off x="311700" y="1152475"/>
            <a:ext cx="47688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In hardware, pruning is achieved by introducing a separate bypass path for faulty MAC units.</a:t>
            </a:r>
            <a:endParaRPr sz="1600"/>
          </a:p>
          <a:p>
            <a:pPr indent="-330200" lvl="0" marL="457200" rtl="0" algn="l">
              <a:lnSpc>
                <a:spcPct val="115000"/>
              </a:lnSpc>
              <a:spcBef>
                <a:spcPts val="0"/>
              </a:spcBef>
              <a:spcAft>
                <a:spcPts val="0"/>
              </a:spcAft>
              <a:buSzPts val="1600"/>
              <a:buChar char="●"/>
            </a:pPr>
            <a:r>
              <a:rPr lang="en" sz="1600"/>
              <a:t> With the bypass path being enabled, the faulty MAC unit’s contribution to the column sum is skipped, which is equivalent to setting the faulty MAC’s weight to zero.</a:t>
            </a:r>
            <a:endParaRPr sz="1600"/>
          </a:p>
          <a:p>
            <a:pPr indent="-330200" lvl="0" marL="457200" rtl="0" algn="l">
              <a:lnSpc>
                <a:spcPct val="115000"/>
              </a:lnSpc>
              <a:spcBef>
                <a:spcPts val="0"/>
              </a:spcBef>
              <a:spcAft>
                <a:spcPts val="0"/>
              </a:spcAft>
              <a:buSzPts val="1600"/>
              <a:buChar char="●"/>
            </a:pPr>
            <a:r>
              <a:rPr lang="en" sz="1600"/>
              <a:t>The area overhead due to the new bypass path is only about 9%.</a:t>
            </a:r>
            <a:endParaRPr sz="1600"/>
          </a:p>
        </p:txBody>
      </p:sp>
      <p:pic>
        <p:nvPicPr>
          <p:cNvPr id="201" name="Google Shape;201;p23"/>
          <p:cNvPicPr preferRelativeResize="0"/>
          <p:nvPr/>
        </p:nvPicPr>
        <p:blipFill rotWithShape="1">
          <a:blip r:embed="rId3">
            <a:alphaModFix/>
          </a:blip>
          <a:srcRect b="0" l="0" r="0" t="0"/>
          <a:stretch/>
        </p:blipFill>
        <p:spPr>
          <a:xfrm>
            <a:off x="5080488" y="1553225"/>
            <a:ext cx="3438525" cy="2857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FAP + T</a:t>
            </a:r>
            <a:endParaRPr/>
          </a:p>
        </p:txBody>
      </p:sp>
      <p:sp>
        <p:nvSpPr>
          <p:cNvPr id="207" name="Google Shape;207;p24"/>
          <p:cNvSpPr txBox="1"/>
          <p:nvPr>
            <p:ph idx="1" type="body"/>
          </p:nvPr>
        </p:nvSpPr>
        <p:spPr>
          <a:xfrm>
            <a:off x="4654400" y="1152475"/>
            <a:ext cx="41778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Char char="●"/>
            </a:pPr>
            <a:r>
              <a:rPr lang="en" sz="1600"/>
              <a:t>The FAP+T approach starts with FAP based on each TPU’s fault map, but additionally retrains the unpruned weights in the DNN while forcing all pruned weights to zero during the re-training process. </a:t>
            </a:r>
            <a:endParaRPr sz="1600"/>
          </a:p>
          <a:p>
            <a:pPr indent="0" lvl="0" marL="457200" rtl="0" algn="l">
              <a:lnSpc>
                <a:spcPct val="105000"/>
              </a:lnSpc>
              <a:spcBef>
                <a:spcPts val="1200"/>
              </a:spcBef>
              <a:spcAft>
                <a:spcPts val="0"/>
              </a:spcAft>
              <a:buSzPts val="1800"/>
              <a:buNone/>
            </a:pPr>
            <a:r>
              <a:t/>
            </a:r>
            <a:endParaRPr sz="1600"/>
          </a:p>
          <a:p>
            <a:pPr indent="-330200" lvl="0" marL="457200" rtl="0" algn="l">
              <a:lnSpc>
                <a:spcPct val="105000"/>
              </a:lnSpc>
              <a:spcBef>
                <a:spcPts val="1200"/>
              </a:spcBef>
              <a:spcAft>
                <a:spcPts val="0"/>
              </a:spcAft>
              <a:buSzPts val="1600"/>
              <a:buChar char="●"/>
            </a:pPr>
            <a:r>
              <a:rPr lang="en" sz="1600"/>
              <a:t>returns new, optimized values for the unpruned weights that improve the classification accuracy compared to the FAP solution.</a:t>
            </a:r>
            <a:endParaRPr sz="1600"/>
          </a:p>
        </p:txBody>
      </p:sp>
      <p:pic>
        <p:nvPicPr>
          <p:cNvPr id="208" name="Google Shape;208;p24"/>
          <p:cNvPicPr preferRelativeResize="0"/>
          <p:nvPr/>
        </p:nvPicPr>
        <p:blipFill rotWithShape="1">
          <a:blip r:embed="rId3">
            <a:alphaModFix/>
          </a:blip>
          <a:srcRect b="0" l="0" r="0" t="0"/>
          <a:stretch/>
        </p:blipFill>
        <p:spPr>
          <a:xfrm>
            <a:off x="495300" y="1608125"/>
            <a:ext cx="3670000" cy="2255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Limitation</a:t>
            </a:r>
            <a:endParaRPr/>
          </a:p>
        </p:txBody>
      </p:sp>
      <p:sp>
        <p:nvSpPr>
          <p:cNvPr id="214" name="Google Shape;214;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r>
              <a:rPr lang="en" sz="1600"/>
              <a:t>re-training needs to be performed for each TPU chip based on its unique fault map;</a:t>
            </a:r>
            <a:endParaRPr sz="1600"/>
          </a:p>
          <a:p>
            <a:pPr indent="-330200" lvl="0" marL="457200" rtl="0" algn="l">
              <a:lnSpc>
                <a:spcPct val="115000"/>
              </a:lnSpc>
              <a:spcBef>
                <a:spcPts val="0"/>
              </a:spcBef>
              <a:spcAft>
                <a:spcPts val="0"/>
              </a:spcAft>
              <a:buSzPts val="1600"/>
              <a:buChar char="●"/>
            </a:pPr>
            <a:r>
              <a:rPr lang="en" sz="1600"/>
              <a:t> however, this needs to be done only once per TPU chip and the cost of doing so is amortized over the entire lifetime of the TPU chip.</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20" name="Google Shape;220;p26"/>
          <p:cNvSpPr txBox="1"/>
          <p:nvPr>
            <p:ph idx="1" type="body"/>
          </p:nvPr>
        </p:nvSpPr>
        <p:spPr>
          <a:xfrm>
            <a:off x="311700" y="1152475"/>
            <a:ext cx="39798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MAX EPOCHS : determines the number of iterations of the re-training algorithm.</a:t>
            </a:r>
            <a:endParaRPr/>
          </a:p>
          <a:p>
            <a:pPr indent="0" lvl="0" marL="0" rtl="0" algn="l">
              <a:lnSpc>
                <a:spcPct val="115000"/>
              </a:lnSpc>
              <a:spcBef>
                <a:spcPts val="1200"/>
              </a:spcBef>
              <a:spcAft>
                <a:spcPts val="0"/>
              </a:spcAft>
              <a:buSzPts val="1800"/>
              <a:buNone/>
            </a:pPr>
            <a:r>
              <a:rPr lang="en"/>
              <a:t> Setting this parameter to zero is equivalent to FAP. </a:t>
            </a:r>
            <a:endParaRPr/>
          </a:p>
          <a:p>
            <a:pPr indent="0" lvl="0" marL="0" rtl="0" algn="l">
              <a:lnSpc>
                <a:spcPct val="115000"/>
              </a:lnSpc>
              <a:spcBef>
                <a:spcPts val="1200"/>
              </a:spcBef>
              <a:spcAft>
                <a:spcPts val="1200"/>
              </a:spcAft>
              <a:buSzPts val="1800"/>
              <a:buNone/>
            </a:pPr>
            <a:r>
              <a:rPr lang="en"/>
              <a:t>As MAX EPOCHS is increased, the re-training time increases in return for increased classification accuracy</a:t>
            </a:r>
            <a:endParaRPr/>
          </a:p>
        </p:txBody>
      </p:sp>
      <p:pic>
        <p:nvPicPr>
          <p:cNvPr id="221" name="Google Shape;221;p26"/>
          <p:cNvPicPr preferRelativeResize="0"/>
          <p:nvPr/>
        </p:nvPicPr>
        <p:blipFill rotWithShape="1">
          <a:blip r:embed="rId3">
            <a:alphaModFix/>
          </a:blip>
          <a:srcRect b="0" l="0" r="0" t="0"/>
          <a:stretch/>
        </p:blipFill>
        <p:spPr>
          <a:xfrm>
            <a:off x="4755600" y="1608125"/>
            <a:ext cx="4076700" cy="2505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a:t>
            </a:r>
            <a:endParaRPr/>
          </a:p>
        </p:txBody>
      </p:sp>
      <p:sp>
        <p:nvSpPr>
          <p:cNvPr id="227" name="Google Shape;227;p27"/>
          <p:cNvSpPr txBox="1"/>
          <p:nvPr>
            <p:ph idx="1" type="body"/>
          </p:nvPr>
        </p:nvSpPr>
        <p:spPr>
          <a:xfrm>
            <a:off x="311700" y="4117950"/>
            <a:ext cx="8520600" cy="8046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1200"/>
              </a:spcAft>
              <a:buSzPct val="108108"/>
              <a:buNone/>
            </a:pPr>
            <a:r>
              <a:rPr b="1" lang="en"/>
              <a:t>TPUs  operate even with fault rates as high as 50%, with negligible to tolerable drops in classification accuracy (from 0.1% drop for TIMIT to 8% drop for AlexNet). </a:t>
            </a:r>
            <a:endParaRPr b="1"/>
          </a:p>
        </p:txBody>
      </p:sp>
      <p:pic>
        <p:nvPicPr>
          <p:cNvPr id="228" name="Google Shape;228;p27"/>
          <p:cNvPicPr preferRelativeResize="0"/>
          <p:nvPr/>
        </p:nvPicPr>
        <p:blipFill rotWithShape="1">
          <a:blip r:embed="rId3">
            <a:alphaModFix/>
          </a:blip>
          <a:srcRect b="0" l="0" r="0" t="0"/>
          <a:stretch/>
        </p:blipFill>
        <p:spPr>
          <a:xfrm>
            <a:off x="936925" y="1230650"/>
            <a:ext cx="7826100" cy="2887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a:t>
            </a:r>
            <a:endParaRPr/>
          </a:p>
        </p:txBody>
      </p:sp>
      <p:sp>
        <p:nvSpPr>
          <p:cNvPr id="234" name="Google Shape;234;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35" name="Google Shape;235;p28"/>
          <p:cNvPicPr preferRelativeResize="0"/>
          <p:nvPr/>
        </p:nvPicPr>
        <p:blipFill rotWithShape="1">
          <a:blip r:embed="rId3">
            <a:alphaModFix/>
          </a:blip>
          <a:srcRect b="0" l="0" r="0" t="0"/>
          <a:stretch/>
        </p:blipFill>
        <p:spPr>
          <a:xfrm>
            <a:off x="1108025" y="1293775"/>
            <a:ext cx="7285650" cy="2687925"/>
          </a:xfrm>
          <a:prstGeom prst="rect">
            <a:avLst/>
          </a:prstGeom>
          <a:noFill/>
          <a:ln>
            <a:noFill/>
          </a:ln>
        </p:spPr>
      </p:pic>
      <p:sp>
        <p:nvSpPr>
          <p:cNvPr id="236" name="Google Shape;236;p28"/>
          <p:cNvSpPr txBox="1"/>
          <p:nvPr/>
        </p:nvSpPr>
        <p:spPr>
          <a:xfrm>
            <a:off x="1214875" y="4228400"/>
            <a:ext cx="7346100" cy="9234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rial"/>
              <a:buChar char="●"/>
            </a:pPr>
            <a:r>
              <a:rPr b="1" i="0" lang="en" sz="1600" u="none" cap="none" strike="noStrike">
                <a:solidFill>
                  <a:srgbClr val="000000"/>
                </a:solidFill>
                <a:latin typeface="Arial"/>
                <a:ea typeface="Arial"/>
                <a:cs typeface="Arial"/>
                <a:sym typeface="Arial"/>
              </a:rPr>
              <a:t>retraining overhead of about 12 minutes per TPU chip for AlexNet. However, this one-time cost is amortized over the entire TPU’s lifetime</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42" name="Google Shape;242;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b="1" lang="en"/>
              <a:t>Other relevant faults in NN</a:t>
            </a:r>
            <a:endParaRPr b="1"/>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
              <a:t>[Ref: Dependable Deep Learning: Towards Cost-Efficient Resilience of Deep Neural Network Accelerators against Soft Errors and Permanent Faults(https://ieeexplore.ieee.org/stamp/stamp.jsp?tp=&amp;arnumber=9159734)]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8" name="Google Shape;68;p3"/>
          <p:cNvPicPr preferRelativeResize="0"/>
          <p:nvPr/>
        </p:nvPicPr>
        <p:blipFill rotWithShape="1">
          <a:blip r:embed="rId3">
            <a:alphaModFix/>
          </a:blip>
          <a:srcRect b="0" l="0" r="0" t="0"/>
          <a:stretch/>
        </p:blipFill>
        <p:spPr>
          <a:xfrm>
            <a:off x="885825" y="1343025"/>
            <a:ext cx="7372350" cy="2457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faults</a:t>
            </a:r>
            <a:endParaRPr/>
          </a:p>
        </p:txBody>
      </p:sp>
      <p:sp>
        <p:nvSpPr>
          <p:cNvPr id="248" name="Google Shape;248;p30"/>
          <p:cNvSpPr txBox="1"/>
          <p:nvPr>
            <p:ph idx="1" type="body"/>
          </p:nvPr>
        </p:nvSpPr>
        <p:spPr>
          <a:xfrm>
            <a:off x="4155225" y="1152475"/>
            <a:ext cx="4677000" cy="34164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Clr>
                <a:srgbClr val="202124"/>
              </a:buClr>
              <a:buSzPts val="1200"/>
              <a:buChar char="●"/>
            </a:pPr>
            <a:r>
              <a:rPr lang="en" sz="1200">
                <a:solidFill>
                  <a:srgbClr val="202124"/>
                </a:solidFill>
                <a:highlight>
                  <a:srgbClr val="FFFFFF"/>
                </a:highlight>
              </a:rPr>
              <a:t>A transient fault is a </a:t>
            </a:r>
            <a:r>
              <a:rPr b="1" lang="en" sz="1200">
                <a:solidFill>
                  <a:srgbClr val="202124"/>
                </a:solidFill>
                <a:highlight>
                  <a:srgbClr val="FFFFFF"/>
                </a:highlight>
              </a:rPr>
              <a:t>fault that is not long and can be restored.</a:t>
            </a:r>
            <a:endParaRPr b="1" sz="1200">
              <a:solidFill>
                <a:srgbClr val="202124"/>
              </a:solidFill>
              <a:highlight>
                <a:srgbClr val="FFFFFF"/>
              </a:highlight>
            </a:endParaRPr>
          </a:p>
          <a:p>
            <a:pPr indent="-304800" lvl="0" marL="457200" rtl="0" algn="l">
              <a:lnSpc>
                <a:spcPct val="115000"/>
              </a:lnSpc>
              <a:spcBef>
                <a:spcPts val="0"/>
              </a:spcBef>
              <a:spcAft>
                <a:spcPts val="0"/>
              </a:spcAft>
              <a:buClr>
                <a:srgbClr val="202124"/>
              </a:buClr>
              <a:buSzPts val="1200"/>
              <a:buChar char="●"/>
            </a:pPr>
            <a:r>
              <a:rPr lang="en" sz="1200">
                <a:solidFill>
                  <a:srgbClr val="202124"/>
                </a:solidFill>
                <a:highlight>
                  <a:srgbClr val="FFFFFF"/>
                </a:highlight>
              </a:rPr>
              <a:t>An intermittent fault, often called simply an "intermittent", is </a:t>
            </a:r>
            <a:r>
              <a:rPr b="1" lang="en" sz="1200">
                <a:solidFill>
                  <a:srgbClr val="202124"/>
                </a:solidFill>
                <a:highlight>
                  <a:srgbClr val="FFFFFF"/>
                </a:highlight>
              </a:rPr>
              <a:t>a malfunction of a device or system that occurs at intervals, usually irregular.</a:t>
            </a:r>
            <a:endParaRPr b="1" sz="1200">
              <a:solidFill>
                <a:srgbClr val="202124"/>
              </a:solidFill>
              <a:highlight>
                <a:srgbClr val="FFFFFF"/>
              </a:highlight>
            </a:endParaRPr>
          </a:p>
          <a:p>
            <a:pPr indent="-304800" lvl="0" marL="457200" rtl="0" algn="l">
              <a:lnSpc>
                <a:spcPct val="115000"/>
              </a:lnSpc>
              <a:spcBef>
                <a:spcPts val="0"/>
              </a:spcBef>
              <a:spcAft>
                <a:spcPts val="0"/>
              </a:spcAft>
              <a:buClr>
                <a:srgbClr val="202124"/>
              </a:buClr>
              <a:buSzPts val="1200"/>
              <a:buChar char="●"/>
            </a:pPr>
            <a:r>
              <a:rPr lang="en" sz="1200">
                <a:solidFill>
                  <a:srgbClr val="202124"/>
                </a:solidFill>
                <a:highlight>
                  <a:srgbClr val="FFFFFF"/>
                </a:highlight>
              </a:rPr>
              <a:t>Permanent faults are </a:t>
            </a:r>
            <a:r>
              <a:rPr b="1" lang="en" sz="1200">
                <a:solidFill>
                  <a:srgbClr val="202124"/>
                </a:solidFill>
                <a:highlight>
                  <a:srgbClr val="FFFFFF"/>
                </a:highlight>
              </a:rPr>
              <a:t>failures that manifest as stuck-at bits in the architecture</a:t>
            </a:r>
            <a:r>
              <a:rPr lang="en" sz="1200">
                <a:solidFill>
                  <a:srgbClr val="202124"/>
                </a:solidFill>
                <a:highlight>
                  <a:srgbClr val="FFFFFF"/>
                </a:highlight>
              </a:rPr>
              <a:t>, that is, lines that always carry the logical signal “0” or “1” as the result of a short or open circuit.</a:t>
            </a:r>
            <a:endParaRPr b="1" sz="1200">
              <a:solidFill>
                <a:srgbClr val="202124"/>
              </a:solidFill>
              <a:highlight>
                <a:srgbClr val="FFFFFF"/>
              </a:highlight>
            </a:endParaRPr>
          </a:p>
        </p:txBody>
      </p:sp>
      <p:pic>
        <p:nvPicPr>
          <p:cNvPr id="249" name="Google Shape;249;p30"/>
          <p:cNvPicPr preferRelativeResize="0"/>
          <p:nvPr/>
        </p:nvPicPr>
        <p:blipFill rotWithShape="1">
          <a:blip r:embed="rId3">
            <a:alphaModFix/>
          </a:blip>
          <a:srcRect b="0" l="0" r="0" t="0"/>
          <a:stretch/>
        </p:blipFill>
        <p:spPr>
          <a:xfrm>
            <a:off x="722900" y="1152475"/>
            <a:ext cx="3342475" cy="2677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0"/>
              <a:buFont typeface="Arial"/>
              <a:buNone/>
            </a:pPr>
            <a:r>
              <a:rPr lang="en" sz="1800">
                <a:solidFill>
                  <a:schemeClr val="dk2"/>
                </a:solidFill>
              </a:rPr>
              <a:t>Soft Errors</a:t>
            </a:r>
            <a:endParaRPr/>
          </a:p>
        </p:txBody>
      </p:sp>
      <p:sp>
        <p:nvSpPr>
          <p:cNvPr id="255" name="Google Shape;255;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Soft Errors are </a:t>
            </a:r>
            <a:r>
              <a:rPr b="1" lang="en"/>
              <a:t>transient faults</a:t>
            </a:r>
            <a:r>
              <a:rPr lang="en"/>
              <a:t> that </a:t>
            </a:r>
            <a:r>
              <a:rPr b="1" lang="en"/>
              <a:t>manifest as bit flips</a:t>
            </a:r>
            <a:r>
              <a:rPr lang="en"/>
              <a:t> and result in data corruption. These are mainly caused by extrinsic sources like alpha particles emitted from the impurities in packaging materials or by neutrons from cosmic radiations when they strike the chip. </a:t>
            </a:r>
            <a:endParaRPr/>
          </a:p>
          <a:p>
            <a:pPr indent="0" lvl="0" marL="0" rtl="0" algn="l">
              <a:lnSpc>
                <a:spcPct val="115000"/>
              </a:lnSpc>
              <a:spcBef>
                <a:spcPts val="1200"/>
              </a:spcBef>
              <a:spcAft>
                <a:spcPts val="1200"/>
              </a:spcAft>
              <a:buSzPts val="1800"/>
              <a:buNone/>
            </a:pPr>
            <a:r>
              <a:rPr lang="en"/>
              <a:t>Temperature is another factor that can result in an increase in the Soft Error Rate (SER).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0"/>
              <a:buFont typeface="Arial"/>
              <a:buNone/>
            </a:pPr>
            <a:r>
              <a:rPr lang="en" sz="1800">
                <a:solidFill>
                  <a:schemeClr val="dk2"/>
                </a:solidFill>
              </a:rPr>
              <a:t>Aging</a:t>
            </a:r>
            <a:endParaRPr/>
          </a:p>
        </p:txBody>
      </p:sp>
      <p:sp>
        <p:nvSpPr>
          <p:cNvPr id="261" name="Google Shape;261;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Aging of electronic circuits occurs due to various physical phenomena such as Bias Temperature Instability (BTI), Hot Carrier Injection (HCI), Time-Dependent Dielectric Breakdown (TDDB) and Electromigration (EM).</a:t>
            </a:r>
            <a:endParaRPr/>
          </a:p>
          <a:p>
            <a:pPr indent="-342900" lvl="0" marL="457200" rtl="0" algn="l">
              <a:lnSpc>
                <a:spcPct val="115000"/>
              </a:lnSpc>
              <a:spcBef>
                <a:spcPts val="1200"/>
              </a:spcBef>
              <a:spcAft>
                <a:spcPts val="0"/>
              </a:spcAft>
              <a:buSzPts val="1800"/>
              <a:buChar char="●"/>
            </a:pPr>
            <a:r>
              <a:rPr lang="en"/>
              <a:t> It typically results in circuits becoming slower with time, e.g., by increasing the threshold voltage (VTH) of the circuits, or breakdown of dielectric and wires.</a:t>
            </a:r>
            <a:endParaRPr/>
          </a:p>
          <a:p>
            <a:pPr indent="-342900" lvl="0" marL="457200" rtl="0" algn="l">
              <a:lnSpc>
                <a:spcPct val="115000"/>
              </a:lnSpc>
              <a:spcBef>
                <a:spcPts val="0"/>
              </a:spcBef>
              <a:spcAft>
                <a:spcPts val="0"/>
              </a:spcAft>
              <a:buSzPts val="1800"/>
              <a:buChar char="●"/>
            </a:pPr>
            <a:r>
              <a:rPr lang="en"/>
              <a:t> The </a:t>
            </a:r>
            <a:r>
              <a:rPr b="1" lang="en"/>
              <a:t>aging faults manifest as timing errors</a:t>
            </a:r>
            <a:r>
              <a:rPr lang="en"/>
              <a:t> during the early stages, and later can transform into permanent faults. Alongside various other factors, the rate of aging usually increases with temperature.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0"/>
              <a:buFont typeface="Arial"/>
              <a:buNone/>
            </a:pPr>
            <a:r>
              <a:rPr lang="en" sz="1800">
                <a:solidFill>
                  <a:schemeClr val="dk2"/>
                </a:solidFill>
              </a:rPr>
              <a:t>Process Variations</a:t>
            </a:r>
            <a:endParaRPr/>
          </a:p>
        </p:txBody>
      </p:sp>
      <p:sp>
        <p:nvSpPr>
          <p:cNvPr id="267" name="Google Shape;267;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Process Variations</a:t>
            </a:r>
            <a:r>
              <a:rPr lang="en"/>
              <a:t> is an issue caused by the variations </a:t>
            </a:r>
            <a:r>
              <a:rPr b="1" lang="en"/>
              <a:t>introduced during the manufacturing process</a:t>
            </a:r>
            <a:r>
              <a:rPr lang="en"/>
              <a:t>. </a:t>
            </a:r>
            <a:endParaRPr/>
          </a:p>
          <a:p>
            <a:pPr indent="0" lvl="0" marL="457200" rtl="0" algn="l">
              <a:lnSpc>
                <a:spcPct val="115000"/>
              </a:lnSpc>
              <a:spcBef>
                <a:spcPts val="1200"/>
              </a:spcBef>
              <a:spcAft>
                <a:spcPts val="0"/>
              </a:spcAft>
              <a:buSzPts val="1800"/>
              <a:buNone/>
            </a:pPr>
            <a:r>
              <a:rPr lang="en"/>
              <a:t>This issue arises due to the fact that it is difficult to manufacture transistors with the same properties, such as channel length, oxide thickness and doping levels, at the nano-scale. </a:t>
            </a:r>
            <a:endParaRPr/>
          </a:p>
          <a:p>
            <a:pPr indent="0" lvl="0" marL="457200" rtl="0" algn="l">
              <a:lnSpc>
                <a:spcPct val="115000"/>
              </a:lnSpc>
              <a:spcBef>
                <a:spcPts val="1200"/>
              </a:spcBef>
              <a:spcAft>
                <a:spcPts val="1200"/>
              </a:spcAft>
              <a:buSzPts val="1800"/>
              <a:buNone/>
            </a:pPr>
            <a:r>
              <a:rPr lang="en"/>
              <a:t>results in performance (e.g., in the form of reduced operating frequency) and power efficiency, as well as the yield of the manufacturing process (in case of permanent faults).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73" name="Google Shape;273;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a:t> </a:t>
            </a:r>
            <a:r>
              <a:rPr b="1" lang="en"/>
              <a:t>COST-EFFECTIVE RESILIENCE</a:t>
            </a:r>
            <a:endParaRPr b="1"/>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79" name="Google Shape;279;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80" name="Google Shape;280;p35"/>
          <p:cNvPicPr preferRelativeResize="0"/>
          <p:nvPr/>
        </p:nvPicPr>
        <p:blipFill rotWithShape="1">
          <a:blip r:embed="rId3">
            <a:alphaModFix/>
          </a:blip>
          <a:srcRect b="0" l="0" r="0" t="0"/>
          <a:stretch/>
        </p:blipFill>
        <p:spPr>
          <a:xfrm>
            <a:off x="1428750" y="1176338"/>
            <a:ext cx="6591300" cy="3095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3000"/>
              <a:t>SalvageDNN: salvaging deep neural network accelerators with permanent faults through saliency-driven fault-aware mapping</a:t>
            </a:r>
            <a:endParaRPr sz="3000"/>
          </a:p>
        </p:txBody>
      </p:sp>
      <p:sp>
        <p:nvSpPr>
          <p:cNvPr id="286" name="Google Shape;286;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800"/>
              <a:t>    https://royalsocietypublishing.org/doi/pdf/10.1098/rsta.2019.0164</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d7bd5901ca_0_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 of FAP+T</a:t>
            </a:r>
            <a:endParaRPr/>
          </a:p>
        </p:txBody>
      </p:sp>
      <p:sp>
        <p:nvSpPr>
          <p:cNvPr id="292" name="Google Shape;292;g1d7bd5901ca_0_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The </a:t>
            </a:r>
            <a:r>
              <a:rPr b="1" lang="en"/>
              <a:t>additional circuitry</a:t>
            </a:r>
            <a:r>
              <a:rPr lang="en"/>
              <a:t> used for bypassing the MAC units is faulty.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The number of chips manufactured is large and the number of computational units in the DNNaccelerator design is also significant. </a:t>
            </a:r>
            <a:r>
              <a:rPr b="1" lang="en"/>
              <a:t>With an increase in the size of the systolic array, the number of possible fault maps increases significantly.</a:t>
            </a:r>
            <a:r>
              <a:rPr lang="en"/>
              <a:t> Inthis case, fine-tuning/training a neural network for each faulty chip seems impractical,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d7bd5901ca_0_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 of FAP+T</a:t>
            </a:r>
            <a:endParaRPr/>
          </a:p>
        </p:txBody>
      </p:sp>
      <p:sp>
        <p:nvSpPr>
          <p:cNvPr id="298" name="Google Shape;298;g1d7bd5901ca_0_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3. </a:t>
            </a:r>
            <a:r>
              <a:rPr lang="en"/>
              <a:t>The training dataset is not available, e.g. in a case where a company has released a neural network model, but they have not made the training data available.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The above method will lack efficiency in case the number of permanent faults changes  over  the  lifetime  of  the  chip,  e.g.  due  to  ageing.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Saliency evaluation of neurons/filters of a DNN</a:t>
            </a:r>
            <a:endParaRPr/>
          </a:p>
        </p:txBody>
      </p:sp>
      <p:sp>
        <p:nvSpPr>
          <p:cNvPr id="304" name="Google Shape;304;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b="1" lang="en" sz="1600"/>
              <a:t>The saliency of a network parameter defines its importance based on its contribution and/or the expected impact it can have on the output.</a:t>
            </a:r>
            <a:endParaRPr b="1" sz="1600"/>
          </a:p>
          <a:p>
            <a:pPr indent="0" lvl="0" marL="0" rtl="0" algn="l">
              <a:lnSpc>
                <a:spcPct val="115000"/>
              </a:lnSpc>
              <a:spcBef>
                <a:spcPts val="1200"/>
              </a:spcBef>
              <a:spcAft>
                <a:spcPts val="0"/>
              </a:spcAft>
              <a:buSzPts val="1800"/>
              <a:buNone/>
            </a:pPr>
            <a:r>
              <a:rPr b="1" lang="en" sz="1600"/>
              <a:t>Widely used methods:</a:t>
            </a:r>
            <a:endParaRPr b="1" sz="1600"/>
          </a:p>
          <a:p>
            <a:pPr indent="0" lvl="0" marL="457200" rtl="0" algn="l">
              <a:lnSpc>
                <a:spcPct val="115000"/>
              </a:lnSpc>
              <a:spcBef>
                <a:spcPts val="1200"/>
              </a:spcBef>
              <a:spcAft>
                <a:spcPts val="0"/>
              </a:spcAft>
              <a:buNone/>
            </a:pPr>
            <a:r>
              <a:rPr b="1" lang="en" sz="1600"/>
              <a:t>1.  L1 and L2 norms, where the norms of the parameters define their saliency:</a:t>
            </a:r>
            <a:endParaRPr b="1" sz="1600"/>
          </a:p>
          <a:p>
            <a:pPr indent="0" lvl="0" marL="457200" rtl="0" algn="l">
              <a:lnSpc>
                <a:spcPct val="115000"/>
              </a:lnSpc>
              <a:spcBef>
                <a:spcPts val="1200"/>
              </a:spcBef>
              <a:spcAft>
                <a:spcPts val="0"/>
              </a:spcAft>
              <a:buSzPts val="1800"/>
              <a:buNone/>
            </a:pPr>
            <a:r>
              <a:rPr b="1" lang="en" sz="1600"/>
              <a:t>[</a:t>
            </a:r>
            <a:r>
              <a:rPr lang="en" sz="1600">
                <a:solidFill>
                  <a:srgbClr val="292929"/>
                </a:solidFill>
                <a:highlight>
                  <a:srgbClr val="FFFFFF"/>
                </a:highlight>
                <a:latin typeface="Georgia"/>
                <a:ea typeface="Georgia"/>
                <a:cs typeface="Georgia"/>
                <a:sym typeface="Georgia"/>
              </a:rPr>
              <a:t> L1 Norm is the sum of the magnitudes of the vectors in a space.</a:t>
            </a:r>
            <a:endParaRPr sz="1600">
              <a:solidFill>
                <a:srgbClr val="292929"/>
              </a:solidFill>
              <a:highlight>
                <a:srgbClr val="FFFFFF"/>
              </a:highlight>
              <a:latin typeface="Georgia"/>
              <a:ea typeface="Georgia"/>
              <a:cs typeface="Georgia"/>
              <a:sym typeface="Georgia"/>
            </a:endParaRPr>
          </a:p>
          <a:p>
            <a:pPr indent="0" lvl="0" marL="457200" rtl="0" algn="l">
              <a:lnSpc>
                <a:spcPct val="115000"/>
              </a:lnSpc>
              <a:spcBef>
                <a:spcPts val="1200"/>
              </a:spcBef>
              <a:spcAft>
                <a:spcPts val="0"/>
              </a:spcAft>
              <a:buSzPts val="1800"/>
              <a:buNone/>
            </a:pPr>
            <a:r>
              <a:rPr b="1" lang="en" sz="1600"/>
              <a:t>L2 norm:Euclidean norm]</a:t>
            </a:r>
            <a:endParaRPr b="1" sz="1600"/>
          </a:p>
          <a:p>
            <a:pPr indent="0" lvl="0" marL="457200" rtl="0" algn="l">
              <a:lnSpc>
                <a:spcPct val="115000"/>
              </a:lnSpc>
              <a:spcBef>
                <a:spcPts val="1200"/>
              </a:spcBef>
              <a:spcAft>
                <a:spcPts val="0"/>
              </a:spcAft>
              <a:buNone/>
            </a:pPr>
            <a:r>
              <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Tensor Processing Unit (TPU)</a:t>
            </a:r>
            <a:endParaRPr/>
          </a:p>
        </p:txBody>
      </p:sp>
      <p:sp>
        <p:nvSpPr>
          <p:cNvPr id="74" name="Google Shape;74;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prominent DNN accelerators developed by Google for addressing the increased cloud-based DNN related workloads.</a:t>
            </a:r>
            <a:endParaRPr/>
          </a:p>
          <a:p>
            <a:pPr indent="0" lvl="0" marL="0" rtl="0" algn="l">
              <a:lnSpc>
                <a:spcPct val="115000"/>
              </a:lnSpc>
              <a:spcBef>
                <a:spcPts val="1200"/>
              </a:spcBef>
              <a:spcAft>
                <a:spcPts val="0"/>
              </a:spcAft>
              <a:buSzPts val="1800"/>
              <a:buNone/>
            </a:pPr>
            <a:r>
              <a:rPr lang="en"/>
              <a:t>TPU is a systolic array composed of processing elements (PEs) that are connected in a 2D grid like manner.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d7bd5901ca_0_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Saliency evaluation of neurons/filters of a DNN</a:t>
            </a:r>
            <a:endParaRPr/>
          </a:p>
        </p:txBody>
      </p:sp>
      <p:sp>
        <p:nvSpPr>
          <p:cNvPr id="310" name="Google Shape;310;g1d7bd5901ca_0_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SzPts val="1800"/>
              <a:buNone/>
            </a:pPr>
            <a:r>
              <a:t/>
            </a:r>
            <a:endParaRPr b="1" sz="1600"/>
          </a:p>
          <a:p>
            <a:pPr indent="0" lvl="0" marL="457200" rtl="0" algn="l">
              <a:lnSpc>
                <a:spcPct val="115000"/>
              </a:lnSpc>
              <a:spcBef>
                <a:spcPts val="1200"/>
              </a:spcBef>
              <a:spcAft>
                <a:spcPts val="0"/>
              </a:spcAft>
              <a:buNone/>
            </a:pPr>
            <a:r>
              <a:rPr b="1" lang="en" sz="1600"/>
              <a:t>2.  Neuron importance score computation based on propagation . </a:t>
            </a:r>
            <a:endParaRPr b="1" sz="1600"/>
          </a:p>
          <a:p>
            <a:pPr indent="0" lvl="0" marL="457200" rtl="0" algn="l">
              <a:lnSpc>
                <a:spcPct val="115000"/>
              </a:lnSpc>
              <a:spcBef>
                <a:spcPts val="1200"/>
              </a:spcBef>
              <a:spcAft>
                <a:spcPts val="0"/>
              </a:spcAft>
              <a:buNone/>
            </a:pPr>
            <a:r>
              <a:rPr b="1" lang="en" sz="1600"/>
              <a:t>[Such methods are more accurate but computationally more intensive than norm based methods, as they have to back propagate from the output to a particular neuron/filter to compute its saliency.]</a:t>
            </a:r>
            <a:endParaRPr b="1" sz="1600"/>
          </a:p>
        </p:txBody>
      </p:sp>
      <p:pic>
        <p:nvPicPr>
          <p:cNvPr id="311" name="Google Shape;311;g1d7bd5901ca_0_1"/>
          <p:cNvPicPr preferRelativeResize="0"/>
          <p:nvPr/>
        </p:nvPicPr>
        <p:blipFill>
          <a:blip r:embed="rId3">
            <a:alphaModFix/>
          </a:blip>
          <a:stretch>
            <a:fillRect/>
          </a:stretch>
        </p:blipFill>
        <p:spPr>
          <a:xfrm>
            <a:off x="3092027" y="3053800"/>
            <a:ext cx="2798446" cy="572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8"/>
          <p:cNvPicPr preferRelativeResize="0"/>
          <p:nvPr/>
        </p:nvPicPr>
        <p:blipFill rotWithShape="1">
          <a:blip r:embed="rId3">
            <a:alphaModFix/>
          </a:blip>
          <a:srcRect b="0" l="0" r="0" t="0"/>
          <a:stretch/>
        </p:blipFill>
        <p:spPr>
          <a:xfrm>
            <a:off x="752475" y="414213"/>
            <a:ext cx="7639050" cy="3686175"/>
          </a:xfrm>
          <a:prstGeom prst="rect">
            <a:avLst/>
          </a:prstGeom>
          <a:noFill/>
          <a:ln>
            <a:noFill/>
          </a:ln>
        </p:spPr>
      </p:pic>
      <p:sp>
        <p:nvSpPr>
          <p:cNvPr id="317" name="Google Shape;317;p38"/>
          <p:cNvSpPr txBox="1"/>
          <p:nvPr/>
        </p:nvSpPr>
        <p:spPr>
          <a:xfrm>
            <a:off x="1179175" y="4323700"/>
            <a:ext cx="6468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202124"/>
                </a:solidFill>
                <a:highlight>
                  <a:srgbClr val="FFFFFF"/>
                </a:highlight>
                <a:latin typeface="Arial"/>
                <a:ea typeface="Arial"/>
                <a:cs typeface="Arial"/>
                <a:sym typeface="Arial"/>
              </a:rPr>
              <a:t>Pruning is </a:t>
            </a:r>
            <a:r>
              <a:rPr b="1" i="0" lang="en" sz="1200" u="none" cap="none" strike="noStrike">
                <a:solidFill>
                  <a:srgbClr val="202124"/>
                </a:solidFill>
                <a:highlight>
                  <a:srgbClr val="FFFFFF"/>
                </a:highlight>
                <a:latin typeface="Arial"/>
                <a:ea typeface="Arial"/>
                <a:cs typeface="Arial"/>
                <a:sym typeface="Arial"/>
              </a:rPr>
              <a:t>a process of removing weights which connect neurons from two adjacent layers in the network</a:t>
            </a:r>
            <a:r>
              <a:rPr b="0" i="0" lang="en" sz="1200" u="none" cap="none" strike="noStrike">
                <a:solidFill>
                  <a:srgbClr val="202124"/>
                </a:solidFill>
                <a:highlight>
                  <a:srgbClr val="FFFFFF"/>
                </a:highlight>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18" name="Google Shape;318;p38"/>
          <p:cNvSpPr/>
          <p:nvPr/>
        </p:nvSpPr>
        <p:spPr>
          <a:xfrm>
            <a:off x="1201650" y="4357375"/>
            <a:ext cx="6199200" cy="520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Why Rearrangement?</a:t>
            </a:r>
            <a:endParaRPr/>
          </a:p>
        </p:txBody>
      </p:sp>
      <p:pic>
        <p:nvPicPr>
          <p:cNvPr id="324" name="Google Shape;324;p40"/>
          <p:cNvPicPr preferRelativeResize="0"/>
          <p:nvPr/>
        </p:nvPicPr>
        <p:blipFill rotWithShape="1">
          <a:blip r:embed="rId3">
            <a:alphaModFix/>
          </a:blip>
          <a:srcRect b="0" l="0" r="0" t="0"/>
          <a:stretch/>
        </p:blipFill>
        <p:spPr>
          <a:xfrm>
            <a:off x="457698" y="1152473"/>
            <a:ext cx="5589425" cy="3707825"/>
          </a:xfrm>
          <a:prstGeom prst="rect">
            <a:avLst/>
          </a:prstGeom>
          <a:noFill/>
          <a:ln>
            <a:noFill/>
          </a:ln>
        </p:spPr>
      </p:pic>
      <p:pic>
        <p:nvPicPr>
          <p:cNvPr id="325" name="Google Shape;325;p40"/>
          <p:cNvPicPr preferRelativeResize="0"/>
          <p:nvPr/>
        </p:nvPicPr>
        <p:blipFill rotWithShape="1">
          <a:blip r:embed="rId4">
            <a:alphaModFix/>
          </a:blip>
          <a:srcRect b="0" l="0" r="0" t="0"/>
          <a:stretch/>
        </p:blipFill>
        <p:spPr>
          <a:xfrm>
            <a:off x="5205100" y="56124"/>
            <a:ext cx="3335200" cy="1717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Why Rearrangement?</a:t>
            </a:r>
            <a:endParaRPr/>
          </a:p>
        </p:txBody>
      </p:sp>
      <p:pic>
        <p:nvPicPr>
          <p:cNvPr id="331" name="Google Shape;331;p39"/>
          <p:cNvPicPr preferRelativeResize="0"/>
          <p:nvPr/>
        </p:nvPicPr>
        <p:blipFill rotWithShape="1">
          <a:blip r:embed="rId3">
            <a:alphaModFix/>
          </a:blip>
          <a:srcRect b="0" l="0" r="0" t="0"/>
          <a:stretch/>
        </p:blipFill>
        <p:spPr>
          <a:xfrm>
            <a:off x="1800225" y="1166813"/>
            <a:ext cx="5543550" cy="2809875"/>
          </a:xfrm>
          <a:prstGeom prst="rect">
            <a:avLst/>
          </a:prstGeom>
          <a:noFill/>
          <a:ln>
            <a:noFill/>
          </a:ln>
        </p:spPr>
      </p:pic>
      <p:pic>
        <p:nvPicPr>
          <p:cNvPr id="332" name="Google Shape;332;p39"/>
          <p:cNvPicPr preferRelativeResize="0"/>
          <p:nvPr/>
        </p:nvPicPr>
        <p:blipFill rotWithShape="1">
          <a:blip r:embed="rId4">
            <a:alphaModFix/>
          </a:blip>
          <a:srcRect b="0" l="0" r="0" t="0"/>
          <a:stretch/>
        </p:blipFill>
        <p:spPr>
          <a:xfrm>
            <a:off x="1123650" y="4125800"/>
            <a:ext cx="7573400" cy="1017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Why Rearrangement?</a:t>
            </a:r>
            <a:endParaRPr/>
          </a:p>
        </p:txBody>
      </p:sp>
      <p:pic>
        <p:nvPicPr>
          <p:cNvPr id="338" name="Google Shape;338;p41"/>
          <p:cNvPicPr preferRelativeResize="0"/>
          <p:nvPr/>
        </p:nvPicPr>
        <p:blipFill rotWithShape="1">
          <a:blip r:embed="rId3">
            <a:alphaModFix/>
          </a:blip>
          <a:srcRect b="0" l="0" r="0" t="0"/>
          <a:stretch/>
        </p:blipFill>
        <p:spPr>
          <a:xfrm>
            <a:off x="53400" y="1241037"/>
            <a:ext cx="4012001" cy="2661425"/>
          </a:xfrm>
          <a:prstGeom prst="rect">
            <a:avLst/>
          </a:prstGeom>
          <a:noFill/>
          <a:ln>
            <a:noFill/>
          </a:ln>
        </p:spPr>
      </p:pic>
      <p:sp>
        <p:nvSpPr>
          <p:cNvPr id="339" name="Google Shape;339;p41"/>
          <p:cNvSpPr txBox="1"/>
          <p:nvPr/>
        </p:nvSpPr>
        <p:spPr>
          <a:xfrm>
            <a:off x="4437225" y="1321000"/>
            <a:ext cx="4535700" cy="3201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 Assume that w_ij (a_ij ) is the element in the i-th row and j-th column of weight (activation) matrixW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operation of the systolic array can be explained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as follows: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First, weights are pre-loaded into the array and remain stationary throughout a block of computation.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MAC unit that stores w_ij as MAC_ij.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Next, activations stream in from the activation</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memory, one activation per row per clock cycle, and move from left to right.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Why Rearrangement?</a:t>
            </a:r>
            <a:endParaRPr/>
          </a:p>
        </p:txBody>
      </p:sp>
      <p:pic>
        <p:nvPicPr>
          <p:cNvPr id="345" name="Google Shape;345;p42"/>
          <p:cNvPicPr preferRelativeResize="0"/>
          <p:nvPr/>
        </p:nvPicPr>
        <p:blipFill rotWithShape="1">
          <a:blip r:embed="rId3">
            <a:alphaModFix/>
          </a:blip>
          <a:srcRect b="0" l="0" r="0" t="0"/>
          <a:stretch/>
        </p:blipFill>
        <p:spPr>
          <a:xfrm>
            <a:off x="53400" y="1241037"/>
            <a:ext cx="4012001" cy="2661425"/>
          </a:xfrm>
          <a:prstGeom prst="rect">
            <a:avLst/>
          </a:prstGeom>
          <a:noFill/>
          <a:ln>
            <a:noFill/>
          </a:ln>
        </p:spPr>
      </p:pic>
      <p:sp>
        <p:nvSpPr>
          <p:cNvPr id="346" name="Google Shape;346;p42"/>
          <p:cNvSpPr txBox="1"/>
          <p:nvPr/>
        </p:nvSpPr>
        <p:spPr>
          <a:xfrm>
            <a:off x="4145250" y="568575"/>
            <a:ext cx="4687200" cy="44946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 MAC_11 computes w_11*a_11 in the first clock cycle,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MAC_12 unit adds w_12*a_21 to MAC11’s product in the next clock cycle, and so on.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In clock cycle N, MAC_1N unit outputs: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y_11 = </a:t>
            </a:r>
            <a:r>
              <a:rPr b="0" i="0" lang="en" sz="1400" u="none" cap="none" strike="noStrike">
                <a:solidFill>
                  <a:schemeClr val="dk1"/>
                </a:solidFill>
                <a:latin typeface="Arial"/>
                <a:ea typeface="Arial"/>
                <a:cs typeface="Arial"/>
                <a:sym typeface="Arial"/>
              </a:rPr>
              <a:t>∑ </a:t>
            </a:r>
            <a:r>
              <a:rPr b="0" i="0" lang="en" sz="1400" u="none" cap="none" strike="noStrike">
                <a:solidFill>
                  <a:srgbClr val="000000"/>
                </a:solidFill>
                <a:latin typeface="Arial"/>
                <a:ea typeface="Arial"/>
                <a:cs typeface="Arial"/>
                <a:sym typeface="Arial"/>
              </a:rPr>
              <a:t>w_1i*a_i1,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first element of the output matrix]</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MAC_1N proceeds to output y_12, . . . ,y_1B in subsequent clock cycles.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The second column receives the same stream of inputs as the first column, but delayed by one clock cycle.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This column outputs y_21,y_22, . . . ,y_2B.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In this manner, a batch of B inputs is multiplied by an N × N weight matrix in 2N + B clock cycles.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2"/>
          <p:cNvSpPr txBox="1"/>
          <p:nvPr/>
        </p:nvSpPr>
        <p:spPr>
          <a:xfrm>
            <a:off x="123550" y="4200150"/>
            <a:ext cx="646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Rearrangement due to change of w_ij locations.</a:t>
            </a:r>
            <a:endParaRPr b="0" i="0" sz="1400" u="none" cap="none" strike="noStrike">
              <a:solidFill>
                <a:srgbClr val="000000"/>
              </a:solidFill>
              <a:latin typeface="Arial"/>
              <a:ea typeface="Arial"/>
              <a:cs typeface="Arial"/>
              <a:sym typeface="Arial"/>
            </a:endParaRPr>
          </a:p>
        </p:txBody>
      </p:sp>
      <p:sp>
        <p:nvSpPr>
          <p:cNvPr id="348" name="Google Shape;348;p42"/>
          <p:cNvSpPr/>
          <p:nvPr/>
        </p:nvSpPr>
        <p:spPr>
          <a:xfrm>
            <a:off x="190925" y="4245075"/>
            <a:ext cx="3807000" cy="33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d7bd5901ca_0_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54" name="Google Shape;354;g1d7bd5901ca_0_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55" name="Google Shape;355;g1d7bd5901ca_0_47"/>
          <p:cNvPicPr preferRelativeResize="0"/>
          <p:nvPr/>
        </p:nvPicPr>
        <p:blipFill rotWithShape="1">
          <a:blip r:embed="rId3">
            <a:alphaModFix/>
          </a:blip>
          <a:srcRect b="0" l="0" r="0" t="0"/>
          <a:stretch/>
        </p:blipFill>
        <p:spPr>
          <a:xfrm>
            <a:off x="1555800" y="1931425"/>
            <a:ext cx="5645100" cy="2430650"/>
          </a:xfrm>
          <a:prstGeom prst="rect">
            <a:avLst/>
          </a:prstGeom>
          <a:noFill/>
          <a:ln>
            <a:noFill/>
          </a:ln>
        </p:spPr>
      </p:pic>
      <p:pic>
        <p:nvPicPr>
          <p:cNvPr id="356" name="Google Shape;356;g1d7bd5901ca_0_47"/>
          <p:cNvPicPr preferRelativeResize="0"/>
          <p:nvPr/>
        </p:nvPicPr>
        <p:blipFill>
          <a:blip r:embed="rId4">
            <a:alphaModFix/>
          </a:blip>
          <a:stretch>
            <a:fillRect/>
          </a:stretch>
        </p:blipFill>
        <p:spPr>
          <a:xfrm>
            <a:off x="3930438" y="683275"/>
            <a:ext cx="4810125" cy="1047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d7bd5901ca_0_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62" name="Google Shape;362;g1d7bd5901ca_0_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63" name="Google Shape;363;g1d7bd5901ca_0_54"/>
          <p:cNvPicPr preferRelativeResize="0"/>
          <p:nvPr/>
        </p:nvPicPr>
        <p:blipFill rotWithShape="1">
          <a:blip r:embed="rId3">
            <a:alphaModFix/>
          </a:blip>
          <a:srcRect b="0" l="0" r="0" t="0"/>
          <a:stretch/>
        </p:blipFill>
        <p:spPr>
          <a:xfrm>
            <a:off x="1962150" y="1314450"/>
            <a:ext cx="5219700" cy="2514600"/>
          </a:xfrm>
          <a:prstGeom prst="rect">
            <a:avLst/>
          </a:prstGeom>
          <a:noFill/>
          <a:ln>
            <a:noFill/>
          </a:ln>
        </p:spPr>
      </p:pic>
      <p:pic>
        <p:nvPicPr>
          <p:cNvPr id="364" name="Google Shape;364;g1d7bd5901ca_0_54"/>
          <p:cNvPicPr preferRelativeResize="0"/>
          <p:nvPr/>
        </p:nvPicPr>
        <p:blipFill rotWithShape="1">
          <a:blip r:embed="rId4">
            <a:alphaModFix/>
          </a:blip>
          <a:srcRect b="0" l="0" r="0" t="0"/>
          <a:stretch/>
        </p:blipFill>
        <p:spPr>
          <a:xfrm>
            <a:off x="1368651" y="3960175"/>
            <a:ext cx="6127525" cy="10546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Advantage</a:t>
            </a:r>
            <a:endParaRPr/>
          </a:p>
        </p:txBody>
      </p:sp>
      <p:sp>
        <p:nvSpPr>
          <p:cNvPr id="370" name="Google Shape;370;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n"/>
              <a:t>Saliency-driven fault-aware mapping, without requiring extensive retraining as typically done in the state of the art</a:t>
            </a:r>
            <a:r>
              <a:rPr lang="en"/>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Steps in the Algorithm</a:t>
            </a:r>
            <a:endParaRPr/>
          </a:p>
        </p:txBody>
      </p:sp>
      <p:sp>
        <p:nvSpPr>
          <p:cNvPr id="376" name="Google Shape;376;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018"/>
              <a:buNone/>
            </a:pPr>
            <a:r>
              <a:rPr lang="en" sz="1600"/>
              <a:t>1. The DNN accelerator design is optimized such that the components having permanent faults can be disconnected from the main datapath to mitigate the effects of the faults. </a:t>
            </a:r>
            <a:endParaRPr sz="1600"/>
          </a:p>
          <a:p>
            <a:pPr indent="0" lvl="0" marL="0" rtl="0" algn="l">
              <a:lnSpc>
                <a:spcPct val="105000"/>
              </a:lnSpc>
              <a:spcBef>
                <a:spcPts val="1200"/>
              </a:spcBef>
              <a:spcAft>
                <a:spcPts val="0"/>
              </a:spcAft>
              <a:buSzPts val="1018"/>
              <a:buNone/>
            </a:pPr>
            <a:r>
              <a:rPr lang="en" sz="1600"/>
              <a:t>2 Saliency of the weights of the DNN is computed. </a:t>
            </a:r>
            <a:endParaRPr sz="1600"/>
          </a:p>
          <a:p>
            <a:pPr indent="0" lvl="0" marL="0" rtl="0" algn="l">
              <a:lnSpc>
                <a:spcPct val="105000"/>
              </a:lnSpc>
              <a:spcBef>
                <a:spcPts val="1200"/>
              </a:spcBef>
              <a:spcAft>
                <a:spcPts val="0"/>
              </a:spcAft>
              <a:buSzPts val="1018"/>
              <a:buNone/>
            </a:pPr>
            <a:r>
              <a:rPr lang="en" sz="1600"/>
              <a:t> 3.  G</a:t>
            </a:r>
            <a:r>
              <a:rPr lang="en" sz="1600"/>
              <a:t>iven a dataflow, the architectural characteristics of the modified accelerator design and the fault map of the fabricated hardware, </a:t>
            </a:r>
            <a:r>
              <a:rPr lang="en" sz="1600"/>
              <a:t>mapping of neurons/filters of a layer of the DNN on different segments of the hardware such that the sum of saliency of the weights that are pruned (mapped on the faulty/disconnected parts of the datapath) during inference is minimized.</a:t>
            </a:r>
            <a:endParaRPr sz="1600"/>
          </a:p>
          <a:p>
            <a:pPr indent="0" lvl="0" marL="0" rtl="0" algn="l">
              <a:lnSpc>
                <a:spcPct val="105000"/>
              </a:lnSpc>
              <a:spcBef>
                <a:spcPts val="1200"/>
              </a:spcBef>
              <a:spcAft>
                <a:spcPts val="1200"/>
              </a:spcAft>
              <a:buSzPts val="1018"/>
              <a:buNone/>
            </a:pPr>
            <a:r>
              <a:rPr lang="en" sz="1600"/>
              <a:t> 4. makes the required rearrangements in the DNN such that the data rearrangements, which are highly memory intensive, are not required during the DNN processing.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5"/>
          <p:cNvPicPr preferRelativeResize="0"/>
          <p:nvPr/>
        </p:nvPicPr>
        <p:blipFill rotWithShape="1">
          <a:blip r:embed="rId3">
            <a:alphaModFix/>
          </a:blip>
          <a:srcRect b="0" l="0" r="0" t="0"/>
          <a:stretch/>
        </p:blipFill>
        <p:spPr>
          <a:xfrm>
            <a:off x="1375038" y="390500"/>
            <a:ext cx="6393925" cy="3069725"/>
          </a:xfrm>
          <a:prstGeom prst="rect">
            <a:avLst/>
          </a:prstGeom>
          <a:noFill/>
          <a:ln>
            <a:noFill/>
          </a:ln>
        </p:spPr>
      </p:pic>
      <p:sp>
        <p:nvSpPr>
          <p:cNvPr id="80" name="Google Shape;80;p5"/>
          <p:cNvSpPr txBox="1"/>
          <p:nvPr/>
        </p:nvSpPr>
        <p:spPr>
          <a:xfrm>
            <a:off x="1375050" y="3460225"/>
            <a:ext cx="73461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(a)The steps show the sequence of unrolling and mapping of the weights onto the array. (b)  baseline systolic array-based DNN accelerator (similar to the design of well-know systolic arrays like Google TPU and Eyeriss, illustrating the mapping of a segment of filters highlighted in (a). (c) Detailed design of the processing element (PE).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Steps</a:t>
            </a:r>
            <a:endParaRPr/>
          </a:p>
        </p:txBody>
      </p:sp>
      <p:sp>
        <p:nvSpPr>
          <p:cNvPr id="382" name="Google Shape;382;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Steps 3 and 4 are repeated for each layer and the resultant network is forwarded to step 5 after setting all the weights which are to be mapped on the faulty/disconnected computational units to zero. </a:t>
            </a:r>
            <a:endParaRPr sz="1600"/>
          </a:p>
          <a:p>
            <a:pPr indent="-330200" lvl="0" marL="457200" rtl="0" algn="l">
              <a:lnSpc>
                <a:spcPct val="115000"/>
              </a:lnSpc>
              <a:spcBef>
                <a:spcPts val="0"/>
              </a:spcBef>
              <a:spcAft>
                <a:spcPts val="0"/>
              </a:spcAft>
              <a:buSzPts val="1600"/>
              <a:buChar char="●"/>
            </a:pPr>
            <a:r>
              <a:rPr lang="en" sz="1600"/>
              <a:t>The network is traversed in a sequential order from the first layer to the last. </a:t>
            </a:r>
            <a:endParaRPr sz="1600"/>
          </a:p>
          <a:p>
            <a:pPr indent="-330200" lvl="0" marL="457200" rtl="0" algn="l">
              <a:lnSpc>
                <a:spcPct val="115000"/>
              </a:lnSpc>
              <a:spcBef>
                <a:spcPts val="0"/>
              </a:spcBef>
              <a:spcAft>
                <a:spcPts val="0"/>
              </a:spcAft>
              <a:buSzPts val="1600"/>
              <a:buChar char="●"/>
            </a:pPr>
            <a:r>
              <a:rPr lang="en" sz="1600"/>
              <a:t>Step 5 , required adjustments are made to the network parameters to compensate for the pruned weights/computations. </a:t>
            </a:r>
            <a:endParaRPr sz="16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1d7bd5901ca_0_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8" name="Google Shape;388;g1d7bd5901ca_0_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Minimization of the sum of saliency</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94" name="Google Shape;394;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95" name="Google Shape;395;p46"/>
          <p:cNvPicPr preferRelativeResize="0"/>
          <p:nvPr/>
        </p:nvPicPr>
        <p:blipFill rotWithShape="1">
          <a:blip r:embed="rId3">
            <a:alphaModFix/>
          </a:blip>
          <a:srcRect b="0" l="0" r="0" t="0"/>
          <a:stretch/>
        </p:blipFill>
        <p:spPr>
          <a:xfrm>
            <a:off x="1374725" y="599551"/>
            <a:ext cx="5969050" cy="36819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1d7bd5901ca_0_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31470" lvl="0" marL="457200" rtl="0" algn="l">
              <a:lnSpc>
                <a:spcPct val="115000"/>
              </a:lnSpc>
              <a:spcBef>
                <a:spcPts val="0"/>
              </a:spcBef>
              <a:spcAft>
                <a:spcPts val="0"/>
              </a:spcAft>
              <a:buClr>
                <a:schemeClr val="dk2"/>
              </a:buClr>
              <a:buSzPct val="100000"/>
              <a:buChar char="●"/>
            </a:pPr>
            <a:r>
              <a:rPr lang="en" sz="1800">
                <a:solidFill>
                  <a:schemeClr val="dk2"/>
                </a:solidFill>
              </a:rPr>
              <a:t>Generation of the Disconnection Map (DM).</a:t>
            </a:r>
            <a:endParaRPr/>
          </a:p>
        </p:txBody>
      </p:sp>
      <p:sp>
        <p:nvSpPr>
          <p:cNvPr id="401" name="Google Shape;401;g1d7bd5901ca_0_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Char char="●"/>
            </a:pPr>
            <a:r>
              <a:rPr lang="en" sz="1600"/>
              <a:t>The DM is a matrix that defines the MAC units which will be disconnected from the array during processing. This is done by setting the values corresponding to the MACs which will be disconnected in DM to 1. </a:t>
            </a:r>
            <a:endParaRPr sz="1600"/>
          </a:p>
          <a:p>
            <a:pPr indent="-330200" lvl="0" marL="457200" rtl="0" algn="l">
              <a:lnSpc>
                <a:spcPct val="105000"/>
              </a:lnSpc>
              <a:spcBef>
                <a:spcPts val="0"/>
              </a:spcBef>
              <a:spcAft>
                <a:spcPts val="0"/>
              </a:spcAft>
              <a:buSzPts val="1600"/>
              <a:buChar char="●"/>
            </a:pPr>
            <a:r>
              <a:t/>
            </a:r>
            <a:endParaRPr sz="1600"/>
          </a:p>
          <a:p>
            <a:pPr indent="-330200" lvl="0" marL="457200" rtl="0" algn="l">
              <a:lnSpc>
                <a:spcPct val="105000"/>
              </a:lnSpc>
              <a:spcBef>
                <a:spcPts val="0"/>
              </a:spcBef>
              <a:spcAft>
                <a:spcPts val="0"/>
              </a:spcAft>
              <a:buSzPts val="1600"/>
              <a:buChar char="●"/>
            </a:pPr>
            <a:r>
              <a:rPr lang="en" sz="1600"/>
              <a:t>[For example,if the MAC unit in the first row and first column of the array will be disconnected during processing, the DM(1, 1) is set to 1; otherwise it will be 0.]</a:t>
            </a:r>
            <a:endParaRPr sz="1600"/>
          </a:p>
          <a:p>
            <a:pPr indent="-330200" lvl="0" marL="457200" rtl="0" algn="l">
              <a:lnSpc>
                <a:spcPct val="105000"/>
              </a:lnSpc>
              <a:spcBef>
                <a:spcPts val="0"/>
              </a:spcBef>
              <a:spcAft>
                <a:spcPts val="0"/>
              </a:spcAft>
              <a:buSzPts val="1600"/>
              <a:buChar char="●"/>
            </a:pPr>
            <a:r>
              <a:t/>
            </a:r>
            <a:endParaRPr sz="1600"/>
          </a:p>
          <a:p>
            <a:pPr indent="-330200" lvl="0" marL="457200" rtl="0" algn="l">
              <a:lnSpc>
                <a:spcPct val="105000"/>
              </a:lnSpc>
              <a:spcBef>
                <a:spcPts val="0"/>
              </a:spcBef>
              <a:spcAft>
                <a:spcPts val="0"/>
              </a:spcAft>
              <a:buSzPts val="1600"/>
              <a:buChar char="●"/>
            </a:pPr>
            <a:r>
              <a:rPr lang="en" sz="1600"/>
              <a:t>The DM is constructed using the fault map of the array. The fault map is represented using two matrices FMMAC and FMMUX, where FMMAC keeps track of the faulty MAC units and FMMUXkeeps track ofthe faulty multiplexers in the array. </a:t>
            </a:r>
            <a:endParaRPr sz="16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1d7bd5901ca_0_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7" name="Google Shape;407;g1d7bd5901ca_0_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Char char="●"/>
            </a:pPr>
            <a:r>
              <a:rPr b="1" lang="en" sz="1600"/>
              <a:t>Unrolling of the Saliencies of Weights of a Layer in a Matrix S</a:t>
            </a:r>
            <a:r>
              <a:rPr lang="en" sz="1600"/>
              <a:t>. The matrixS represents the matrix containing the saliency of neurons/filters of a layer in flattened form.</a:t>
            </a:r>
            <a:endParaRPr sz="1600"/>
          </a:p>
          <a:p>
            <a:pPr indent="0" lvl="0" marL="0" rtl="0" algn="l">
              <a:lnSpc>
                <a:spcPct val="105000"/>
              </a:lnSpc>
              <a:spcBef>
                <a:spcPts val="0"/>
              </a:spcBef>
              <a:spcAft>
                <a:spcPts val="0"/>
              </a:spcAft>
              <a:buNone/>
            </a:pPr>
            <a:r>
              <a:t/>
            </a:r>
            <a:endParaRPr sz="1600"/>
          </a:p>
          <a:p>
            <a:pPr indent="-330200" lvl="0" marL="457200" rtl="0" algn="l">
              <a:lnSpc>
                <a:spcPct val="105000"/>
              </a:lnSpc>
              <a:spcBef>
                <a:spcPts val="0"/>
              </a:spcBef>
              <a:spcAft>
                <a:spcPts val="0"/>
              </a:spcAft>
              <a:buSzPts val="1600"/>
              <a:buChar char="●"/>
            </a:pPr>
            <a:r>
              <a:rPr b="1" lang="en" sz="1600"/>
              <a:t>Generation of the Pruning Matrix (PM):</a:t>
            </a:r>
            <a:endParaRPr b="1" sz="1600"/>
          </a:p>
          <a:p>
            <a:pPr indent="-330200" lvl="1" marL="914400" rtl="0" algn="l">
              <a:lnSpc>
                <a:spcPct val="105000"/>
              </a:lnSpc>
              <a:spcBef>
                <a:spcPts val="0"/>
              </a:spcBef>
              <a:spcAft>
                <a:spcPts val="0"/>
              </a:spcAft>
              <a:buSzPts val="1600"/>
              <a:buChar char="○"/>
            </a:pPr>
            <a:r>
              <a:rPr lang="en" sz="1600"/>
              <a:t>  The DM matrix is replicated in  x and y dimensions such that the number of columns and rows in the final matrix is at least equivalent to the number of columns and rows in S.</a:t>
            </a:r>
            <a:endParaRPr sz="1600"/>
          </a:p>
          <a:p>
            <a:pPr indent="-330200" lvl="1" marL="914400" rtl="0" algn="l">
              <a:lnSpc>
                <a:spcPct val="105000"/>
              </a:lnSpc>
              <a:spcBef>
                <a:spcPts val="0"/>
              </a:spcBef>
              <a:spcAft>
                <a:spcPts val="0"/>
              </a:spcAft>
              <a:buSzPts val="1600"/>
              <a:buChar char="○"/>
            </a:pPr>
            <a:r>
              <a:rPr lang="en" sz="1600"/>
              <a:t> The additional columns (from the right) and rows(from the bottom) are then removed, and the matrix is stored in the Pruning Matrix (PM).</a:t>
            </a:r>
            <a:endParaRPr sz="1600"/>
          </a:p>
          <a:p>
            <a:pPr indent="-330200" lvl="1" marL="914400" rtl="0" algn="l">
              <a:lnSpc>
                <a:spcPct val="105000"/>
              </a:lnSpc>
              <a:spcBef>
                <a:spcPts val="0"/>
              </a:spcBef>
              <a:spcAft>
                <a:spcPts val="0"/>
              </a:spcAft>
              <a:buSzPts val="1600"/>
              <a:buChar char="○"/>
            </a:pPr>
            <a:r>
              <a:rPr lang="en" sz="1600"/>
              <a:t>The columns containing all zeros are removed from the PM while keeping track of the original indexes of the non-zero columns in a vector Idx.</a:t>
            </a:r>
            <a:endParaRPr sz="16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1d7bd5901ca_0_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3" name="Google Shape;413;g1d7bd5901ca_0_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Minimization of the Sum of Saliency of the Weights to be Pruned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objective of this step is to generate a mapping strategy which minimizes the sum of saliency of weights to be pruned. </a:t>
            </a:r>
            <a:endParaRPr/>
          </a:p>
          <a:p>
            <a:pPr indent="0" lvl="0" marL="0" rtl="0" algn="l">
              <a:spcBef>
                <a:spcPts val="0"/>
              </a:spcBef>
              <a:spcAft>
                <a:spcPts val="0"/>
              </a:spcAft>
              <a:buNone/>
            </a:pPr>
            <a:r>
              <a:rPr lang="en"/>
              <a:t>It can mathematically be represented as:</a:t>
            </a:r>
            <a:endParaRPr/>
          </a:p>
          <a:p>
            <a:pPr indent="0" lvl="0" marL="0" rtl="0" algn="l">
              <a:spcBef>
                <a:spcPts val="0"/>
              </a:spcBef>
              <a:spcAft>
                <a:spcPts val="0"/>
              </a:spcAft>
              <a:buNone/>
            </a:pPr>
            <a:r>
              <a:rPr lang="en"/>
              <a:t>   </a:t>
            </a:r>
            <a:endParaRPr/>
          </a:p>
        </p:txBody>
      </p:sp>
      <p:pic>
        <p:nvPicPr>
          <p:cNvPr id="414" name="Google Shape;414;g1d7bd5901ca_0_91"/>
          <p:cNvPicPr preferRelativeResize="0"/>
          <p:nvPr/>
        </p:nvPicPr>
        <p:blipFill>
          <a:blip r:embed="rId3">
            <a:alphaModFix/>
          </a:blip>
          <a:stretch>
            <a:fillRect/>
          </a:stretch>
        </p:blipFill>
        <p:spPr>
          <a:xfrm>
            <a:off x="2923671" y="3191075"/>
            <a:ext cx="2133100" cy="372450"/>
          </a:xfrm>
          <a:prstGeom prst="rect">
            <a:avLst/>
          </a:prstGeom>
          <a:noFill/>
          <a:ln>
            <a:noFill/>
          </a:ln>
        </p:spPr>
      </p:pic>
      <p:sp>
        <p:nvSpPr>
          <p:cNvPr id="415" name="Google Shape;415;g1d7bd5901ca_0_91"/>
          <p:cNvSpPr txBox="1"/>
          <p:nvPr/>
        </p:nvSpPr>
        <p:spPr>
          <a:xfrm>
            <a:off x="1007700" y="3652925"/>
            <a:ext cx="692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Here,S* represents a transformed version of S generated after applying rearrangement of network parameters based on the mapping strategy.</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1d7bd5901ca_0_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1" name="Google Shape;421;g1d7bd5901ca_0_102"/>
          <p:cNvSpPr txBox="1"/>
          <p:nvPr>
            <p:ph idx="1" type="body"/>
          </p:nvPr>
        </p:nvSpPr>
        <p:spPr>
          <a:xfrm>
            <a:off x="5584375" y="1152475"/>
            <a:ext cx="32478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sub-optimal mapping strategy. </a:t>
            </a:r>
            <a:endParaRPr/>
          </a:p>
          <a:p>
            <a:pPr indent="0" lvl="0" marL="0" rtl="0" algn="l">
              <a:spcBef>
                <a:spcPts val="0"/>
              </a:spcBef>
              <a:spcAft>
                <a:spcPts val="0"/>
              </a:spcAft>
              <a:buNone/>
            </a:pPr>
            <a:r>
              <a:t/>
            </a:r>
            <a:endParaRPr/>
          </a:p>
          <a:p>
            <a:pPr indent="-325755" lvl="0" marL="457200" rtl="0" algn="l">
              <a:spcBef>
                <a:spcPts val="0"/>
              </a:spcBef>
              <a:spcAft>
                <a:spcPts val="0"/>
              </a:spcAft>
              <a:buSzPct val="100000"/>
              <a:buChar char="●"/>
            </a:pPr>
            <a:r>
              <a:rPr lang="en"/>
              <a:t>Input:</a:t>
            </a:r>
            <a:endParaRPr/>
          </a:p>
          <a:p>
            <a:pPr indent="-304165" lvl="1" marL="914400" rtl="0" algn="l">
              <a:spcBef>
                <a:spcPts val="0"/>
              </a:spcBef>
              <a:spcAft>
                <a:spcPts val="0"/>
              </a:spcAft>
              <a:buSzPct val="100000"/>
              <a:buChar char="○"/>
            </a:pPr>
            <a:r>
              <a:rPr lang="en"/>
              <a:t>Costsmatrix:  the costs of mapping each neuron/filter to each faultycolumn of the systolic array, and</a:t>
            </a:r>
            <a:endParaRPr/>
          </a:p>
          <a:p>
            <a:pPr indent="-304165" lvl="1" marL="914400" rtl="0" algn="l">
              <a:spcBef>
                <a:spcPts val="0"/>
              </a:spcBef>
              <a:spcAft>
                <a:spcPts val="0"/>
              </a:spcAft>
              <a:buSzPct val="100000"/>
              <a:buChar char="○"/>
            </a:pPr>
            <a:r>
              <a:rPr lang="en"/>
              <a:t>Idxvector: contains the indexes of the faulty columns of the array, as inputs.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61111"/>
              <a:buFont typeface="Arial"/>
              <a:buNone/>
            </a:pPr>
            <a:r>
              <a:rPr b="1" lang="en"/>
              <a:t>TheCost matrix is computed using matrix multiplication of transpose of S with PM. </a:t>
            </a:r>
            <a:endParaRPr b="1"/>
          </a:p>
        </p:txBody>
      </p:sp>
      <p:pic>
        <p:nvPicPr>
          <p:cNvPr id="422" name="Google Shape;422;g1d7bd5901ca_0_102"/>
          <p:cNvPicPr preferRelativeResize="0"/>
          <p:nvPr/>
        </p:nvPicPr>
        <p:blipFill rotWithShape="1">
          <a:blip r:embed="rId3">
            <a:alphaModFix/>
          </a:blip>
          <a:srcRect b="0" l="0" r="0" t="0"/>
          <a:stretch/>
        </p:blipFill>
        <p:spPr>
          <a:xfrm>
            <a:off x="311700" y="767500"/>
            <a:ext cx="5086150" cy="31373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1d7bd5901ca_0_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428" name="Google Shape;428;g1d7bd5901ca_0_108"/>
          <p:cNvPicPr preferRelativeResize="0"/>
          <p:nvPr/>
        </p:nvPicPr>
        <p:blipFill rotWithShape="1">
          <a:blip r:embed="rId3">
            <a:alphaModFix/>
          </a:blip>
          <a:srcRect b="0" l="0" r="0" t="0"/>
          <a:stretch/>
        </p:blipFill>
        <p:spPr>
          <a:xfrm>
            <a:off x="1656688" y="1017725"/>
            <a:ext cx="5735587" cy="35379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1d7bd5901ca_0_1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Revisit The Example</a:t>
            </a:r>
            <a:endParaRPr/>
          </a:p>
        </p:txBody>
      </p:sp>
      <p:sp>
        <p:nvSpPr>
          <p:cNvPr id="434" name="Google Shape;434;g1d7bd5901ca_0_1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435" name="Google Shape;435;g1d7bd5901ca_0_120"/>
          <p:cNvPicPr preferRelativeResize="0"/>
          <p:nvPr/>
        </p:nvPicPr>
        <p:blipFill rotWithShape="1">
          <a:blip r:embed="rId3">
            <a:alphaModFix/>
          </a:blip>
          <a:srcRect b="0" l="0" r="0" t="0"/>
          <a:stretch/>
        </p:blipFill>
        <p:spPr>
          <a:xfrm>
            <a:off x="1555800" y="1931425"/>
            <a:ext cx="5645100" cy="2430650"/>
          </a:xfrm>
          <a:prstGeom prst="rect">
            <a:avLst/>
          </a:prstGeom>
          <a:noFill/>
          <a:ln>
            <a:noFill/>
          </a:ln>
        </p:spPr>
      </p:pic>
      <p:pic>
        <p:nvPicPr>
          <p:cNvPr id="436" name="Google Shape;436;g1d7bd5901ca_0_120"/>
          <p:cNvPicPr preferRelativeResize="0"/>
          <p:nvPr/>
        </p:nvPicPr>
        <p:blipFill>
          <a:blip r:embed="rId4">
            <a:alphaModFix/>
          </a:blip>
          <a:stretch>
            <a:fillRect/>
          </a:stretch>
        </p:blipFill>
        <p:spPr>
          <a:xfrm>
            <a:off x="3930438" y="683275"/>
            <a:ext cx="4810125" cy="10477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1d7bd5901ca_0_1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442" name="Google Shape;442;g1d7bd5901ca_0_1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443" name="Google Shape;443;g1d7bd5901ca_0_127"/>
          <p:cNvPicPr preferRelativeResize="0"/>
          <p:nvPr/>
        </p:nvPicPr>
        <p:blipFill rotWithShape="1">
          <a:blip r:embed="rId3">
            <a:alphaModFix/>
          </a:blip>
          <a:srcRect b="0" l="0" r="0" t="0"/>
          <a:stretch/>
        </p:blipFill>
        <p:spPr>
          <a:xfrm>
            <a:off x="1962150" y="1314450"/>
            <a:ext cx="5219700" cy="2514600"/>
          </a:xfrm>
          <a:prstGeom prst="rect">
            <a:avLst/>
          </a:prstGeom>
          <a:noFill/>
          <a:ln>
            <a:noFill/>
          </a:ln>
        </p:spPr>
      </p:pic>
      <p:pic>
        <p:nvPicPr>
          <p:cNvPr id="444" name="Google Shape;444;g1d7bd5901ca_0_127"/>
          <p:cNvPicPr preferRelativeResize="0"/>
          <p:nvPr/>
        </p:nvPicPr>
        <p:blipFill rotWithShape="1">
          <a:blip r:embed="rId4">
            <a:alphaModFix/>
          </a:blip>
          <a:srcRect b="0" l="0" r="0" t="0"/>
          <a:stretch/>
        </p:blipFill>
        <p:spPr>
          <a:xfrm>
            <a:off x="1368651" y="3960175"/>
            <a:ext cx="6127525" cy="1054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Processing element (PE)</a:t>
            </a:r>
            <a:endParaRPr/>
          </a:p>
        </p:txBody>
      </p:sp>
      <p:sp>
        <p:nvSpPr>
          <p:cNvPr id="86" name="Google Shape;86;p6"/>
          <p:cNvSpPr txBox="1"/>
          <p:nvPr>
            <p:ph idx="1" type="body"/>
          </p:nvPr>
        </p:nvSpPr>
        <p:spPr>
          <a:xfrm>
            <a:off x="2378225" y="1152475"/>
            <a:ext cx="6765900" cy="3416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25"/>
              <a:t>The PEs work in lock steps with their neighbouring PEs to generate the output. </a:t>
            </a:r>
            <a:endParaRPr sz="1425"/>
          </a:p>
          <a:p>
            <a:pPr indent="-319087" lvl="0" marL="457200" rtl="0" algn="l">
              <a:lnSpc>
                <a:spcPct val="105000"/>
              </a:lnSpc>
              <a:spcBef>
                <a:spcPts val="0"/>
              </a:spcBef>
              <a:spcAft>
                <a:spcPts val="0"/>
              </a:spcAft>
              <a:buSzPts val="1425"/>
              <a:buChar char="●"/>
            </a:pPr>
            <a:r>
              <a:rPr lang="en" sz="1425"/>
              <a:t>For example, in the first clock cycle, the top left corner PE will multiply the first weight with the first input activation and then pass the partial output to its downstream neighbour and the input activation to the PE on its right side. </a:t>
            </a:r>
            <a:endParaRPr sz="1425"/>
          </a:p>
          <a:p>
            <a:pPr indent="-319087" lvl="0" marL="457200" rtl="0" algn="l">
              <a:lnSpc>
                <a:spcPct val="105000"/>
              </a:lnSpc>
              <a:spcBef>
                <a:spcPts val="0"/>
              </a:spcBef>
              <a:spcAft>
                <a:spcPts val="0"/>
              </a:spcAft>
              <a:buSzPts val="1425"/>
              <a:buChar char="●"/>
            </a:pPr>
            <a:r>
              <a:rPr lang="en" sz="1425"/>
              <a:t>The downstream PE (i.e. the second PE in the first column), in the next clock cycle, computes the product of the second weight with the second activation and adds the available partial product from the upstream PE to generate the partial product for its downstream PE. </a:t>
            </a:r>
            <a:endParaRPr sz="1425"/>
          </a:p>
          <a:p>
            <a:pPr indent="-319087" lvl="0" marL="457200" rtl="0" algn="l">
              <a:lnSpc>
                <a:spcPct val="105000"/>
              </a:lnSpc>
              <a:spcBef>
                <a:spcPts val="0"/>
              </a:spcBef>
              <a:spcAft>
                <a:spcPts val="0"/>
              </a:spcAft>
              <a:buSzPts val="1425"/>
              <a:buChar char="●"/>
            </a:pPr>
            <a:r>
              <a:rPr lang="en" sz="1425"/>
              <a:t>In the meantime, the first PE in the first column will generate the first partial product related to the second input activation vector and the first PE in the second column will generate the first partial product  related to the first input activation vector. </a:t>
            </a:r>
            <a:endParaRPr sz="1425"/>
          </a:p>
          <a:p>
            <a:pPr indent="-319087" lvl="0" marL="457200" rtl="0" algn="l">
              <a:lnSpc>
                <a:spcPct val="105000"/>
              </a:lnSpc>
              <a:spcBef>
                <a:spcPts val="0"/>
              </a:spcBef>
              <a:spcAft>
                <a:spcPts val="0"/>
              </a:spcAft>
              <a:buSzPts val="1425"/>
              <a:buChar char="●"/>
            </a:pPr>
            <a:r>
              <a:rPr lang="en" sz="1425"/>
              <a:t>By continuing this procedure, the result of the first dot product from the systolic array will be available after N clock cycles and, at peak, the array can generate one result per clock cycle per column.</a:t>
            </a:r>
            <a:endParaRPr sz="1425"/>
          </a:p>
        </p:txBody>
      </p:sp>
      <p:pic>
        <p:nvPicPr>
          <p:cNvPr id="87" name="Google Shape;87;p6"/>
          <p:cNvPicPr preferRelativeResize="0"/>
          <p:nvPr/>
        </p:nvPicPr>
        <p:blipFill rotWithShape="1">
          <a:blip r:embed="rId3">
            <a:alphaModFix/>
          </a:blip>
          <a:srcRect b="0" l="0" r="0" t="0"/>
          <a:stretch/>
        </p:blipFill>
        <p:spPr>
          <a:xfrm>
            <a:off x="549425" y="1644688"/>
            <a:ext cx="1828800" cy="29241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a:t>
            </a:r>
            <a:endParaRPr/>
          </a:p>
        </p:txBody>
      </p:sp>
      <p:sp>
        <p:nvSpPr>
          <p:cNvPr id="450" name="Google Shape;450;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451" name="Google Shape;451;p49"/>
          <p:cNvPicPr preferRelativeResize="0"/>
          <p:nvPr/>
        </p:nvPicPr>
        <p:blipFill rotWithShape="1">
          <a:blip r:embed="rId3">
            <a:alphaModFix/>
          </a:blip>
          <a:srcRect b="0" l="0" r="0" t="0"/>
          <a:stretch/>
        </p:blipFill>
        <p:spPr>
          <a:xfrm>
            <a:off x="2057400" y="347888"/>
            <a:ext cx="5334000" cy="3343275"/>
          </a:xfrm>
          <a:prstGeom prst="rect">
            <a:avLst/>
          </a:prstGeom>
          <a:noFill/>
          <a:ln>
            <a:noFill/>
          </a:ln>
        </p:spPr>
      </p:pic>
      <p:pic>
        <p:nvPicPr>
          <p:cNvPr id="452" name="Google Shape;452;p49"/>
          <p:cNvPicPr preferRelativeResize="0"/>
          <p:nvPr/>
        </p:nvPicPr>
        <p:blipFill rotWithShape="1">
          <a:blip r:embed="rId4">
            <a:alphaModFix/>
          </a:blip>
          <a:srcRect b="0" l="0" r="0" t="0"/>
          <a:stretch/>
        </p:blipFill>
        <p:spPr>
          <a:xfrm>
            <a:off x="1981200" y="3797338"/>
            <a:ext cx="5486400" cy="771525"/>
          </a:xfrm>
          <a:prstGeom prst="rect">
            <a:avLst/>
          </a:prstGeom>
          <a:noFill/>
          <a:ln>
            <a:noFill/>
          </a:ln>
        </p:spPr>
      </p:pic>
      <p:sp>
        <p:nvSpPr>
          <p:cNvPr id="453" name="Google Shape;453;p49"/>
          <p:cNvSpPr/>
          <p:nvPr/>
        </p:nvSpPr>
        <p:spPr>
          <a:xfrm>
            <a:off x="6592075" y="4072800"/>
            <a:ext cx="587700" cy="16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processing element (PE)</a:t>
            </a:r>
            <a:endParaRPr/>
          </a:p>
        </p:txBody>
      </p:sp>
      <p:sp>
        <p:nvSpPr>
          <p:cNvPr id="93" name="Google Shape;93;p7"/>
          <p:cNvSpPr txBox="1"/>
          <p:nvPr>
            <p:ph idx="1" type="body"/>
          </p:nvPr>
        </p:nvSpPr>
        <p:spPr>
          <a:xfrm>
            <a:off x="3045075" y="1152475"/>
            <a:ext cx="57873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If the number of weights in the filters/neurons is more than the number of rows in the array, the weights cannot be mapped to the array at the same time.</a:t>
            </a:r>
            <a:endParaRPr sz="1600"/>
          </a:p>
          <a:p>
            <a:pPr indent="-330200" lvl="0" marL="457200" rtl="0" algn="l">
              <a:lnSpc>
                <a:spcPct val="115000"/>
              </a:lnSpc>
              <a:spcBef>
                <a:spcPts val="0"/>
              </a:spcBef>
              <a:spcAft>
                <a:spcPts val="0"/>
              </a:spcAft>
              <a:buSzPts val="1600"/>
              <a:buChar char="●"/>
            </a:pPr>
            <a:r>
              <a:rPr lang="en" sz="1600"/>
              <a:t>In such cases, the results generated by the array are not complete, and the accumulation units connected below the array are responsible for storing the partial products and accumulating them with the rest of the corresponding partial products of the filters/neurons to compute the final outputs.</a:t>
            </a:r>
            <a:endParaRPr sz="1600"/>
          </a:p>
        </p:txBody>
      </p:sp>
      <p:pic>
        <p:nvPicPr>
          <p:cNvPr id="94" name="Google Shape;94;p7"/>
          <p:cNvPicPr preferRelativeResize="0"/>
          <p:nvPr/>
        </p:nvPicPr>
        <p:blipFill rotWithShape="1">
          <a:blip r:embed="rId3">
            <a:alphaModFix/>
          </a:blip>
          <a:srcRect b="0" l="0" r="0" t="0"/>
          <a:stretch/>
        </p:blipFill>
        <p:spPr>
          <a:xfrm>
            <a:off x="896525" y="1519888"/>
            <a:ext cx="1828800" cy="292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Scaling Problem</a:t>
            </a:r>
            <a:endParaRPr/>
          </a:p>
        </p:txBody>
      </p:sp>
      <p:sp>
        <p:nvSpPr>
          <p:cNvPr id="100" name="Google Shape;100;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SzPts val="1600"/>
              <a:buChar char="●"/>
            </a:pPr>
            <a:r>
              <a:rPr lang="en" sz="1600"/>
              <a:t>An important challenge with future technology scaling is the increase in fault rates, including both permanent (hard errors) and temporary faults (soft errors).</a:t>
            </a:r>
            <a:endParaRPr sz="1600"/>
          </a:p>
          <a:p>
            <a:pPr indent="-330200" lvl="0" marL="457200" rtl="0" algn="l">
              <a:lnSpc>
                <a:spcPct val="95000"/>
              </a:lnSpc>
              <a:spcBef>
                <a:spcPts val="0"/>
              </a:spcBef>
              <a:spcAft>
                <a:spcPts val="0"/>
              </a:spcAft>
              <a:buSzPts val="1600"/>
              <a:buChar char="●"/>
            </a:pPr>
            <a:r>
              <a:rPr lang="en" sz="1600"/>
              <a:t>Temporary faults might occasionally impact the DNN’s classification results, but their overall impact on classification accuracy is small. </a:t>
            </a:r>
            <a:endParaRPr sz="1600"/>
          </a:p>
          <a:p>
            <a:pPr indent="-330200" lvl="0" marL="457200" rtl="0" algn="l">
              <a:lnSpc>
                <a:spcPct val="95000"/>
              </a:lnSpc>
              <a:spcBef>
                <a:spcPts val="0"/>
              </a:spcBef>
              <a:spcAft>
                <a:spcPts val="0"/>
              </a:spcAft>
              <a:buSzPts val="1600"/>
              <a:buChar char="●"/>
            </a:pPr>
            <a:r>
              <a:rPr lang="en" sz="1600"/>
              <a:t>Permanent faults can affect the result of every DNN execution and significantly reduce the classification accuracy. </a:t>
            </a:r>
            <a:endParaRPr sz="1600"/>
          </a:p>
          <a:p>
            <a:pPr indent="-330200" lvl="0" marL="457200" rtl="0" algn="l">
              <a:lnSpc>
                <a:spcPct val="95000"/>
              </a:lnSpc>
              <a:spcBef>
                <a:spcPts val="0"/>
              </a:spcBef>
              <a:spcAft>
                <a:spcPts val="0"/>
              </a:spcAft>
              <a:buSzPts val="1600"/>
              <a:buChar char="●"/>
            </a:pPr>
            <a:r>
              <a:rPr lang="en" sz="1600"/>
              <a:t>While permanent faults, at least those that are related to manufacturing defects, can be identified during post-fabrication testing, discarding every chip with a permanent fault reduces yield.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Yield</a:t>
            </a:r>
            <a:endParaRPr/>
          </a:p>
        </p:txBody>
      </p:sp>
      <p:sp>
        <p:nvSpPr>
          <p:cNvPr id="106" name="Google Shape;106;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0"/>
              </a:spcAft>
              <a:buSzPts val="1800"/>
              <a:buNone/>
            </a:pPr>
            <a:r>
              <a:rPr lang="en" sz="1600">
                <a:solidFill>
                  <a:schemeClr val="dk1"/>
                </a:solidFill>
                <a:highlight>
                  <a:srgbClr val="FFFFFF"/>
                </a:highlight>
              </a:rPr>
              <a:t>Although the goal of every fabrication process is to produce only working </a:t>
            </a:r>
            <a:r>
              <a:rPr lang="en" sz="1600">
                <a:solidFill>
                  <a:srgbClr val="0645AD"/>
                </a:solidFill>
                <a:highlight>
                  <a:srgbClr val="FFFFFF"/>
                </a:highlight>
                <a:uFill>
                  <a:noFill/>
                </a:uFill>
                <a:hlinkClick r:id="rId3">
                  <a:extLst>
                    <a:ext uri="{A12FA001-AC4F-418D-AE19-62706E023703}">
                      <ahyp:hlinkClr val="tx"/>
                    </a:ext>
                  </a:extLst>
                </a:hlinkClick>
              </a:rPr>
              <a:t>dies</a:t>
            </a:r>
            <a:r>
              <a:rPr lang="en" sz="1600">
                <a:solidFill>
                  <a:schemeClr val="dk1"/>
                </a:solidFill>
                <a:highlight>
                  <a:srgbClr val="FFFFFF"/>
                </a:highlight>
              </a:rPr>
              <a:t>, in practice the process is never perfect and not all dies work or operate as desired within specs. </a:t>
            </a:r>
            <a:endParaRPr sz="1600">
              <a:solidFill>
                <a:schemeClr val="dk1"/>
              </a:solidFill>
              <a:highlight>
                <a:srgbClr val="FFFFFF"/>
              </a:highlight>
            </a:endParaRPr>
          </a:p>
          <a:p>
            <a:pPr indent="0" lvl="0" marL="0" rtl="0" algn="l">
              <a:lnSpc>
                <a:spcPct val="115000"/>
              </a:lnSpc>
              <a:spcBef>
                <a:spcPts val="600"/>
              </a:spcBef>
              <a:spcAft>
                <a:spcPts val="0"/>
              </a:spcAft>
              <a:buSzPts val="1800"/>
              <a:buNone/>
            </a:pPr>
            <a:r>
              <a:rPr lang="en" sz="1600">
                <a:solidFill>
                  <a:schemeClr val="dk1"/>
                </a:solidFill>
                <a:highlight>
                  <a:srgbClr val="FFFFFF"/>
                </a:highlight>
              </a:rPr>
              <a:t>Yield is a quantitative measurement of the process quality in terms of working dies.</a:t>
            </a:r>
            <a:endParaRPr sz="1600">
              <a:solidFill>
                <a:schemeClr val="dk1"/>
              </a:solidFill>
              <a:highlight>
                <a:srgbClr val="FFFFFF"/>
              </a:highlight>
            </a:endParaRPr>
          </a:p>
          <a:p>
            <a:pPr indent="0" lvl="0" marL="0" rtl="0" algn="l">
              <a:lnSpc>
                <a:spcPct val="115000"/>
              </a:lnSpc>
              <a:spcBef>
                <a:spcPts val="600"/>
              </a:spcBef>
              <a:spcAft>
                <a:spcPts val="0"/>
              </a:spcAft>
              <a:buSzPts val="1800"/>
              <a:buNone/>
            </a:pPr>
            <a:r>
              <a:rPr lang="en" sz="1600">
                <a:solidFill>
                  <a:schemeClr val="dk1"/>
                </a:solidFill>
                <a:highlight>
                  <a:srgbClr val="FFFFFF"/>
                </a:highlight>
              </a:rPr>
              <a:t>Where,</a:t>
            </a:r>
            <a:endParaRPr sz="1600">
              <a:solidFill>
                <a:schemeClr val="dk1"/>
              </a:solidFill>
              <a:highlight>
                <a:srgbClr val="FFFFFF"/>
              </a:highlight>
            </a:endParaRPr>
          </a:p>
          <a:p>
            <a:pPr indent="-330200" lvl="0" marL="685800" rtl="0" algn="l">
              <a:lnSpc>
                <a:spcPct val="115000"/>
              </a:lnSpc>
              <a:spcBef>
                <a:spcPts val="600"/>
              </a:spcBef>
              <a:spcAft>
                <a:spcPts val="0"/>
              </a:spcAft>
              <a:buClr>
                <a:schemeClr val="dk1"/>
              </a:buClr>
              <a:buSzPts val="1600"/>
              <a:buChar char="■"/>
            </a:pPr>
            <a:r>
              <a:rPr lang="en" sz="1600">
                <a:solidFill>
                  <a:schemeClr val="dk1"/>
                </a:solidFill>
                <a:highlight>
                  <a:srgbClr val="FFFFFF"/>
                </a:highlight>
              </a:rPr>
              <a:t>N</a:t>
            </a:r>
            <a:r>
              <a:rPr baseline="-25000" lang="en" sz="1600">
                <a:solidFill>
                  <a:schemeClr val="dk1"/>
                </a:solidFill>
                <a:highlight>
                  <a:srgbClr val="FFFFFF"/>
                </a:highlight>
              </a:rPr>
              <a:t>good</a:t>
            </a:r>
            <a:r>
              <a:rPr lang="en" sz="1600">
                <a:solidFill>
                  <a:schemeClr val="dk1"/>
                </a:solidFill>
                <a:highlight>
                  <a:srgbClr val="FFFFFF"/>
                </a:highlight>
              </a:rPr>
              <a:t> - number of working dies per wafer</a:t>
            </a:r>
            <a:endParaRPr sz="1600">
              <a:solidFill>
                <a:schemeClr val="dk1"/>
              </a:solidFill>
              <a:highlight>
                <a:srgbClr val="FFFFFF"/>
              </a:highlight>
            </a:endParaRPr>
          </a:p>
          <a:p>
            <a:pPr indent="-330200" lvl="0" marL="685800" rtl="0" algn="l">
              <a:lnSpc>
                <a:spcPct val="115000"/>
              </a:lnSpc>
              <a:spcBef>
                <a:spcPts val="0"/>
              </a:spcBef>
              <a:spcAft>
                <a:spcPts val="0"/>
              </a:spcAft>
              <a:buClr>
                <a:schemeClr val="dk1"/>
              </a:buClr>
              <a:buSzPts val="1600"/>
              <a:buChar char="■"/>
            </a:pPr>
            <a:r>
              <a:rPr lang="en" sz="1600">
                <a:solidFill>
                  <a:schemeClr val="dk1"/>
                </a:solidFill>
                <a:highlight>
                  <a:srgbClr val="FFFFFF"/>
                </a:highlight>
              </a:rPr>
              <a:t>N</a:t>
            </a:r>
            <a:r>
              <a:rPr baseline="-25000" lang="en" sz="1600">
                <a:solidFill>
                  <a:schemeClr val="dk1"/>
                </a:solidFill>
                <a:highlight>
                  <a:srgbClr val="FFFFFF"/>
                </a:highlight>
              </a:rPr>
              <a:t>total</a:t>
            </a:r>
            <a:r>
              <a:rPr lang="en" sz="1600">
                <a:solidFill>
                  <a:schemeClr val="dk1"/>
                </a:solidFill>
                <a:highlight>
                  <a:srgbClr val="FFFFFF"/>
                </a:highlight>
              </a:rPr>
              <a:t> - number of dies per wafer</a:t>
            </a:r>
            <a:endParaRPr sz="1600">
              <a:solidFill>
                <a:schemeClr val="dk1"/>
              </a:solidFill>
              <a:highlight>
                <a:srgbClr val="FFFFFF"/>
              </a:highlight>
            </a:endParaRPr>
          </a:p>
          <a:p>
            <a:pPr indent="0" lvl="0" marL="0" rtl="0" algn="l">
              <a:lnSpc>
                <a:spcPct val="115000"/>
              </a:lnSpc>
              <a:spcBef>
                <a:spcPts val="100"/>
              </a:spcBef>
              <a:spcAft>
                <a:spcPts val="1200"/>
              </a:spcAft>
              <a:buSzPts val="1800"/>
              <a:buNone/>
            </a:pPr>
            <a:r>
              <a:t/>
            </a:r>
            <a:endParaRPr sz="1600"/>
          </a:p>
        </p:txBody>
      </p:sp>
      <p:pic>
        <p:nvPicPr>
          <p:cNvPr id="107" name="Google Shape;107;p9"/>
          <p:cNvPicPr preferRelativeResize="0"/>
          <p:nvPr/>
        </p:nvPicPr>
        <p:blipFill rotWithShape="1">
          <a:blip r:embed="rId4">
            <a:alphaModFix/>
          </a:blip>
          <a:srcRect b="0" l="0" r="0" t="0"/>
          <a:stretch/>
        </p:blipFill>
        <p:spPr>
          <a:xfrm>
            <a:off x="3191383" y="3093650"/>
            <a:ext cx="1775725" cy="1055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349D642397B540B44A42CA92ADF688" ma:contentTypeVersion="2" ma:contentTypeDescription="Create a new document." ma:contentTypeScope="" ma:versionID="098854dbbd99232d312a11c437163303">
  <xsd:schema xmlns:xsd="http://www.w3.org/2001/XMLSchema" xmlns:xs="http://www.w3.org/2001/XMLSchema" xmlns:p="http://schemas.microsoft.com/office/2006/metadata/properties" xmlns:ns2="064bcfb2-8d1e-48c8-8a23-3cc418c6f095" targetNamespace="http://schemas.microsoft.com/office/2006/metadata/properties" ma:root="true" ma:fieldsID="e8d87c1cecc85115080d90765bea5de1" ns2:_="">
    <xsd:import namespace="064bcfb2-8d1e-48c8-8a23-3cc418c6f09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bcfb2-8d1e-48c8-8a23-3cc418c6f0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D34053-5BCC-4A78-A438-9337F9D234EA}"/>
</file>

<file path=customXml/itemProps2.xml><?xml version="1.0" encoding="utf-8"?>
<ds:datastoreItem xmlns:ds="http://schemas.openxmlformats.org/officeDocument/2006/customXml" ds:itemID="{513A2993-2C33-4748-8167-5CCF56A5CCAF}"/>
</file>