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asiywvELtOXwPdW7sonamd3eF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ample_maximum_and_minimum" TargetMode="External"/><Relationship Id="rId3" Type="http://schemas.openxmlformats.org/officeDocument/2006/relationships/hyperlink" Target="https://en.wikipedia.org/wiki/Statistics" TargetMode="External"/><Relationship Id="rId7" Type="http://schemas.openxmlformats.org/officeDocument/2006/relationships/hyperlink" Target="https://en.wikipedia.org/wiki/Media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ample_minimum" TargetMode="External"/><Relationship Id="rId5" Type="http://schemas.openxmlformats.org/officeDocument/2006/relationships/hyperlink" Target="https://en.wikipedia.org/wiki/Order_statistic" TargetMode="External"/><Relationship Id="rId4" Type="http://schemas.openxmlformats.org/officeDocument/2006/relationships/hyperlink" Target="https://en.wikipedia.org/wiki/Quantile" TargetMode="External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2.0566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ov_decision_proces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-learn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RL Reliability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By Manthan Patel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Problems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/>
              <a:t>RL methods require large amounts of data: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Results from the real world are thus expensive to obtain.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Further, many industrial researchers are forced by their company’s legal department to omit specific details to remain in front of their competitors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Problems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differences in evaluation metrics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lack of significance testing in the field of DRL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Effects: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</a:t>
            </a:r>
            <a:r>
              <a:rPr lang="en-GB" sz="1400"/>
              <a:t>misleading reporting of results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</a:t>
            </a:r>
            <a:r>
              <a:rPr lang="en-GB" sz="1400" b="1"/>
              <a:t>With no statistical evaluation of the results, it is difficult to conclude if there are meaningful improvements.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b="1"/>
              <a:t> </a:t>
            </a:r>
            <a:r>
              <a:rPr lang="en-GB" sz="1400"/>
              <a:t>If results are to be trusted, complete and statistically correct evaluations of proposed methods are needed.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reliability metrics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practical recommendations for statistical tests to compare metric results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 RELIABILITY METRICS:  AXES OF VARIABILITY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/>
              <a:t>During training:  Across Time (T) </a:t>
            </a: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 the setting of evaluation during training, one desirable property for an RL algorithm is to be </a:t>
            </a:r>
            <a:r>
              <a:rPr lang="en-GB" sz="1400" b="1"/>
              <a:t>stable "across time" </a:t>
            </a:r>
            <a:r>
              <a:rPr lang="en-GB" sz="1400"/>
              <a:t>within each training run. 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 general, smooth monotonic improvement is preferable to noisy fluctuations around a positive trend, or unpredictable swings in performance.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2. During training: Across Runs (R) </a:t>
            </a:r>
            <a:endParaRPr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During training, RL algorithms should have easily and consistently reproducible performances across multiple training runs.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AXES OF VARIABILITY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/>
              <a:t>3. After learning: Across rollouts of a fixed policy (F) 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200"/>
              <a:t>When evaluating a fixed policy, a natural concern is the variability in performance across multiple rollouts of that fixed policy. 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200" b="1"/>
              <a:t>Each rollout may be specified e.g. in terms of a number of actions, environment steps, or episodes</a:t>
            </a:r>
            <a:r>
              <a:rPr lang="en-GB" sz="1200"/>
              <a:t>. 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MEASURES OF VARIABILITY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</a:t>
            </a:r>
            <a:r>
              <a:rPr lang="en-GB" b="1"/>
              <a:t>Two kinds of measures: dispersion and risk.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[Dispersion: width of the distribution.]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b="1"/>
              <a:t>To measure dispersion: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</a:t>
            </a:r>
            <a:r>
              <a:rPr lang="en-GB" sz="1400"/>
              <a:t>Inter-quartile range (IQR) (i.e. the difference between the 75th and 25th percentiles) 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Median absolute deviation (MAD). 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prefer to use IQR over MAD, because it is more appropriate for asymmetric distributions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Quartile and IQR</a:t>
            </a: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641500" cy="3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In </a:t>
            </a:r>
            <a:r>
              <a:rPr lang="en-GB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, a </a:t>
            </a:r>
            <a:r>
              <a:rPr lang="en-GB" sz="1400" b="1">
                <a:solidFill>
                  <a:srgbClr val="202122"/>
                </a:solidFill>
                <a:highlight>
                  <a:srgbClr val="FFFFFF"/>
                </a:highlight>
              </a:rPr>
              <a:t>quartile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 is a type of </a:t>
            </a:r>
            <a:r>
              <a:rPr lang="en-GB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quantile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 which divides the number of data points into four parts, or </a:t>
            </a:r>
            <a:r>
              <a:rPr lang="en-GB" sz="1400" i="1">
                <a:solidFill>
                  <a:srgbClr val="202122"/>
                </a:solidFill>
                <a:highlight>
                  <a:srgbClr val="FFFFFF"/>
                </a:highlight>
              </a:rPr>
              <a:t>quarters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, of more-or-less equal size. The data must be ordered from smallest to largest to compute quartiles; as such, quartiles are a form of </a:t>
            </a:r>
            <a:r>
              <a:rPr lang="en-GB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order statistic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. The three main quartiles are as follows:</a:t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6858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The first quartile (</a:t>
            </a:r>
            <a:r>
              <a:rPr lang="en-GB" sz="1400" i="1">
                <a:solidFill>
                  <a:srgbClr val="202122"/>
                </a:solidFill>
                <a:highlight>
                  <a:srgbClr val="FFFFFF"/>
                </a:highlight>
              </a:rPr>
              <a:t>Q</a:t>
            </a:r>
            <a:r>
              <a:rPr lang="en-GB" sz="1400" baseline="-25000">
                <a:solidFill>
                  <a:srgbClr val="202122"/>
                </a:solidFill>
                <a:highlight>
                  <a:srgbClr val="FFFFFF"/>
                </a:highlight>
              </a:rPr>
              <a:t>1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) is defined as the middle number between the smallest number (</a:t>
            </a:r>
            <a:r>
              <a:rPr lang="en-GB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minimum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) and the </a:t>
            </a:r>
            <a:r>
              <a:rPr lang="en-GB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median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 of the data set. It is also known as the </a:t>
            </a:r>
            <a:r>
              <a:rPr lang="en-GB" sz="1400" i="1">
                <a:solidFill>
                  <a:srgbClr val="202122"/>
                </a:solidFill>
                <a:highlight>
                  <a:srgbClr val="FFFFFF"/>
                </a:highlight>
              </a:rPr>
              <a:t>lower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 or </a:t>
            </a:r>
            <a:r>
              <a:rPr lang="en-GB" sz="1400" i="1">
                <a:solidFill>
                  <a:srgbClr val="202122"/>
                </a:solidFill>
                <a:highlight>
                  <a:srgbClr val="FFFFFF"/>
                </a:highlight>
              </a:rPr>
              <a:t>25th empirical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 quartile, as 25% of the data is below this point.</a:t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6858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The second quartile (</a:t>
            </a:r>
            <a:r>
              <a:rPr lang="en-GB" sz="1400" i="1">
                <a:solidFill>
                  <a:srgbClr val="202122"/>
                </a:solidFill>
                <a:highlight>
                  <a:srgbClr val="FFFFFF"/>
                </a:highlight>
              </a:rPr>
              <a:t>Q</a:t>
            </a:r>
            <a:r>
              <a:rPr lang="en-GB" sz="1400" baseline="-25000">
                <a:solidFill>
                  <a:srgbClr val="202122"/>
                </a:solidFill>
                <a:highlight>
                  <a:srgbClr val="FFFFFF"/>
                </a:highlight>
              </a:rPr>
              <a:t>2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) is the median of a data set; thus 50% of the data lies below this point.</a:t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6858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The third quartile (</a:t>
            </a:r>
            <a:r>
              <a:rPr lang="en-GB" sz="1400" i="1">
                <a:solidFill>
                  <a:srgbClr val="202122"/>
                </a:solidFill>
                <a:highlight>
                  <a:srgbClr val="FFFFFF"/>
                </a:highlight>
              </a:rPr>
              <a:t>Q</a:t>
            </a:r>
            <a:r>
              <a:rPr lang="en-GB" sz="1400" baseline="-25000">
                <a:solidFill>
                  <a:srgbClr val="202122"/>
                </a:solidFill>
                <a:highlight>
                  <a:srgbClr val="FFFFFF"/>
                </a:highlight>
              </a:rPr>
              <a:t>3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) is the middle value between the median and the highest value (</a:t>
            </a:r>
            <a:r>
              <a:rPr lang="en-GB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maximum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) of the data set. It is known as the </a:t>
            </a:r>
            <a:r>
              <a:rPr lang="en-GB" sz="1400" i="1">
                <a:solidFill>
                  <a:srgbClr val="202122"/>
                </a:solidFill>
                <a:highlight>
                  <a:srgbClr val="FFFFFF"/>
                </a:highlight>
              </a:rPr>
              <a:t>upper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 or </a:t>
            </a:r>
            <a:r>
              <a:rPr lang="en-GB" sz="1400" i="1">
                <a:solidFill>
                  <a:srgbClr val="202122"/>
                </a:solidFill>
                <a:highlight>
                  <a:srgbClr val="FFFFFF"/>
                </a:highlight>
              </a:rPr>
              <a:t>75th empirical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 quartile, as 75% of the data lies below this point.</a:t>
            </a:r>
            <a:endParaRPr sz="1400" baseline="30000">
              <a:solidFill>
                <a:srgbClr val="0645A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1200"/>
              </a:spcAft>
              <a:buSzPts val="1800"/>
              <a:buNone/>
            </a:pPr>
            <a:endParaRPr sz="1400"/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53170" y="1079274"/>
            <a:ext cx="313430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Georgia"/>
                <a:ea typeface="Georgia"/>
                <a:cs typeface="Georgia"/>
                <a:sym typeface="Georgia"/>
              </a:rPr>
              <a:t>Median absolute deviation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2500"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[</a:t>
            </a:r>
            <a:r>
              <a:rPr lang="en-GB" sz="1400">
                <a:solidFill>
                  <a:srgbClr val="202124"/>
                </a:solidFill>
                <a:highlight>
                  <a:srgbClr val="FFFFFF"/>
                </a:highlight>
              </a:rPr>
              <a:t>Univariate is a term commonly used in statistics to describe </a:t>
            </a:r>
            <a:r>
              <a:rPr lang="en-GB" sz="1400" b="1">
                <a:solidFill>
                  <a:srgbClr val="202124"/>
                </a:solidFill>
                <a:highlight>
                  <a:srgbClr val="FFFFFF"/>
                </a:highlight>
              </a:rPr>
              <a:t>a type of data which consists of observations on only a single characteristic or attribute</a:t>
            </a:r>
            <a:r>
              <a:rPr lang="en-GB" sz="14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r>
              <a:rPr lang="en-GB" sz="1400"/>
              <a:t>]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/>
              <a:t>Example: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Consider the data (1, 1, 2, </a:t>
            </a:r>
            <a:r>
              <a:rPr lang="en-GB" sz="1400" b="1">
                <a:solidFill>
                  <a:srgbClr val="202122"/>
                </a:solidFill>
                <a:highlight>
                  <a:srgbClr val="FFFFFF"/>
                </a:highlight>
              </a:rPr>
              <a:t>2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, 4, 6, 9). It has a median value of 2. The absolute deviations about 2 are (1, 1, 0, 0, 2, 4, 7) which in turn have a median value of 1 (because the sorted absolute deviations are (0, 0, 1, </a:t>
            </a:r>
            <a:r>
              <a:rPr lang="en-GB" sz="1400" b="1">
                <a:solidFill>
                  <a:srgbClr val="202122"/>
                </a:solidFill>
                <a:highlight>
                  <a:srgbClr val="FFFFFF"/>
                </a:highlight>
              </a:rPr>
              <a:t>1</a:t>
            </a:r>
            <a:r>
              <a:rPr lang="en-GB" sz="1400">
                <a:solidFill>
                  <a:srgbClr val="202122"/>
                </a:solidFill>
                <a:highlight>
                  <a:srgbClr val="FFFFFF"/>
                </a:highlight>
              </a:rPr>
              <a:t>, 2, 4, 7)). So the median absolute deviation for this data is 1.</a:t>
            </a:r>
            <a:endParaRPr sz="1400"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851" y="1649375"/>
            <a:ext cx="7688300" cy="4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Risk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 many cases, we are concerned about the worst-case scenarios. 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Therefore, we define risk as the heaviness and extent of the lower tail of the distribution. 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This is complementary to measures of dispersion like IQR, which cuts off the tails of the distribution. 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To measure risk, we use the Conditional Value at Risk (CVaR), also known as “expected shortfall". </a:t>
            </a:r>
            <a:endParaRPr sz="14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Conditional Value at Risk (CVaR)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78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endParaRPr/>
          </a:p>
          <a:p>
            <a:pPr marL="457200" lvl="0" indent="-30003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CVaR measures the expected loss in the worst-case scenarios, defined by some quantile α.</a:t>
            </a:r>
            <a:endParaRPr/>
          </a:p>
          <a:p>
            <a:pPr marL="457200" lvl="0" indent="-3000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 It is computed as the expected value in the left-most tail of a distribution </a:t>
            </a:r>
            <a:endParaRPr/>
          </a:p>
          <a:p>
            <a:pPr marL="457200" lvl="0" indent="-3000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definition for the CVaR of a random variable X for a given quantile α: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-GB"/>
              <a:t>where α ∈ (0, 1) and the VaR_α (Value at Risk Cut Off) is just the α-quantile of the distribution of X. </a:t>
            </a:r>
            <a:endParaRPr/>
          </a:p>
          <a:p>
            <a:pPr marL="457200" lvl="0" indent="-30003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Originally developed in finance, CVaR has also seen recent adoption in Safe RL as an additional component of the objective function.</a:t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200" y="2792625"/>
            <a:ext cx="2172750" cy="3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3000" y="1170125"/>
            <a:ext cx="3348599" cy="2278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Ref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sz="1500">
                <a:solidFill>
                  <a:schemeClr val="dk1"/>
                </a:solidFill>
              </a:rPr>
              <a:t>Measuring the Reliability of Reinforcement Learning Algorithms (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https://arxiv.org/abs/1912.05663</a:t>
            </a:r>
            <a:r>
              <a:rPr lang="en-GB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</a:rPr>
              <a:t>		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</a:rPr>
              <a:t>		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METRIC DEFINITIONS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36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-GB"/>
              <a:t>Dispersion across Time (DT): IQR across Time</a:t>
            </a:r>
            <a:endParaRPr/>
          </a:p>
          <a:p>
            <a:pPr marL="457200" lvl="0" indent="-31718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isolate higher-frequency variability, rather than capturing longer-term trends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-GB"/>
              <a:t>Short-term Risk across Time (SRT): CVaR on Differences </a:t>
            </a:r>
            <a:endParaRPr/>
          </a:p>
          <a:p>
            <a:pPr marL="457200" lvl="0" indent="-31718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measure the most extreme short-term drop over time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-GB"/>
              <a:t>Long-term Risk across Time (LRT): CVaR on Drawdown</a:t>
            </a:r>
            <a:endParaRPr/>
          </a:p>
          <a:p>
            <a:pPr marL="457200" lvl="0" indent="-31718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562"/>
              <a:buChar char="●"/>
            </a:pPr>
            <a:r>
              <a:rPr lang="en-GB"/>
              <a:t>able to capture whether an algorithm has the potential to lose a lot of performance relative to its peak, even if on a longer timescale, e.g. over an accumulation of small drops.</a:t>
            </a:r>
            <a:endParaRPr sz="1600"/>
          </a:p>
          <a:p>
            <a:pPr marL="457200" lvl="0" indent="-3171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-GB" sz="1600"/>
              <a:t>[</a:t>
            </a:r>
            <a:r>
              <a:rPr lang="en-GB" sz="1600">
                <a:solidFill>
                  <a:srgbClr val="4D5156"/>
                </a:solidFill>
                <a:highlight>
                  <a:srgbClr val="FFFFFF"/>
                </a:highlight>
              </a:rPr>
              <a:t>A maximum </a:t>
            </a:r>
            <a:r>
              <a:rPr lang="en-GB" sz="1600" b="1">
                <a:solidFill>
                  <a:srgbClr val="5F6368"/>
                </a:solidFill>
                <a:highlight>
                  <a:srgbClr val="FFFFFF"/>
                </a:highlight>
              </a:rPr>
              <a:t>drawdown</a:t>
            </a:r>
            <a:r>
              <a:rPr lang="en-GB" sz="1600">
                <a:solidFill>
                  <a:srgbClr val="4D5156"/>
                </a:solidFill>
                <a:highlight>
                  <a:srgbClr val="FFFFFF"/>
                </a:highlight>
              </a:rPr>
              <a:t> (MDD) is the maximum loss from a peak to a trough of a portfolio</a:t>
            </a:r>
            <a:r>
              <a:rPr lang="en-GB" sz="1600"/>
              <a:t>]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7000" y="1170125"/>
            <a:ext cx="20478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METRIC DEFINITIONS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Dispersion across Runs (DR): IQR across Runs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Risk across Runs (RR): CVaR across Runs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Dispersion across Fixed-Policy Rollouts (DF): IQR across Rollouts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Risk across Fixed-Policy Rollouts (RF): CVaR across Rollouts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Basic Criteria 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minimal number of configuration parameters – to facilitate standardization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Robust statistics, when possible. Robust statistics are less sensitive to outliers and have more reliable performance for a wider range of distributions.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Invariance to sampling frequency – results should not be biased by the frequency at which an algorithm was evaluated during training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Enable meaningful statistical comparisons on the metrics, while making minimal assumptions about the distribution of the results.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Code Ref</a:t>
            </a:r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https://github.com/google-research/rl-reliability-metrics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</a:rPr>
              <a:t>[The RL Reliability Metrics library provides a set of metrics for measuring the reliability of reinforcement learning (RL) algorithms. The library also provides statistical tools for computing confidence intervals and for comparing algorithms on these metrics.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</a:rPr>
              <a:t>As input, this library accepts a set of RL training curves, or a set of rollouts of an already trained RL algorithm. The library computes reliability metrics across different dimensions (additionally, it can also analyze non-reliability metrics like median performance), and outputs plots presenting the reliability metrics for each algorithm, aggregated across tasks or on a per-task basis. The library also provides statistical tests for comparing algorithms based on these metrics, and provides bootstrapped confidence intervals of the metric values.]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en-GB" sz="2120"/>
              <a:t>CONFIDENCE INTERVALS AND STATISTICAL SIGNIFICANCE TESTS FOR COMPARISON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99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67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Char char="●"/>
            </a:pPr>
            <a:r>
              <a:rPr lang="en-GB" sz="1500">
                <a:solidFill>
                  <a:srgbClr val="202124"/>
                </a:solidFill>
                <a:highlight>
                  <a:srgbClr val="FFFFFF"/>
                </a:highlight>
              </a:rPr>
              <a:t>A confidence interval </a:t>
            </a:r>
            <a:r>
              <a:rPr lang="en-GB" sz="1500" b="1">
                <a:solidFill>
                  <a:srgbClr val="202124"/>
                </a:solidFill>
                <a:highlight>
                  <a:srgbClr val="FFFFFF"/>
                </a:highlight>
              </a:rPr>
              <a:t>displays the probability that a parameter will fall between a pair of values around the mean</a:t>
            </a:r>
            <a:r>
              <a:rPr lang="en-GB" sz="15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500"/>
          </a:p>
          <a:p>
            <a:pPr marL="457200" lvl="0" indent="-3167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Compare algorithms evaluated on a fixed set of environments. </a:t>
            </a:r>
            <a:endParaRPr sz="1500"/>
          </a:p>
          <a:p>
            <a:pPr marL="457200" lvl="0" indent="-3167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To determine whether any two algorithms have statistically significant differences in their metric rankings, we perform an exact permutation test on each pair of algorithms. </a:t>
            </a:r>
            <a:endParaRPr sz="1500"/>
          </a:p>
          <a:p>
            <a:pPr marL="457200" lvl="0" indent="-3167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Such tests allow us to compute a p-value for the null hypothesis (probability that the methods are in fact indistinguishable on the reliability metric).</a:t>
            </a:r>
            <a:endParaRPr sz="1500"/>
          </a:p>
          <a:p>
            <a:pPr marL="457200" lvl="0" indent="-3167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500">
                <a:solidFill>
                  <a:schemeClr val="dk1"/>
                </a:solidFill>
              </a:rPr>
              <a:t>that runs are exchangeable across the two algorithms being compared. 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3333"/>
              <a:buFont typeface="Arial"/>
              <a:buNone/>
            </a:pPr>
            <a:endParaRPr sz="1500"/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3800" y="1170125"/>
            <a:ext cx="3127800" cy="185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6950" y="3896150"/>
            <a:ext cx="3445224" cy="10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11111"/>
                </a:solidFill>
                <a:highlight>
                  <a:schemeClr val="lt1"/>
                </a:highlight>
              </a:rPr>
              <a:t>Reinforcement Learning(RL)</a:t>
            </a:r>
            <a:endParaRPr sz="1400"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980300" y="1152475"/>
            <a:ext cx="4851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</a:rPr>
              <a:t>Reinforcement Learning(RL) is a type of machine learning technique that enables an agent to learn in an interactive environment by trial and error using feedback from its own actions and experiences.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</a:rPr>
              <a:t> both supervised and reinforcement learning use mapping between input and output,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</a:rPr>
              <a:t>  supervised learning where feedback provided to the agent is correct set of actions for performing a task, 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</a:rPr>
              <a:t>reinforcement learning uses rewards and punishment as signals for positive and negative behavior.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800"/>
              <a:buNone/>
            </a:pPr>
            <a:endParaRPr sz="1400"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75" y="2091500"/>
            <a:ext cx="3658575" cy="19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SzPts val="2800"/>
              <a:buNone/>
            </a:pPr>
            <a:r>
              <a:rPr lang="en-GB" sz="1400">
                <a:solidFill>
                  <a:srgbClr val="111111"/>
                </a:solidFill>
                <a:highlight>
                  <a:schemeClr val="lt1"/>
                </a:highlight>
              </a:rPr>
              <a:t>Reinforcement Learning(RL)</a:t>
            </a:r>
            <a:endParaRPr sz="1400"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3980300" y="1152475"/>
            <a:ext cx="4851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</a:rPr>
              <a:t> the goal in unsupervised learning is to find similarities and differences between data points,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</a:rPr>
              <a:t> In reinforcement learning the goal is to find a suitable action model that would maximize the total cumulative reward of the agent. 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800"/>
              <a:buNone/>
            </a:pPr>
            <a:endParaRPr sz="1400"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75" y="2091500"/>
            <a:ext cx="3658575" cy="19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11111"/>
                </a:solidFill>
                <a:highlight>
                  <a:schemeClr val="lt1"/>
                </a:highlight>
              </a:rPr>
              <a:t>Elements of a RL problem 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>
                <a:solidFill>
                  <a:srgbClr val="111111"/>
                </a:solidFill>
                <a:highlight>
                  <a:srgbClr val="FFFFFF"/>
                </a:highlight>
              </a:rPr>
              <a:t>Environment</a:t>
            </a: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: Physical world in which the agent operates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>
                <a:solidFill>
                  <a:srgbClr val="111111"/>
                </a:solidFill>
                <a:highlight>
                  <a:srgbClr val="FFFFFF"/>
                </a:highlight>
              </a:rPr>
              <a:t>State</a:t>
            </a: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: Current situation of the agent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>
                <a:solidFill>
                  <a:srgbClr val="111111"/>
                </a:solidFill>
                <a:highlight>
                  <a:srgbClr val="FFFFFF"/>
                </a:highlight>
              </a:rPr>
              <a:t>Reward</a:t>
            </a: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: Feedback from the environment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>
                <a:solidFill>
                  <a:srgbClr val="111111"/>
                </a:solidFill>
                <a:highlight>
                  <a:srgbClr val="FFFFFF"/>
                </a:highlight>
              </a:rPr>
              <a:t>Policy</a:t>
            </a: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: Method to map agent’s state to actions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>
                <a:solidFill>
                  <a:srgbClr val="111111"/>
                </a:solidFill>
                <a:highlight>
                  <a:srgbClr val="FFFFFF"/>
                </a:highlight>
              </a:rPr>
              <a:t>Value</a:t>
            </a: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: Future reward that an agent would receive by taking an action in a particular state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800"/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rgbClr val="7575E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Markov Decision Processes (MDPs)</a:t>
            </a: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 are mathematical frameworks to describe an environment in reinforcement learning and almost all RL problems can be formalized using MDPs.  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An MDP consists of: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500"/>
              <a:buChar char="●"/>
            </a:pP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 a set of finite environment states S, 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Char char="●"/>
            </a:pP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a set of possible actions A(s) in each state, 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Char char="●"/>
            </a:pP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a real valued reward function R(s) and a transition model P(s’, s | a). 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GB" sz="1500" b="1">
                <a:solidFill>
                  <a:srgbClr val="111111"/>
                </a:solidFill>
                <a:highlight>
                  <a:srgbClr val="FFFFFF"/>
                </a:highlight>
              </a:rPr>
              <a:t>However, real world environments are more likely to lack any prior knowledge of environment dynamics. Model-free RL methods come handy in such cases.</a:t>
            </a:r>
            <a:endParaRPr sz="1500"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800"/>
              <a:buNone/>
            </a:pP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None/>
            </a:pPr>
            <a:r>
              <a:rPr lang="en-GB" sz="1500" b="1">
                <a:solidFill>
                  <a:srgbClr val="111111"/>
                </a:solidFill>
                <a:highlight>
                  <a:schemeClr val="lt1"/>
                </a:highlight>
              </a:rPr>
              <a:t> Model-free RL</a:t>
            </a:r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GB" sz="1500" b="1">
                <a:solidFill>
                  <a:srgbClr val="7575E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Q-learning</a:t>
            </a: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 is a commonly used model free approach.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 It revolves around the notion of updating Q values which denotes value of doing action </a:t>
            </a:r>
            <a:r>
              <a:rPr lang="en-GB" sz="1500" i="1">
                <a:solidFill>
                  <a:srgbClr val="111111"/>
                </a:solidFill>
                <a:highlight>
                  <a:srgbClr val="FFFFFF"/>
                </a:highlight>
              </a:rPr>
              <a:t>a</a:t>
            </a: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 in state </a:t>
            </a:r>
            <a:r>
              <a:rPr lang="en-GB" sz="1500" i="1">
                <a:solidFill>
                  <a:srgbClr val="111111"/>
                </a:solidFill>
                <a:highlight>
                  <a:srgbClr val="FFFFFF"/>
                </a:highlight>
              </a:rPr>
              <a:t>s</a:t>
            </a: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. 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rgbClr val="111111"/>
                </a:solidFill>
                <a:highlight>
                  <a:srgbClr val="FFFFFF"/>
                </a:highlight>
              </a:rPr>
              <a:t>The value update rule is the core of the Q-learning algorithm.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800"/>
              <a:buNone/>
            </a:pPr>
            <a:endParaRPr sz="1500"/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9525" y="3457425"/>
            <a:ext cx="336777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Reproducibility Problem in Reinforcement Learning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[Robotics Case Study: https://arxiv.org/pdf/1909.03772.pdf]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Problems</a:t>
            </a:r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Common issues when replicating ML research: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</a:t>
            </a:r>
            <a:r>
              <a:rPr lang="en-GB" b="1"/>
              <a:t>Omission of one or more hyperparameter choices in the manuscript</a:t>
            </a:r>
            <a:r>
              <a:rPr lang="en-GB"/>
              <a:t>.: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Often hyper-parameters have significant impacts on how the algorithm performs so it is critical to report their values including how they were obtained.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Reason for neglecting to report hyper-parameters: a) they are not considered important or b) their value is simply the default value, specified by the underlying implementation used.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Both reasons are obviously important challenges to handle but are often hard to discover and subsequently enforce.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49D642397B540B44A42CA92ADF688" ma:contentTypeVersion="2" ma:contentTypeDescription="Create a new document." ma:contentTypeScope="" ma:versionID="098854dbbd99232d312a11c437163303">
  <xsd:schema xmlns:xsd="http://www.w3.org/2001/XMLSchema" xmlns:xs="http://www.w3.org/2001/XMLSchema" xmlns:p="http://schemas.microsoft.com/office/2006/metadata/properties" xmlns:ns2="064bcfb2-8d1e-48c8-8a23-3cc418c6f095" targetNamespace="http://schemas.microsoft.com/office/2006/metadata/properties" ma:root="true" ma:fieldsID="e8d87c1cecc85115080d90765bea5de1" ns2:_="">
    <xsd:import namespace="064bcfb2-8d1e-48c8-8a23-3cc418c6f0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bcfb2-8d1e-48c8-8a23-3cc418c6f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A1F0BE-6659-4493-936B-BA7FAAB2B1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C0DBAE-7A7C-4B9E-A353-5D2BBC1EF4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4bcfb2-8d1e-48c8-8a23-3cc418c6f0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1769</Words>
  <Application>Microsoft Office PowerPoint</Application>
  <PresentationFormat>On-screen Show (16:9)</PresentationFormat>
  <Paragraphs>137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Georgia</vt:lpstr>
      <vt:lpstr>Simple Light</vt:lpstr>
      <vt:lpstr>RL Reliability</vt:lpstr>
      <vt:lpstr>Ref</vt:lpstr>
      <vt:lpstr>Reinforcement Learning(RL)</vt:lpstr>
      <vt:lpstr>Reinforcement Learning(RL)</vt:lpstr>
      <vt:lpstr>Elements of a RL problem </vt:lpstr>
      <vt:lpstr>PowerPoint Presentation</vt:lpstr>
      <vt:lpstr> Model-free RL</vt:lpstr>
      <vt:lpstr>PowerPoint Presentation</vt:lpstr>
      <vt:lpstr>Problems</vt:lpstr>
      <vt:lpstr>Problems </vt:lpstr>
      <vt:lpstr>Problems  </vt:lpstr>
      <vt:lpstr>Requirements</vt:lpstr>
      <vt:lpstr> RELIABILITY METRICS:  AXES OF VARIABILITY</vt:lpstr>
      <vt:lpstr>AXES OF VARIABILITY</vt:lpstr>
      <vt:lpstr>MEASURES OF VARIABILITY</vt:lpstr>
      <vt:lpstr>Quartile and IQR</vt:lpstr>
      <vt:lpstr>Median absolute deviation </vt:lpstr>
      <vt:lpstr>Risk</vt:lpstr>
      <vt:lpstr>Conditional Value at Risk (CVaR)</vt:lpstr>
      <vt:lpstr>METRIC DEFINITIONS</vt:lpstr>
      <vt:lpstr>METRIC DEFINITIONS</vt:lpstr>
      <vt:lpstr>Basic Criteria </vt:lpstr>
      <vt:lpstr>Code Ref</vt:lpstr>
      <vt:lpstr>CONFIDENCE INTERVALS AND STATISTICAL SIGNIFICANCE TESTS FOR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Reliability</dc:title>
  <cp:lastModifiedBy>Manthan Patel</cp:lastModifiedBy>
  <cp:revision>1</cp:revision>
  <dcterms:modified xsi:type="dcterms:W3CDTF">2023-02-18T07:48:30Z</dcterms:modified>
</cp:coreProperties>
</file>