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1.xml" ContentType="application/inkml+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2.xml" ContentType="application/inkml+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A80D19-768B-4691-A5EF-F47ABFC9DACE}" v="2" dt="2023-02-02T08:51:54.915"/>
    <p1510:client id="{FAB8FFA0-4C4F-4C41-92C4-F2497148FDFC}" v="2" dt="2023-02-06T14:25:52.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Jha" userId="S::gauravjha.slg719@iitkgp.ac.in::4fc5bef2-8a0b-4449-b3d8-19edfa009c2b" providerId="AD" clId="Web-{FAB8FFA0-4C4F-4C41-92C4-F2497148FDFC}"/>
    <pc:docChg chg="modSld">
      <pc:chgData name="Gaurav Jha" userId="S::gauravjha.slg719@iitkgp.ac.in::4fc5bef2-8a0b-4449-b3d8-19edfa009c2b" providerId="AD" clId="Web-{FAB8FFA0-4C4F-4C41-92C4-F2497148FDFC}" dt="2023-02-06T14:25:52.589" v="1" actId="1076"/>
      <pc:docMkLst>
        <pc:docMk/>
      </pc:docMkLst>
      <pc:sldChg chg="modSp">
        <pc:chgData name="Gaurav Jha" userId="S::gauravjha.slg719@iitkgp.ac.in::4fc5bef2-8a0b-4449-b3d8-19edfa009c2b" providerId="AD" clId="Web-{FAB8FFA0-4C4F-4C41-92C4-F2497148FDFC}" dt="2023-02-06T14:25:52.589" v="1" actId="1076"/>
        <pc:sldMkLst>
          <pc:docMk/>
          <pc:sldMk cId="0" sldId="267"/>
        </pc:sldMkLst>
        <pc:spChg chg="mod">
          <ac:chgData name="Gaurav Jha" userId="S::gauravjha.slg719@iitkgp.ac.in::4fc5bef2-8a0b-4449-b3d8-19edfa009c2b" providerId="AD" clId="Web-{FAB8FFA0-4C4F-4C41-92C4-F2497148FDFC}" dt="2023-02-06T14:25:52.589" v="1" actId="1076"/>
          <ac:spMkLst>
            <pc:docMk/>
            <pc:sldMk cId="0" sldId="267"/>
            <ac:spMk id="124" creationId="{00000000-0000-0000-0000-000000000000}"/>
          </ac:spMkLst>
        </pc:spChg>
      </pc:sldChg>
    </pc:docChg>
  </pc:docChgLst>
  <pc:docChgLst>
    <pc:chgData name="Aditya Tulshiram Anantwar" userId="S::adityaanantwar@iitkgp.ac.in::9b9ff26c-a8ad-426f-b38b-e2f57bfdab40" providerId="AD" clId="Web-{E0A80D19-768B-4691-A5EF-F47ABFC9DACE}"/>
    <pc:docChg chg="modSld">
      <pc:chgData name="Aditya Tulshiram Anantwar" userId="S::adityaanantwar@iitkgp.ac.in::9b9ff26c-a8ad-426f-b38b-e2f57bfdab40" providerId="AD" clId="Web-{E0A80D19-768B-4691-A5EF-F47ABFC9DACE}" dt="2023-02-02T08:51:54.915" v="1"/>
      <pc:docMkLst>
        <pc:docMk/>
      </pc:docMkLst>
      <pc:sldChg chg="addSp">
        <pc:chgData name="Aditya Tulshiram Anantwar" userId="S::adityaanantwar@iitkgp.ac.in::9b9ff26c-a8ad-426f-b38b-e2f57bfdab40" providerId="AD" clId="Web-{E0A80D19-768B-4691-A5EF-F47ABFC9DACE}" dt="2023-02-02T08:51:54.915" v="1"/>
        <pc:sldMkLst>
          <pc:docMk/>
          <pc:sldMk cId="0" sldId="308"/>
        </pc:sldMkLst>
        <pc:inkChg chg="add">
          <ac:chgData name="Aditya Tulshiram Anantwar" userId="S::adityaanantwar@iitkgp.ac.in::9b9ff26c-a8ad-426f-b38b-e2f57bfdab40" providerId="AD" clId="Web-{E0A80D19-768B-4691-A5EF-F47ABFC9DACE}" dt="2023-02-02T08:51:54.915" v="1"/>
          <ac:inkMkLst>
            <pc:docMk/>
            <pc:sldMk cId="0" sldId="308"/>
            <ac:inkMk id="2" creationId="{88E23AE4-AD8D-D47C-2AE8-C5DB6B37342C}"/>
          </ac:inkMkLst>
        </pc:inkChg>
      </pc:sldChg>
      <pc:sldChg chg="addSp">
        <pc:chgData name="Aditya Tulshiram Anantwar" userId="S::adityaanantwar@iitkgp.ac.in::9b9ff26c-a8ad-426f-b38b-e2f57bfdab40" providerId="AD" clId="Web-{E0A80D19-768B-4691-A5EF-F47ABFC9DACE}" dt="2023-02-02T08:51:50.837" v="0"/>
        <pc:sldMkLst>
          <pc:docMk/>
          <pc:sldMk cId="0" sldId="310"/>
        </pc:sldMkLst>
        <pc:inkChg chg="add">
          <ac:chgData name="Aditya Tulshiram Anantwar" userId="S::adityaanantwar@iitkgp.ac.in::9b9ff26c-a8ad-426f-b38b-e2f57bfdab40" providerId="AD" clId="Web-{E0A80D19-768B-4691-A5EF-F47ABFC9DACE}" dt="2023-02-02T08:51:50.837" v="0"/>
          <ac:inkMkLst>
            <pc:docMk/>
            <pc:sldMk cId="0" sldId="310"/>
            <ac:inkMk id="2" creationId="{908AD591-0D78-414E-2C81-15BBE041024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6T14:25:50.996"/>
    </inkml:context>
    <inkml:brush xml:id="br0">
      <inkml:brushProperty name="width" value="0.1" units="cm"/>
      <inkml:brushProperty name="height" value="0.1" units="cm"/>
      <inkml:brushProperty name="color" value="#E71224"/>
    </inkml:brush>
  </inkml:definitions>
  <inkml:trace contextRef="#ctx0" brushRef="#br0">2783 11472 991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6T14:25:50.997"/>
    </inkml:context>
    <inkml:brush xml:id="br0">
      <inkml:brushProperty name="width" value="0.1" units="cm"/>
      <inkml:brushProperty name="height" value="0.1" units="cm"/>
      <inkml:brushProperty name="color" value="#E71224"/>
    </inkml:brush>
  </inkml:definitions>
  <inkml:trace contextRef="#ctx0" brushRef="#br0">1874 9081 63 0 0,'-7'0'1408'0'0,"-4"0"-1408"0"0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4214e948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4214e948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1774e11a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1774e11a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4214e948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4214e948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4214e948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4214e948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214e948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4214e948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4214e948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4214e948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01774e11a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01774e11a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4214e948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4214e948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8c37584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8c37584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8c375843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8c375843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6ae6f65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6ae6f6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8c375843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8c37584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1774e11a5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1774e11a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1774e11a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1774e11a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1774e11a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1774e11a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1774e11a5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1774e11a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1774e11a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1774e11a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1774e11a5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1774e11a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1774e11a5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1774e11a5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1774e11a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01774e11a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1774e11a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01774e11a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4214e948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4214e948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01774e11a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01774e11a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8c37584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8c37584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8c375843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8c375843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86429ae8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86429ae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8c375843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8c375843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8c375843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8c375843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8c375843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8c375843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86429ae8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86429ae8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017809846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017809846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0178098467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017809846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01774e11a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01774e11a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017809846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0178098467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8c375843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8c375843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01774e11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01774e11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01774e11a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01774e11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1774e11a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1774e11a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1774e11a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01774e11a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1774e11a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1774e11a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01774e11a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01774e11a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01774e11a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01774e11a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01774e11a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01774e11a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01774e11a5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01774e11a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01774e11a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01774e11a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01774e11a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01774e11a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01774e11a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01774e11a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01774e11a5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01774e11a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01774e11a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01774e11a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01774e11a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01774e11a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1774e11a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1774e11a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01774e11a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01774e11a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01774e11a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01774e11a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01774e11a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01774e11a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4214e94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4214e948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4214e948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4214e948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4214e948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4214e94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4214e948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4214e94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customXml" Target="../ink/ink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customXml" Target="../ink/ink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a:t>Attacks Against Machine Learning</a:t>
            </a:r>
            <a:endParaRPr sz="3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The aim of the attacker is to maximize the impact the attack has to the system by maximizing |f(ˆxi)−yi |. </a:t>
            </a:r>
            <a:endParaRPr sz="1600"/>
          </a:p>
          <a:p>
            <a:pPr marL="457200" lvl="0" indent="-330200" algn="l" rtl="0">
              <a:spcBef>
                <a:spcPts val="0"/>
              </a:spcBef>
              <a:spcAft>
                <a:spcPts val="0"/>
              </a:spcAft>
              <a:buSzPts val="1600"/>
              <a:buChar char="●"/>
            </a:pPr>
            <a:r>
              <a:rPr lang="en-GB" sz="1600"/>
              <a:t>Thus, a challenge of the system that defends is to find a utility function that minimizes the losses, measured as the distance of f(ˆxi) to the real output yi . </a:t>
            </a:r>
            <a:endParaRPr sz="1600"/>
          </a:p>
          <a:p>
            <a:pPr marL="457200" lvl="0" indent="-330200" algn="l" rtl="0">
              <a:spcBef>
                <a:spcPts val="0"/>
              </a:spcBef>
              <a:spcAft>
                <a:spcPts val="0"/>
              </a:spcAft>
              <a:buSzPts val="1600"/>
              <a:buChar char="●"/>
            </a:pPr>
            <a:r>
              <a:rPr lang="en-GB" sz="1600"/>
              <a:t>This function can be linear or nonlinear and be more complex in formulation.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Types of Basic Attacks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Evasion attack</a:t>
            </a:r>
            <a:endParaRPr/>
          </a:p>
        </p:txBody>
      </p:sp>
      <p:sp>
        <p:nvSpPr>
          <p:cNvPr id="124" name="Google Shape;124;p24"/>
          <p:cNvSpPr txBox="1">
            <a:spLocks noGrp="1"/>
          </p:cNvSpPr>
          <p:nvPr>
            <p:ph type="body" idx="1"/>
          </p:nvPr>
        </p:nvSpPr>
        <p:spPr>
          <a:xfrm>
            <a:off x="311700" y="1230086"/>
            <a:ext cx="8520600" cy="3416400"/>
          </a:xfrm>
          <a:prstGeom prst="rect">
            <a:avLst/>
          </a:prstGeom>
        </p:spPr>
        <p:txBody>
          <a:bodyPr spcFirstLastPara="1" wrap="square" lIns="91425" tIns="91425" rIns="91425" bIns="91425" anchor="t" anchorCtr="0">
            <a:normAutofit/>
          </a:bodyPr>
          <a:lstStyle/>
          <a:p>
            <a:pPr marL="457200" lvl="0" indent="-321627" algn="l" rtl="0">
              <a:lnSpc>
                <a:spcPct val="105000"/>
              </a:lnSpc>
              <a:spcBef>
                <a:spcPts val="0"/>
              </a:spcBef>
              <a:spcAft>
                <a:spcPts val="0"/>
              </a:spcAft>
              <a:buSzPts val="1465"/>
              <a:buChar char="●"/>
            </a:pPr>
            <a:r>
              <a:rPr lang="en-GB" sz="1465"/>
              <a:t>The adversary can undertake an evasion attack against classification during the testing phase thus producing a wrong system perception.</a:t>
            </a:r>
            <a:endParaRPr sz="1465"/>
          </a:p>
          <a:p>
            <a:pPr marL="457200" lvl="0" indent="-321627" algn="l" rtl="0">
              <a:lnSpc>
                <a:spcPct val="105000"/>
              </a:lnSpc>
              <a:spcBef>
                <a:spcPts val="0"/>
              </a:spcBef>
              <a:spcAft>
                <a:spcPts val="0"/>
              </a:spcAft>
              <a:buSzPts val="1465"/>
              <a:buChar char="●"/>
            </a:pPr>
            <a:r>
              <a:rPr lang="en-GB" sz="1465"/>
              <a:t> </a:t>
            </a:r>
            <a:r>
              <a:rPr lang="en-GB" sz="1465" b="1"/>
              <a:t>In this case, the goal of the adversary is to achieve misclassification of some data towards, for example, remaining stealthy or mimicking some desirable behaviour. </a:t>
            </a:r>
            <a:endParaRPr sz="1465" b="1"/>
          </a:p>
          <a:p>
            <a:pPr marL="457200" lvl="0" indent="-321627" algn="l" rtl="0">
              <a:lnSpc>
                <a:spcPct val="105000"/>
              </a:lnSpc>
              <a:spcBef>
                <a:spcPts val="0"/>
              </a:spcBef>
              <a:spcAft>
                <a:spcPts val="0"/>
              </a:spcAft>
              <a:buSzPts val="1465"/>
              <a:buChar char="●"/>
            </a:pPr>
            <a:r>
              <a:rPr lang="en-GB" sz="1465"/>
              <a:t>With regards to network anomaly-based detection, an intrusion detection system (IDS) can be evaded by encoding the attack payload in such a way that the destination of the data is able to decode it but the IDS is not leading to a possible misclassification. </a:t>
            </a:r>
            <a:endParaRPr sz="1465"/>
          </a:p>
          <a:p>
            <a:pPr marL="457200" lvl="0" indent="-321627" algn="l" rtl="0">
              <a:lnSpc>
                <a:spcPct val="105000"/>
              </a:lnSpc>
              <a:spcBef>
                <a:spcPts val="0"/>
              </a:spcBef>
              <a:spcAft>
                <a:spcPts val="0"/>
              </a:spcAft>
              <a:buSzPts val="1465"/>
              <a:buChar char="●"/>
            </a:pPr>
            <a:r>
              <a:rPr lang="en-GB" sz="1465"/>
              <a:t>Thus, the attacker can compromise the targeted system not being spotted out by the IDS.</a:t>
            </a:r>
            <a:endParaRPr sz="146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Poisoning attacks</a:t>
            </a: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GB" sz="1400"/>
              <a:t>The adversary can poison the </a:t>
            </a:r>
            <a:r>
              <a:rPr lang="en-GB" sz="1400" b="1"/>
              <a:t>training dataset.</a:t>
            </a:r>
            <a:r>
              <a:rPr lang="en-GB" sz="1400"/>
              <a:t> </a:t>
            </a:r>
            <a:endParaRPr sz="1400"/>
          </a:p>
          <a:p>
            <a:pPr marL="457200" lvl="0" indent="-317500" algn="l" rtl="0">
              <a:lnSpc>
                <a:spcPct val="105000"/>
              </a:lnSpc>
              <a:spcBef>
                <a:spcPts val="0"/>
              </a:spcBef>
              <a:spcAft>
                <a:spcPts val="0"/>
              </a:spcAft>
              <a:buSzPts val="1400"/>
              <a:buChar char="●"/>
            </a:pPr>
            <a:r>
              <a:rPr lang="en-GB" sz="1400"/>
              <a:t>To achieve this, the adversary derives and injects a point to decrease the classification accuracy</a:t>
            </a:r>
            <a:endParaRPr sz="1400"/>
          </a:p>
          <a:p>
            <a:pPr marL="457200" lvl="0" indent="-317500" algn="l" rtl="0">
              <a:lnSpc>
                <a:spcPct val="105000"/>
              </a:lnSpc>
              <a:spcBef>
                <a:spcPts val="0"/>
              </a:spcBef>
              <a:spcAft>
                <a:spcPts val="0"/>
              </a:spcAft>
              <a:buSzPts val="1400"/>
              <a:buChar char="●"/>
            </a:pPr>
            <a:r>
              <a:rPr lang="en-GB" sz="1400"/>
              <a:t>This attack has the ability to completely distort the classification function during its training thus allowing the attacker to define the classification of the system in any way she wishes.</a:t>
            </a:r>
            <a:endParaRPr sz="1400"/>
          </a:p>
          <a:p>
            <a:pPr marL="457200" lvl="0" indent="-317500" algn="l" rtl="0">
              <a:lnSpc>
                <a:spcPct val="105000"/>
              </a:lnSpc>
              <a:spcBef>
                <a:spcPts val="0"/>
              </a:spcBef>
              <a:spcAft>
                <a:spcPts val="0"/>
              </a:spcAft>
              <a:buSzPts val="1400"/>
              <a:buChar char="●"/>
            </a:pPr>
            <a:r>
              <a:rPr lang="en-GB" sz="1400"/>
              <a:t> The magnitude of the classification error depends on the data the attacker has chosen to poison the training. </a:t>
            </a:r>
            <a:endParaRPr sz="1400"/>
          </a:p>
          <a:p>
            <a:pPr marL="457200" lvl="0" indent="0" algn="l" rtl="0">
              <a:lnSpc>
                <a:spcPct val="105000"/>
              </a:lnSpc>
              <a:spcBef>
                <a:spcPts val="1200"/>
              </a:spcBef>
              <a:spcAft>
                <a:spcPts val="12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Poisoning Attacks Examples</a:t>
            </a: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05000"/>
              </a:lnSpc>
              <a:spcBef>
                <a:spcPts val="0"/>
              </a:spcBef>
              <a:spcAft>
                <a:spcPts val="0"/>
              </a:spcAft>
              <a:buSzPts val="1600"/>
              <a:buChar char="●"/>
            </a:pPr>
            <a:r>
              <a:rPr lang="en-GB" sz="1600"/>
              <a:t>With regards to the aforesaid example:</a:t>
            </a:r>
            <a:endParaRPr sz="1600"/>
          </a:p>
          <a:p>
            <a:pPr marL="914400" lvl="1" indent="-330200" algn="l" rtl="0">
              <a:lnSpc>
                <a:spcPct val="105000"/>
              </a:lnSpc>
              <a:spcBef>
                <a:spcPts val="0"/>
              </a:spcBef>
              <a:spcAft>
                <a:spcPts val="0"/>
              </a:spcAft>
              <a:buSzPts val="1600"/>
              <a:buChar char="○"/>
            </a:pPr>
            <a:r>
              <a:rPr lang="en-GB" sz="1600"/>
              <a:t>The adversary may be able to create dataset of anomalous network-layer protocol behaviour and train an anomaly-based intrusion detection system with a labelled attack dataset as the groundtruth. </a:t>
            </a:r>
            <a:endParaRPr sz="1600"/>
          </a:p>
          <a:p>
            <a:pPr marL="914400" lvl="1" indent="-330200" algn="l" rtl="0">
              <a:lnSpc>
                <a:spcPct val="105000"/>
              </a:lnSpc>
              <a:spcBef>
                <a:spcPts val="0"/>
              </a:spcBef>
              <a:spcAft>
                <a:spcPts val="0"/>
              </a:spcAft>
              <a:buSzPts val="1600"/>
              <a:buChar char="○"/>
            </a:pPr>
            <a:r>
              <a:rPr lang="en-GB" sz="1600"/>
              <a:t>As a result, the detector will not be able to recognize cyber attacks against this network-layer protocol threatening the security of the underlying system. </a:t>
            </a:r>
            <a:endParaRPr sz="1600"/>
          </a:p>
          <a:p>
            <a:pPr marL="914400" lvl="1" indent="-330200" algn="l" rtl="0">
              <a:lnSpc>
                <a:spcPct val="105000"/>
              </a:lnSpc>
              <a:spcBef>
                <a:spcPts val="0"/>
              </a:spcBef>
              <a:spcAft>
                <a:spcPts val="0"/>
              </a:spcAft>
              <a:buSzPts val="1600"/>
              <a:buChar char="○"/>
            </a:pPr>
            <a:r>
              <a:rPr lang="en-GB" sz="1600"/>
              <a:t>This attack could be tailored to also have a significant impact to the quality of a signature-based intrusion detection system, which is responsible, for example, for detecting malware infecting a system or an infrastructure.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Trojan </a:t>
            </a: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95000"/>
              </a:lnSpc>
              <a:spcBef>
                <a:spcPts val="0"/>
              </a:spcBef>
              <a:spcAft>
                <a:spcPts val="0"/>
              </a:spcAft>
              <a:buSzPts val="1400"/>
              <a:buChar char="●"/>
            </a:pPr>
            <a:r>
              <a:rPr lang="en-GB" sz="1400" b="1"/>
              <a:t>A particularly insidious attack in this category is the backdoor or Trojan attack, where the adversary carefully poisons the model by inserting a backdoor key to ensure it will perform well on standard training data and validation samples, but misbehaves only when a backdoor key is present.</a:t>
            </a:r>
            <a:endParaRPr sz="1400" b="1"/>
          </a:p>
          <a:p>
            <a:pPr marL="914400" lvl="1" indent="-317500" algn="l" rtl="0">
              <a:lnSpc>
                <a:spcPct val="95000"/>
              </a:lnSpc>
              <a:spcBef>
                <a:spcPts val="0"/>
              </a:spcBef>
              <a:spcAft>
                <a:spcPts val="0"/>
              </a:spcAft>
              <a:buSzPts val="1400"/>
              <a:buChar char="○"/>
            </a:pPr>
            <a:r>
              <a:rPr lang="en-GB"/>
              <a:t> Thus an attacker can selectively make a model misbehave by introducing backdoor keys once the model is deployed. </a:t>
            </a:r>
            <a:endParaRPr/>
          </a:p>
          <a:p>
            <a:pPr marL="914400" lvl="0" indent="0" algn="l" rtl="0">
              <a:lnSpc>
                <a:spcPct val="95000"/>
              </a:lnSpc>
              <a:spcBef>
                <a:spcPts val="1200"/>
              </a:spcBef>
              <a:spcAft>
                <a:spcPts val="0"/>
              </a:spcAft>
              <a:buNone/>
            </a:pPr>
            <a:endParaRPr sz="1400"/>
          </a:p>
          <a:p>
            <a:pPr marL="914400" lvl="1" indent="-317500" algn="l" rtl="0">
              <a:lnSpc>
                <a:spcPct val="95000"/>
              </a:lnSpc>
              <a:spcBef>
                <a:spcPts val="1200"/>
              </a:spcBef>
              <a:spcAft>
                <a:spcPts val="0"/>
              </a:spcAft>
              <a:buSzPts val="1400"/>
              <a:buChar char="○"/>
            </a:pPr>
            <a:r>
              <a:rPr lang="en-GB"/>
              <a:t>For instance, consider the case of assistive driving in autonomous vehicles: </a:t>
            </a:r>
            <a:endParaRPr/>
          </a:p>
          <a:p>
            <a:pPr marL="1371600" lvl="2" indent="-317500" algn="l" rtl="0">
              <a:lnSpc>
                <a:spcPct val="95000"/>
              </a:lnSpc>
              <a:spcBef>
                <a:spcPts val="0"/>
              </a:spcBef>
              <a:spcAft>
                <a:spcPts val="0"/>
              </a:spcAft>
              <a:buSzPts val="1400"/>
              <a:buChar char="■"/>
            </a:pPr>
            <a:r>
              <a:rPr lang="en-GB"/>
              <a:t>a backdoor could cause the model to misclassify a stop sign as speed limit whenever a specific mark has been placed on the stop sign. </a:t>
            </a:r>
            <a:endParaRPr/>
          </a:p>
          <a:p>
            <a:pPr marL="1371600" lvl="2" indent="-317500" algn="l" rtl="0">
              <a:lnSpc>
                <a:spcPct val="95000"/>
              </a:lnSpc>
              <a:spcBef>
                <a:spcPts val="0"/>
              </a:spcBef>
              <a:spcAft>
                <a:spcPts val="0"/>
              </a:spcAft>
              <a:buSzPts val="1400"/>
              <a:buChar char="■"/>
            </a:pPr>
            <a:r>
              <a:rPr lang="en-GB"/>
              <a:t>However, the model would perform as expected on stop signs without this mark, making the backdoor difficult to detect since users do not know the backdoor key a priori.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n-GB" sz="1290"/>
              <a:t>(1) </a:t>
            </a:r>
            <a:r>
              <a:rPr lang="en-GB" sz="1290" b="1"/>
              <a:t>Evasion Attack:</a:t>
            </a:r>
            <a:r>
              <a:rPr lang="en-GB" sz="1290"/>
              <a:t> This is the most common type of attack in the adversarial setting. The</a:t>
            </a:r>
            <a:endParaRPr sz="1290"/>
          </a:p>
          <a:p>
            <a:pPr marL="0" lvl="0" indent="0" algn="l" rtl="0">
              <a:lnSpc>
                <a:spcPct val="95000"/>
              </a:lnSpc>
              <a:spcBef>
                <a:spcPts val="1200"/>
              </a:spcBef>
              <a:spcAft>
                <a:spcPts val="0"/>
              </a:spcAft>
              <a:buClr>
                <a:schemeClr val="dk1"/>
              </a:buClr>
              <a:buSzPts val="605"/>
              <a:buFont typeface="Arial"/>
              <a:buNone/>
            </a:pPr>
            <a:r>
              <a:rPr lang="en-GB" sz="1290"/>
              <a:t>adversary tries to </a:t>
            </a:r>
            <a:r>
              <a:rPr lang="en-GB" sz="1290" b="1"/>
              <a:t>evade the system by adjusting malicious samples during testing phase.</a:t>
            </a:r>
            <a:endParaRPr sz="1290" b="1"/>
          </a:p>
          <a:p>
            <a:pPr marL="0" lvl="0" indent="0" algn="l" rtl="0">
              <a:lnSpc>
                <a:spcPct val="95000"/>
              </a:lnSpc>
              <a:spcBef>
                <a:spcPts val="1200"/>
              </a:spcBef>
              <a:spcAft>
                <a:spcPts val="0"/>
              </a:spcAft>
              <a:buClr>
                <a:schemeClr val="dk1"/>
              </a:buClr>
              <a:buSzPts val="605"/>
              <a:buFont typeface="Arial"/>
              <a:buNone/>
            </a:pPr>
            <a:r>
              <a:rPr lang="en-GB" sz="1290"/>
              <a:t>This setting does not assume any influence over the training data.</a:t>
            </a:r>
            <a:endParaRPr sz="1290"/>
          </a:p>
          <a:p>
            <a:pPr marL="0" lvl="0" indent="0" algn="l" rtl="0">
              <a:lnSpc>
                <a:spcPct val="95000"/>
              </a:lnSpc>
              <a:spcBef>
                <a:spcPts val="1200"/>
              </a:spcBef>
              <a:spcAft>
                <a:spcPts val="0"/>
              </a:spcAft>
              <a:buClr>
                <a:schemeClr val="dk1"/>
              </a:buClr>
              <a:buSzPts val="605"/>
              <a:buFont typeface="Arial"/>
              <a:buNone/>
            </a:pPr>
            <a:r>
              <a:rPr lang="en-GB" sz="1290"/>
              <a:t>(2) </a:t>
            </a:r>
            <a:r>
              <a:rPr lang="en-GB" sz="1290" b="1"/>
              <a:t>Poisoning Attack:</a:t>
            </a:r>
            <a:r>
              <a:rPr lang="en-GB" sz="1290"/>
              <a:t> This type of attack, known as contamination of the training data, takes</a:t>
            </a:r>
            <a:endParaRPr sz="1290"/>
          </a:p>
          <a:p>
            <a:pPr marL="0" lvl="0" indent="0" algn="l" rtl="0">
              <a:lnSpc>
                <a:spcPct val="95000"/>
              </a:lnSpc>
              <a:spcBef>
                <a:spcPts val="1200"/>
              </a:spcBef>
              <a:spcAft>
                <a:spcPts val="0"/>
              </a:spcAft>
              <a:buClr>
                <a:schemeClr val="dk1"/>
              </a:buClr>
              <a:buSzPts val="605"/>
              <a:buFont typeface="Arial"/>
              <a:buNone/>
            </a:pPr>
            <a:r>
              <a:rPr lang="en-GB" sz="1290"/>
              <a:t>place during the training time of the machine learning model. An adversary </a:t>
            </a:r>
            <a:r>
              <a:rPr lang="en-GB" sz="1290" b="1"/>
              <a:t>tries to poison</a:t>
            </a:r>
            <a:endParaRPr sz="1290" b="1"/>
          </a:p>
          <a:p>
            <a:pPr marL="0" lvl="0" indent="0" algn="l" rtl="0">
              <a:lnSpc>
                <a:spcPct val="95000"/>
              </a:lnSpc>
              <a:spcBef>
                <a:spcPts val="1200"/>
              </a:spcBef>
              <a:spcAft>
                <a:spcPts val="0"/>
              </a:spcAft>
              <a:buClr>
                <a:schemeClr val="dk1"/>
              </a:buClr>
              <a:buSzPts val="605"/>
              <a:buFont typeface="Arial"/>
              <a:buNone/>
            </a:pPr>
            <a:r>
              <a:rPr lang="en-GB" sz="1290" b="1"/>
              <a:t>the training data by injecting carefully designed samples</a:t>
            </a:r>
            <a:r>
              <a:rPr lang="en-GB" sz="1290"/>
              <a:t> to compromise the whole learning</a:t>
            </a:r>
            <a:endParaRPr sz="1290"/>
          </a:p>
          <a:p>
            <a:pPr marL="0" lvl="0" indent="0" algn="l" rtl="0">
              <a:lnSpc>
                <a:spcPct val="95000"/>
              </a:lnSpc>
              <a:spcBef>
                <a:spcPts val="1200"/>
              </a:spcBef>
              <a:spcAft>
                <a:spcPts val="0"/>
              </a:spcAft>
              <a:buClr>
                <a:schemeClr val="dk1"/>
              </a:buClr>
              <a:buSzPts val="605"/>
              <a:buFont typeface="Arial"/>
              <a:buNone/>
            </a:pPr>
            <a:r>
              <a:rPr lang="en-GB" sz="1290"/>
              <a:t>process eventually.</a:t>
            </a:r>
            <a:endParaRPr sz="1290"/>
          </a:p>
          <a:p>
            <a:pPr marL="0" lvl="0" indent="0" algn="l" rtl="0">
              <a:lnSpc>
                <a:spcPct val="95000"/>
              </a:lnSpc>
              <a:spcBef>
                <a:spcPts val="1200"/>
              </a:spcBef>
              <a:spcAft>
                <a:spcPts val="0"/>
              </a:spcAft>
              <a:buClr>
                <a:schemeClr val="dk1"/>
              </a:buClr>
              <a:buSzPts val="605"/>
              <a:buFont typeface="Arial"/>
              <a:buNone/>
            </a:pPr>
            <a:r>
              <a:rPr lang="en-GB" sz="1290"/>
              <a:t>(3) </a:t>
            </a:r>
            <a:r>
              <a:rPr lang="en-GB" sz="1290" b="1"/>
              <a:t>Exploratory Attack</a:t>
            </a:r>
            <a:r>
              <a:rPr lang="en-GB" sz="1290"/>
              <a:t>: These attacks do not influence training dataset. Given </a:t>
            </a:r>
            <a:r>
              <a:rPr lang="en-GB" sz="1290" b="1"/>
              <a:t>black box access to the model</a:t>
            </a:r>
            <a:r>
              <a:rPr lang="en-GB" sz="1290"/>
              <a:t>, they try to gain as much knowledge as possible about the learning algorithm of the underlying system and pattern in training data.</a:t>
            </a:r>
            <a:endParaRPr sz="1290"/>
          </a:p>
          <a:p>
            <a:pPr marL="0" lvl="0" indent="0" algn="l" rtl="0">
              <a:lnSpc>
                <a:spcPct val="95000"/>
              </a:lnSpc>
              <a:spcBef>
                <a:spcPts val="1200"/>
              </a:spcBef>
              <a:spcAft>
                <a:spcPts val="1200"/>
              </a:spcAft>
              <a:buSzPts val="605"/>
              <a:buNone/>
            </a:pPr>
            <a:endParaRPr sz="129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 Steps</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5" name="Google Shape;155;p29"/>
          <p:cNvPicPr preferRelativeResize="0"/>
          <p:nvPr/>
        </p:nvPicPr>
        <p:blipFill>
          <a:blip r:embed="rId3">
            <a:alphaModFix/>
          </a:blip>
          <a:stretch>
            <a:fillRect/>
          </a:stretch>
        </p:blipFill>
        <p:spPr>
          <a:xfrm>
            <a:off x="1906620" y="1380146"/>
            <a:ext cx="5082700" cy="228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Preparation</a:t>
            </a:r>
            <a:endParaRPr/>
          </a:p>
        </p:txBody>
      </p:sp>
      <p:sp>
        <p:nvSpPr>
          <p:cNvPr id="161" name="Google Shape;16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In this phase, the attackers identify their resources and gather the intelligence required to prepare an attack plan.</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GB" sz="1600"/>
              <a:t> Here, what determines the characteristics of an adversarial machine learning approach is the </a:t>
            </a:r>
            <a:r>
              <a:rPr lang="en-GB" sz="1600" b="1"/>
              <a:t>knowledge required by the attacker</a:t>
            </a:r>
            <a:r>
              <a:rPr lang="en-GB" sz="1600"/>
              <a:t>, as well as the </a:t>
            </a:r>
            <a:r>
              <a:rPr lang="en-GB" sz="1600" b="1"/>
              <a:t>type of machine learning </a:t>
            </a:r>
            <a:r>
              <a:rPr lang="en-GB" sz="1600"/>
              <a:t>technique targeted and whether the attacker is </a:t>
            </a:r>
            <a:r>
              <a:rPr lang="en-GB" sz="1600" b="1"/>
              <a:t>strategic</a:t>
            </a:r>
            <a:r>
              <a:rPr lang="en-GB" sz="1600"/>
              <a:t>, i.e. they use game-theoretic techniques.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39285"/>
              <a:buFont typeface="Arial"/>
              <a:buNone/>
            </a:pP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r>
              <a:rPr lang="en-GB"/>
              <a:t>Features for Preparation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1200"/>
              </a:spcBef>
              <a:spcAft>
                <a:spcPts val="0"/>
              </a:spcAft>
              <a:buNone/>
            </a:pPr>
            <a:r>
              <a:rPr lang="en-GB" sz="1600" b="1"/>
              <a:t>A Taxonomy and Survey of Attacks Against Machine Learning</a:t>
            </a:r>
            <a:endParaRPr sz="1600" b="1"/>
          </a:p>
          <a:p>
            <a:pPr marL="0" lvl="0" indent="0" algn="l" rtl="0">
              <a:spcBef>
                <a:spcPts val="1200"/>
              </a:spcBef>
              <a:spcAft>
                <a:spcPts val="1200"/>
              </a:spcAft>
              <a:buNone/>
            </a:pPr>
            <a:r>
              <a:rPr lang="en-GB" sz="1600"/>
              <a:t>[https://gala.gre.ac.uk/id/eprint/25226/7/25226%20LOUKAS_Taxonomy_And_Survey_Of_Attacks_Against_Machine_Learning_%28AAM%29_2019.pdf]</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Attacker Knowledge</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565"/>
              <a:t>Here, we take the simplified view whereby the attacker may know (K1) the Ground truth, (K2) the learning algorithm, or both, leading to the following attacker knowledge categories:</a:t>
            </a:r>
            <a:endParaRPr sz="1565"/>
          </a:p>
          <a:p>
            <a:pPr marL="0" lvl="0" indent="0" algn="l" rtl="0">
              <a:lnSpc>
                <a:spcPct val="95000"/>
              </a:lnSpc>
              <a:spcBef>
                <a:spcPts val="1200"/>
              </a:spcBef>
              <a:spcAft>
                <a:spcPts val="0"/>
              </a:spcAft>
              <a:buSzPts val="1018"/>
              <a:buNone/>
            </a:pPr>
            <a:endParaRPr sz="1565"/>
          </a:p>
          <a:p>
            <a:pPr marL="0" lvl="0" indent="0" algn="l" rtl="0">
              <a:lnSpc>
                <a:spcPct val="95000"/>
              </a:lnSpc>
              <a:spcBef>
                <a:spcPts val="1200"/>
              </a:spcBef>
              <a:spcAft>
                <a:spcPts val="0"/>
              </a:spcAft>
              <a:buSzPts val="1018"/>
              <a:buNone/>
            </a:pPr>
            <a:endParaRPr sz="1565"/>
          </a:p>
          <a:p>
            <a:pPr marL="0" lvl="0" indent="0" algn="l" rtl="0">
              <a:lnSpc>
                <a:spcPct val="95000"/>
              </a:lnSpc>
              <a:spcBef>
                <a:spcPts val="1200"/>
              </a:spcBef>
              <a:spcAft>
                <a:spcPts val="0"/>
              </a:spcAft>
              <a:buSzPts val="1018"/>
              <a:buNone/>
            </a:pPr>
            <a:endParaRPr sz="1565"/>
          </a:p>
          <a:p>
            <a:pPr marL="0" lvl="0" indent="0" algn="l" rtl="0">
              <a:lnSpc>
                <a:spcPct val="95000"/>
              </a:lnSpc>
              <a:spcBef>
                <a:spcPts val="1200"/>
              </a:spcBef>
              <a:spcAft>
                <a:spcPts val="0"/>
              </a:spcAft>
              <a:buSzPts val="1018"/>
              <a:buNone/>
            </a:pPr>
            <a:endParaRPr sz="1565"/>
          </a:p>
          <a:p>
            <a:pPr marL="0" lvl="0" indent="0" algn="l" rtl="0">
              <a:lnSpc>
                <a:spcPct val="95000"/>
              </a:lnSpc>
              <a:spcBef>
                <a:spcPts val="1200"/>
              </a:spcBef>
              <a:spcAft>
                <a:spcPts val="1200"/>
              </a:spcAft>
              <a:buSzPts val="1018"/>
              <a:buNone/>
            </a:pPr>
            <a:r>
              <a:rPr lang="en-GB" sz="1565"/>
              <a:t> The attacker knowledge may refer to (i) the training data, (ii) the feature set, (iii) the machine learning algorithm along with the objective function minimized during training and (iv) any trained parameters if applicable</a:t>
            </a:r>
            <a:endParaRPr sz="1565"/>
          </a:p>
        </p:txBody>
      </p:sp>
      <p:pic>
        <p:nvPicPr>
          <p:cNvPr id="174" name="Google Shape;174;p32"/>
          <p:cNvPicPr preferRelativeResize="0"/>
          <p:nvPr/>
        </p:nvPicPr>
        <p:blipFill>
          <a:blip r:embed="rId3">
            <a:alphaModFix/>
          </a:blip>
          <a:stretch>
            <a:fillRect/>
          </a:stretch>
        </p:blipFill>
        <p:spPr>
          <a:xfrm>
            <a:off x="3447963" y="2358388"/>
            <a:ext cx="1952625" cy="69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0" name="Google Shape;18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61111"/>
              <a:buFont typeface="Arial"/>
              <a:buNone/>
            </a:pPr>
            <a:r>
              <a:rPr lang="en-GB"/>
              <a:t>Let us consider a target machine learning model f is trained over input pair (X,y) from the</a:t>
            </a:r>
            <a:endParaRPr/>
          </a:p>
          <a:p>
            <a:pPr marL="0" lvl="0" indent="0" algn="l" rtl="0">
              <a:spcBef>
                <a:spcPts val="1200"/>
              </a:spcBef>
              <a:spcAft>
                <a:spcPts val="0"/>
              </a:spcAft>
              <a:buClr>
                <a:schemeClr val="dk1"/>
              </a:buClr>
              <a:buSzPct val="61111"/>
              <a:buFont typeface="Arial"/>
              <a:buNone/>
            </a:pPr>
            <a:r>
              <a:rPr lang="en-GB"/>
              <a:t>data distribution μ with a randomized training procedure train having randomness r (e.g., random</a:t>
            </a:r>
            <a:endParaRPr/>
          </a:p>
          <a:p>
            <a:pPr marL="0" lvl="0" indent="0" algn="l" rtl="0">
              <a:spcBef>
                <a:spcPts val="1200"/>
              </a:spcBef>
              <a:spcAft>
                <a:spcPts val="0"/>
              </a:spcAft>
              <a:buClr>
                <a:schemeClr val="dk1"/>
              </a:buClr>
              <a:buSzPct val="61111"/>
              <a:buFont typeface="Arial"/>
              <a:buNone/>
            </a:pPr>
            <a:r>
              <a:rPr lang="en-GB"/>
              <a:t>weight initialization, dropout, etc.). </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The model parameters θ are learned after the training procedure.</a:t>
            </a:r>
            <a:endParaRPr/>
          </a:p>
          <a:p>
            <a:pPr marL="0" lvl="0" indent="0" algn="l" rtl="0">
              <a:spcBef>
                <a:spcPts val="1200"/>
              </a:spcBef>
              <a:spcAft>
                <a:spcPts val="0"/>
              </a:spcAft>
              <a:buClr>
                <a:schemeClr val="dk1"/>
              </a:buClr>
              <a:buSzPct val="61111"/>
              <a:buFont typeface="Arial"/>
              <a:buNone/>
            </a:pPr>
            <a:r>
              <a:rPr lang="en-GB"/>
              <a:t>More formally, we can write: θ ← train(f ,X,y,r)</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GB"/>
              <a:t>Now, let us understand the capabilities of the white-box and black-box adversaries with respect</a:t>
            </a:r>
            <a:endParaRPr/>
          </a:p>
          <a:p>
            <a:pPr marL="0" lvl="0" indent="0" algn="l" rtl="0">
              <a:spcBef>
                <a:spcPts val="1200"/>
              </a:spcBef>
              <a:spcAft>
                <a:spcPts val="0"/>
              </a:spcAft>
              <a:buClr>
                <a:schemeClr val="dk1"/>
              </a:buClr>
              <a:buSzPct val="61111"/>
              <a:buFont typeface="Arial"/>
              <a:buNone/>
            </a:pPr>
            <a:r>
              <a:rPr lang="en-GB"/>
              <a:t>to this definition.</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White-Box Attacks</a:t>
            </a:r>
            <a:endParaRPr/>
          </a:p>
        </p:txBody>
      </p:sp>
      <p:sp>
        <p:nvSpPr>
          <p:cNvPr id="186" name="Google Shape;18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457200" lvl="0" indent="0" algn="l" rtl="0">
              <a:spcBef>
                <a:spcPts val="0"/>
              </a:spcBef>
              <a:spcAft>
                <a:spcPts val="0"/>
              </a:spcAft>
              <a:buNone/>
            </a:pPr>
            <a:endParaRPr/>
          </a:p>
          <a:p>
            <a:pPr marL="457200" lvl="0" indent="-308610" algn="l" rtl="0">
              <a:spcBef>
                <a:spcPts val="1200"/>
              </a:spcBef>
              <a:spcAft>
                <a:spcPts val="0"/>
              </a:spcAft>
              <a:buSzPct val="100000"/>
              <a:buChar char="●"/>
            </a:pPr>
            <a:r>
              <a:rPr lang="en-GB"/>
              <a:t>In white-box attack on a machine learning model, an adversary has total </a:t>
            </a:r>
            <a:r>
              <a:rPr lang="en-GB" b="1"/>
              <a:t>knowledge about the model (f )</a:t>
            </a:r>
            <a:r>
              <a:rPr lang="en-GB"/>
              <a:t> used for classification (e.g., type of neural network along with number of layers). </a:t>
            </a:r>
            <a:endParaRPr/>
          </a:p>
          <a:p>
            <a:pPr marL="457200" lvl="0" indent="-308610" algn="l" rtl="0">
              <a:spcBef>
                <a:spcPts val="0"/>
              </a:spcBef>
              <a:spcAft>
                <a:spcPts val="0"/>
              </a:spcAft>
              <a:buSzPct val="100000"/>
              <a:buChar char="●"/>
            </a:pPr>
            <a:r>
              <a:rPr lang="en-GB"/>
              <a:t>The attacker has information about the</a:t>
            </a:r>
            <a:r>
              <a:rPr lang="en-GB" b="1"/>
              <a:t> algorithm (train) used in training</a:t>
            </a:r>
            <a:r>
              <a:rPr lang="en-GB"/>
              <a:t> (e.g., gradient-descent optimization) and can access the training data distribution (μ). </a:t>
            </a:r>
            <a:endParaRPr/>
          </a:p>
          <a:p>
            <a:pPr marL="457200" lvl="0" indent="-308610" algn="l" rtl="0">
              <a:spcBef>
                <a:spcPts val="0"/>
              </a:spcBef>
              <a:spcAft>
                <a:spcPts val="0"/>
              </a:spcAft>
              <a:buSzPct val="100000"/>
              <a:buChar char="●"/>
            </a:pPr>
            <a:r>
              <a:rPr lang="en-GB"/>
              <a:t>He</a:t>
            </a:r>
            <a:r>
              <a:rPr lang="en-GB" b="1"/>
              <a:t> also knows the parameters (θ) of the fully trained model architecture</a:t>
            </a:r>
            <a:r>
              <a:rPr lang="en-GB"/>
              <a:t>. </a:t>
            </a:r>
            <a:endParaRPr/>
          </a:p>
          <a:p>
            <a:pPr marL="457200" lvl="0" indent="-308610" algn="l" rtl="0">
              <a:spcBef>
                <a:spcPts val="0"/>
              </a:spcBef>
              <a:spcAft>
                <a:spcPts val="0"/>
              </a:spcAft>
              <a:buSzPct val="100000"/>
              <a:buChar char="●"/>
            </a:pPr>
            <a:r>
              <a:rPr lang="en-GB"/>
              <a:t>The </a:t>
            </a:r>
            <a:r>
              <a:rPr lang="en-GB" b="1"/>
              <a:t>adversary utilizes available information to identify the feature space where the model may be vulnerable, i.e, for which the model has a high error rate.</a:t>
            </a:r>
            <a:r>
              <a:rPr lang="en-GB"/>
              <a:t> </a:t>
            </a:r>
            <a:endParaRPr/>
          </a:p>
          <a:p>
            <a:pPr marL="457200" lvl="0" indent="-308610" algn="l" rtl="0">
              <a:spcBef>
                <a:spcPts val="0"/>
              </a:spcBef>
              <a:spcAft>
                <a:spcPts val="0"/>
              </a:spcAft>
              <a:buSzPct val="100000"/>
              <a:buChar char="●"/>
            </a:pPr>
            <a:r>
              <a:rPr lang="en-GB"/>
              <a:t>Then the model is exploited by altering an input using adversarial example</a:t>
            </a:r>
            <a:endParaRPr/>
          </a:p>
          <a:p>
            <a:pPr marL="457200" lvl="0" indent="-308610" algn="l" rtl="0">
              <a:spcBef>
                <a:spcPts val="0"/>
              </a:spcBef>
              <a:spcAft>
                <a:spcPts val="0"/>
              </a:spcAft>
              <a:buSzPct val="100000"/>
              <a:buChar char="●"/>
            </a:pPr>
            <a:r>
              <a:rPr lang="en-GB"/>
              <a:t>crafting method, which we discuss later. </a:t>
            </a:r>
            <a:endParaRPr/>
          </a:p>
          <a:p>
            <a:pPr marL="457200" lvl="0" indent="-308610" algn="l" rtl="0">
              <a:spcBef>
                <a:spcPts val="0"/>
              </a:spcBef>
              <a:spcAft>
                <a:spcPts val="0"/>
              </a:spcAft>
              <a:buSzPct val="100000"/>
              <a:buChar char="●"/>
            </a:pPr>
            <a:r>
              <a:rPr lang="en-GB" b="1"/>
              <a:t>The access to internal model weights for a white-box attack corresponds to a very strong adversarial attack.</a:t>
            </a:r>
            <a:endParaRPr b="1"/>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Black-Box Attacks</a:t>
            </a:r>
            <a:endParaRPr/>
          </a:p>
        </p:txBody>
      </p:sp>
      <p:sp>
        <p:nvSpPr>
          <p:cNvPr id="192" name="Google Shape;1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assumes no knowledge about the model</a:t>
            </a:r>
            <a:endParaRPr/>
          </a:p>
          <a:p>
            <a:pPr marL="457200" lvl="0" indent="-342900" algn="l" rtl="0">
              <a:spcBef>
                <a:spcPts val="0"/>
              </a:spcBef>
              <a:spcAft>
                <a:spcPts val="0"/>
              </a:spcAft>
              <a:buSzPts val="1800"/>
              <a:buChar char="●"/>
            </a:pPr>
            <a:r>
              <a:rPr lang="en-GB"/>
              <a:t>uses information about the settings or past inputs to analyse the vulnerability of the model.</a:t>
            </a:r>
            <a:endParaRPr/>
          </a:p>
          <a:p>
            <a:pPr marL="457200" lvl="0" indent="-342900" algn="l" rtl="0">
              <a:spcBef>
                <a:spcPts val="0"/>
              </a:spcBef>
              <a:spcAft>
                <a:spcPts val="0"/>
              </a:spcAft>
              <a:buSzPts val="1800"/>
              <a:buChar char="●"/>
            </a:pPr>
            <a:r>
              <a:rPr lang="en-GB"/>
              <a:t>[For example, in an oracle attack, the adversary exploits a model by providing a series of carefully crafted inputs and observing outputs. ]</a:t>
            </a:r>
            <a:endParaRPr/>
          </a:p>
          <a:p>
            <a:pPr marL="457200" lvl="0" indent="-342900" algn="l" rtl="0">
              <a:spcBef>
                <a:spcPts val="0"/>
              </a:spcBef>
              <a:spcAft>
                <a:spcPts val="0"/>
              </a:spcAft>
              <a:buSzPts val="1800"/>
              <a:buChar char="●"/>
            </a:pPr>
            <a:r>
              <a:rPr lang="en-GB"/>
              <a:t>Black Box attacks can be further classified.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8" name="Google Shape;19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a:t>Non-Adaptive Black-Box Attack</a:t>
            </a:r>
            <a:r>
              <a:rPr lang="en-GB" sz="1700"/>
              <a:t>: For a target model (f ), a non-adaptive black-box adversary only gets access to the target model’s training data distribution (μ). </a:t>
            </a:r>
            <a:endParaRPr sz="1700"/>
          </a:p>
          <a:p>
            <a:pPr marL="0" lvl="0" indent="0" algn="l" rtl="0">
              <a:spcBef>
                <a:spcPts val="1200"/>
              </a:spcBef>
              <a:spcAft>
                <a:spcPts val="1200"/>
              </a:spcAft>
              <a:buNone/>
            </a:pPr>
            <a:r>
              <a:rPr lang="en-GB" sz="1700"/>
              <a:t>The adversary then chooses a procedure to train  a model architecture f′ and trains a local model over samples from the data distribution μ to approximate the model learned by the target classifier.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4" name="Google Shape;20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275"/>
              <a:buFont typeface="Arial"/>
              <a:buNone/>
            </a:pPr>
            <a:r>
              <a:rPr lang="en-GB" sz="1350" b="1"/>
              <a:t>Adaptive Black-Box Attack:</a:t>
            </a:r>
            <a:r>
              <a:rPr lang="en-GB" sz="1350"/>
              <a:t> </a:t>
            </a:r>
            <a:endParaRPr sz="1350"/>
          </a:p>
          <a:p>
            <a:pPr marL="457200" lvl="0" indent="-314325" algn="l" rtl="0">
              <a:lnSpc>
                <a:spcPct val="105000"/>
              </a:lnSpc>
              <a:spcBef>
                <a:spcPts val="1200"/>
              </a:spcBef>
              <a:spcAft>
                <a:spcPts val="0"/>
              </a:spcAft>
              <a:buSzPts val="1350"/>
              <a:buChar char="●"/>
            </a:pPr>
            <a:r>
              <a:rPr lang="en-GB" sz="1350"/>
              <a:t>For a target model (f ), an adaptive black-box adversary does not have any information regarding the training process but can access the target model as an oracle. </a:t>
            </a:r>
            <a:endParaRPr sz="1350"/>
          </a:p>
          <a:p>
            <a:pPr marL="457200" lvl="0" indent="-314325" algn="l" rtl="0">
              <a:lnSpc>
                <a:spcPct val="105000"/>
              </a:lnSpc>
              <a:spcBef>
                <a:spcPts val="0"/>
              </a:spcBef>
              <a:spcAft>
                <a:spcPts val="0"/>
              </a:spcAft>
              <a:buSzPts val="1350"/>
              <a:buChar char="●"/>
            </a:pPr>
            <a:r>
              <a:rPr lang="en-GB" sz="1350"/>
              <a:t>The adversary issues adaptive oracle queries to the target model and labels a carefully selected dataset, i.e.,for any arbitrarily chosen x the adversary obtains its label y by querying the target model f .</a:t>
            </a:r>
            <a:endParaRPr sz="1350"/>
          </a:p>
          <a:p>
            <a:pPr marL="457200" lvl="0" indent="-314325" algn="l" rtl="0">
              <a:lnSpc>
                <a:spcPct val="105000"/>
              </a:lnSpc>
              <a:spcBef>
                <a:spcPts val="0"/>
              </a:spcBef>
              <a:spcAft>
                <a:spcPts val="0"/>
              </a:spcAft>
              <a:buSzPts val="1350"/>
              <a:buChar char="●"/>
            </a:pPr>
            <a:r>
              <a:rPr lang="en-GB" sz="1350"/>
              <a:t>The adversary then chooses a procedure to train and model architecture f to train a surrogate</a:t>
            </a:r>
            <a:endParaRPr sz="1350"/>
          </a:p>
          <a:p>
            <a:pPr marL="457200" lvl="0" indent="-314325" algn="l" rtl="0">
              <a:lnSpc>
                <a:spcPct val="105000"/>
              </a:lnSpc>
              <a:spcBef>
                <a:spcPts val="0"/>
              </a:spcBef>
              <a:spcAft>
                <a:spcPts val="0"/>
              </a:spcAft>
              <a:buSzPts val="1350"/>
              <a:buChar char="●"/>
            </a:pPr>
            <a:r>
              <a:rPr lang="en-GB" sz="1350"/>
              <a:t>model over tuples (x,y) obtained from querying the target model. </a:t>
            </a:r>
            <a:endParaRPr sz="1350"/>
          </a:p>
          <a:p>
            <a:pPr marL="457200" lvl="0" indent="-314325" algn="l" rtl="0">
              <a:lnSpc>
                <a:spcPct val="105000"/>
              </a:lnSpc>
              <a:spcBef>
                <a:spcPts val="0"/>
              </a:spcBef>
              <a:spcAft>
                <a:spcPts val="0"/>
              </a:spcAft>
              <a:buSzPts val="1350"/>
              <a:buChar char="●"/>
            </a:pPr>
            <a:r>
              <a:rPr lang="en-GB" sz="1350"/>
              <a:t>The surrogate model then produces adversarial samples by following white-box attack technique for forcing the target model to mis-classify malicious data.</a:t>
            </a:r>
            <a:endParaRPr sz="1350"/>
          </a:p>
          <a:p>
            <a:pPr marL="0" lvl="0" indent="0" algn="l" rtl="0">
              <a:lnSpc>
                <a:spcPct val="105000"/>
              </a:lnSpc>
              <a:spcBef>
                <a:spcPts val="1200"/>
              </a:spcBef>
              <a:spcAft>
                <a:spcPts val="0"/>
              </a:spcAft>
              <a:buClr>
                <a:schemeClr val="dk1"/>
              </a:buClr>
              <a:buSzPts val="275"/>
              <a:buFont typeface="Arial"/>
              <a:buNone/>
            </a:pPr>
            <a:endParaRPr sz="1350"/>
          </a:p>
          <a:p>
            <a:pPr marL="0" lvl="0" indent="0" algn="l" rtl="0">
              <a:lnSpc>
                <a:spcPct val="105000"/>
              </a:lnSpc>
              <a:spcBef>
                <a:spcPts val="1200"/>
              </a:spcBef>
              <a:spcAft>
                <a:spcPts val="1200"/>
              </a:spcAft>
              <a:buSzPts val="275"/>
              <a:buNone/>
            </a:pPr>
            <a:endParaRPr sz="13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0" name="Google Shape;21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b="1"/>
              <a:t>Strict Black-Box Attack:</a:t>
            </a:r>
            <a:r>
              <a:rPr lang="en-GB" sz="1400"/>
              <a:t> </a:t>
            </a:r>
            <a:endParaRPr sz="1400"/>
          </a:p>
          <a:p>
            <a:pPr marL="0" lvl="0" indent="0" algn="l" rtl="0">
              <a:spcBef>
                <a:spcPts val="1200"/>
              </a:spcBef>
              <a:spcAft>
                <a:spcPts val="0"/>
              </a:spcAft>
              <a:buClr>
                <a:schemeClr val="dk1"/>
              </a:buClr>
              <a:buSzPts val="1100"/>
              <a:buFont typeface="Arial"/>
              <a:buNone/>
            </a:pPr>
            <a:r>
              <a:rPr lang="en-GB" sz="1400"/>
              <a:t>A black-box adversary sometimes may not contain the data distribution μ but has the ability to collect the input-output pairs (x,y) from the target classifier.</a:t>
            </a:r>
            <a:endParaRPr sz="1400"/>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1200"/>
              </a:spcAft>
              <a:buClr>
                <a:schemeClr val="dk1"/>
              </a:buClr>
              <a:buSzPts val="1100"/>
              <a:buFont typeface="Arial"/>
              <a:buNone/>
            </a:pPr>
            <a:r>
              <a:rPr lang="en-GB" sz="1400"/>
              <a:t>However, he can not change the inputs to observe the changes in output like an adaptive attack procedure.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6" name="Google Shape;21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9"/>
          <p:cNvPicPr preferRelativeResize="0"/>
          <p:nvPr/>
        </p:nvPicPr>
        <p:blipFill>
          <a:blip r:embed="rId3">
            <a:alphaModFix/>
          </a:blip>
          <a:stretch>
            <a:fillRect/>
          </a:stretch>
        </p:blipFill>
        <p:spPr>
          <a:xfrm>
            <a:off x="1328738" y="1666875"/>
            <a:ext cx="6486525" cy="1809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0080"/>
              <a:buFont typeface="Arial"/>
              <a:buNone/>
            </a:pPr>
            <a:r>
              <a:rPr lang="en-GB" sz="2470">
                <a:solidFill>
                  <a:schemeClr val="dk2"/>
                </a:solidFill>
              </a:rPr>
              <a:t>Adversarial Capabilities</a:t>
            </a:r>
            <a:endParaRPr/>
          </a:p>
        </p:txBody>
      </p:sp>
      <p:sp>
        <p:nvSpPr>
          <p:cNvPr id="223" name="Google Shape;22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The term adversarial capabilities refer to the amount of information available to an adversary about the system, which also indicates the attack vector he may use on the threat surface. </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GB" sz="1400"/>
              <a:t>An internal adversary is one who have access to the model architecture and can use it to distinguish between different images and traffic signs.</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GB" sz="1400"/>
              <a:t> A weaker adversary is one who have access only to the dump of images fed to the model during testing time. </a:t>
            </a:r>
            <a:endParaRPr sz="1400"/>
          </a:p>
          <a:p>
            <a:pPr marL="457200" lvl="0" indent="-317500" algn="l" rtl="0">
              <a:spcBef>
                <a:spcPts val="0"/>
              </a:spcBef>
              <a:spcAft>
                <a:spcPts val="0"/>
              </a:spcAft>
              <a:buSzPts val="1400"/>
              <a:buChar char="●"/>
            </a:pPr>
            <a:r>
              <a:rPr lang="en-GB" sz="1400"/>
              <a:t>Though both the adversaries are working on the same attack surface, the former adversary is assumed to have much more information and is thus strictly “stronger”.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GB" sz="2000">
                <a:solidFill>
                  <a:schemeClr val="dk2"/>
                </a:solidFill>
              </a:rPr>
              <a:t>Training Phase Capabilities</a:t>
            </a:r>
            <a:endParaRPr sz="2000"/>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 Attacks during training time attempt to influence or corrupt the training dataset</a:t>
            </a:r>
            <a:endParaRPr sz="1400"/>
          </a:p>
          <a:p>
            <a:pPr marL="0" lvl="0" indent="0" algn="l" rtl="0">
              <a:spcBef>
                <a:spcPts val="1200"/>
              </a:spcBef>
              <a:spcAft>
                <a:spcPts val="0"/>
              </a:spcAft>
              <a:buClr>
                <a:schemeClr val="dk1"/>
              </a:buClr>
              <a:buSzPts val="1100"/>
              <a:buFont typeface="Arial"/>
              <a:buNone/>
            </a:pPr>
            <a:r>
              <a:rPr lang="en-GB" sz="1400"/>
              <a:t>(1) </a:t>
            </a:r>
            <a:r>
              <a:rPr lang="en-GB" sz="1400" b="1"/>
              <a:t>Data Injection</a:t>
            </a:r>
            <a:r>
              <a:rPr lang="en-GB" sz="1400"/>
              <a:t>: The adversary does not have any access to the training data as well as to the learning algorithm but has ability to augment a new data to the training set. </a:t>
            </a:r>
            <a:endParaRPr sz="1400"/>
          </a:p>
          <a:p>
            <a:pPr marL="0" lvl="0" indent="0" algn="l" rtl="0">
              <a:spcBef>
                <a:spcPts val="1200"/>
              </a:spcBef>
              <a:spcAft>
                <a:spcPts val="0"/>
              </a:spcAft>
              <a:buClr>
                <a:schemeClr val="dk1"/>
              </a:buClr>
              <a:buSzPts val="1100"/>
              <a:buFont typeface="Arial"/>
              <a:buNone/>
            </a:pPr>
            <a:r>
              <a:rPr lang="en-GB" sz="1400"/>
              <a:t> -can corrupt the target model by inserting adversarial samples into the training dataset.</a:t>
            </a:r>
            <a:endParaRPr sz="1400"/>
          </a:p>
          <a:p>
            <a:pPr marL="0" lvl="0" indent="0" algn="l" rtl="0">
              <a:spcBef>
                <a:spcPts val="1200"/>
              </a:spcBef>
              <a:spcAft>
                <a:spcPts val="0"/>
              </a:spcAft>
              <a:buClr>
                <a:schemeClr val="dk1"/>
              </a:buClr>
              <a:buSzPts val="1100"/>
              <a:buFont typeface="Arial"/>
              <a:buNone/>
            </a:pPr>
            <a:r>
              <a:rPr lang="en-GB" sz="1400"/>
              <a:t>(2) </a:t>
            </a:r>
            <a:r>
              <a:rPr lang="en-GB" sz="1400" b="1"/>
              <a:t>Data Modification</a:t>
            </a:r>
            <a:r>
              <a:rPr lang="en-GB" sz="1400"/>
              <a:t>: The adversary does not have access to the learning algorithm but has full access to the training data. He poisons the training data directly by modifying the data</a:t>
            </a:r>
            <a:endParaRPr sz="1400"/>
          </a:p>
          <a:p>
            <a:pPr marL="0" lvl="0" indent="0" algn="l" rtl="0">
              <a:spcBef>
                <a:spcPts val="1200"/>
              </a:spcBef>
              <a:spcAft>
                <a:spcPts val="0"/>
              </a:spcAft>
              <a:buClr>
                <a:schemeClr val="dk1"/>
              </a:buClr>
              <a:buSzPts val="1100"/>
              <a:buFont typeface="Arial"/>
              <a:buNone/>
            </a:pPr>
            <a:r>
              <a:rPr lang="en-GB" sz="1400"/>
              <a:t>before it is used for training the target model.</a:t>
            </a:r>
            <a:endParaRPr sz="1400"/>
          </a:p>
          <a:p>
            <a:pPr marL="0" lvl="0" indent="0" algn="l" rtl="0">
              <a:spcBef>
                <a:spcPts val="1200"/>
              </a:spcBef>
              <a:spcAft>
                <a:spcPts val="0"/>
              </a:spcAft>
              <a:buClr>
                <a:schemeClr val="dk1"/>
              </a:buClr>
              <a:buSzPts val="1100"/>
              <a:buFont typeface="Arial"/>
              <a:buNone/>
            </a:pPr>
            <a:r>
              <a:rPr lang="en-GB" sz="1400"/>
              <a:t>(3) </a:t>
            </a:r>
            <a:r>
              <a:rPr lang="en-GB" sz="1400" b="1"/>
              <a:t>Logic Corruption</a:t>
            </a:r>
            <a:r>
              <a:rPr lang="en-GB" sz="1400"/>
              <a:t>: The adversary has the ability to meddle with the learning algorithm.</a:t>
            </a:r>
            <a:endParaRPr sz="1400"/>
          </a:p>
          <a:p>
            <a:pPr marL="0" lvl="0" indent="0" algn="l" rtl="0">
              <a:spcBef>
                <a:spcPts val="1200"/>
              </a:spcBef>
              <a:spcAft>
                <a:spcPts val="12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Machine learning methodologies operate with the assumption that their environment is benign. </a:t>
            </a:r>
            <a:endParaRPr sz="1600"/>
          </a:p>
          <a:p>
            <a:pPr marL="457200" lvl="0" indent="-330200" algn="l" rtl="0">
              <a:spcBef>
                <a:spcPts val="0"/>
              </a:spcBef>
              <a:spcAft>
                <a:spcPts val="0"/>
              </a:spcAft>
              <a:buSzPts val="1600"/>
              <a:buChar char="●"/>
            </a:pPr>
            <a:r>
              <a:rPr lang="en-GB" sz="1600"/>
              <a:t>This assumption does not always hold, as it is often advantageous to adversaries to maliciously modify the training (poisoning attacks) or test data (evasion attacks).</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GB" sz="1600"/>
              <a:t>Such attacks can be catastrophic given the growth and the penetration of machine learning applications in society.</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GB" sz="1800">
                <a:solidFill>
                  <a:schemeClr val="dk2"/>
                </a:solidFill>
              </a:rPr>
              <a:t>Testing Phase Capabilities</a:t>
            </a:r>
            <a:endParaRPr/>
          </a:p>
        </p:txBody>
      </p:sp>
      <p:sp>
        <p:nvSpPr>
          <p:cNvPr id="235" name="Google Shape;23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Adversarial attacks at the testing time </a:t>
            </a:r>
            <a:r>
              <a:rPr lang="en-GB" sz="1400" b="1"/>
              <a:t>do not tamper with the targeted model</a:t>
            </a:r>
            <a:r>
              <a:rPr lang="en-GB" sz="1400"/>
              <a:t> but rather forces it to produce incorrect outputs. </a:t>
            </a:r>
            <a:endParaRPr sz="1400"/>
          </a:p>
          <a:p>
            <a:pPr marL="0" lvl="0" indent="0" algn="l" rtl="0">
              <a:spcBef>
                <a:spcPts val="1200"/>
              </a:spcBef>
              <a:spcAft>
                <a:spcPts val="0"/>
              </a:spcAft>
              <a:buClr>
                <a:schemeClr val="dk1"/>
              </a:buClr>
              <a:buSzPts val="1100"/>
              <a:buFont typeface="Arial"/>
              <a:buNone/>
            </a:pPr>
            <a:endParaRPr sz="1400"/>
          </a:p>
          <a:p>
            <a:pPr marL="0" lvl="0" indent="0" algn="l" rtl="0">
              <a:spcBef>
                <a:spcPts val="1200"/>
              </a:spcBef>
              <a:spcAft>
                <a:spcPts val="0"/>
              </a:spcAft>
              <a:buClr>
                <a:schemeClr val="dk1"/>
              </a:buClr>
              <a:buSzPts val="1100"/>
              <a:buFont typeface="Arial"/>
              <a:buNone/>
            </a:pPr>
            <a:r>
              <a:rPr lang="en-GB" sz="1400"/>
              <a:t>The effectiveness of such attacks is determined mainly by the amount of information available to the adversary about the model.</a:t>
            </a:r>
            <a:endParaRPr sz="1400"/>
          </a:p>
          <a:p>
            <a:pPr marL="0" lvl="0" indent="0" algn="l" rtl="0">
              <a:spcBef>
                <a:spcPts val="1200"/>
              </a:spcBef>
              <a:spcAft>
                <a:spcPts val="1200"/>
              </a:spcAft>
              <a:buClr>
                <a:schemeClr val="dk1"/>
              </a:buClr>
              <a:buSzPts val="1100"/>
              <a:buFont typeface="Arial"/>
              <a:buNone/>
            </a:pPr>
            <a:r>
              <a:rPr lang="en-GB" sz="1400"/>
              <a:t>Testing phase attacks can be broadly classified into either White-Box or Black-Box attacks.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Variety in Algorithm</a:t>
            </a:r>
            <a:endParaRPr/>
          </a:p>
        </p:txBody>
      </p:sp>
      <p:sp>
        <p:nvSpPr>
          <p:cNvPr id="241" name="Google Shape;24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large variety of machine learning techniques has been targeted in the literature: </a:t>
            </a:r>
            <a:endParaRPr/>
          </a:p>
          <a:p>
            <a:pPr marL="914400" lvl="1" indent="-317500" algn="l" rtl="0">
              <a:spcBef>
                <a:spcPts val="0"/>
              </a:spcBef>
              <a:spcAft>
                <a:spcPts val="0"/>
              </a:spcAft>
              <a:buSzPts val="1400"/>
              <a:buChar char="○"/>
            </a:pPr>
            <a:r>
              <a:rPr lang="en-GB"/>
              <a:t>DNNs and Convolutional Neural Networks (CNNs) are commonly addressed in the image recognition domain</a:t>
            </a:r>
            <a:endParaRPr/>
          </a:p>
          <a:p>
            <a:pPr marL="914400" lvl="1" indent="-317500" algn="l" rtl="0">
              <a:spcBef>
                <a:spcPts val="0"/>
              </a:spcBef>
              <a:spcAft>
                <a:spcPts val="0"/>
              </a:spcAft>
              <a:buSzPts val="1400"/>
              <a:buChar char="○"/>
            </a:pPr>
            <a:r>
              <a:rPr lang="en-GB"/>
              <a:t>Spam email detection, more common are Naive Bayes, Support Vector Machines (SVM) and Logistic Regression (LR). </a:t>
            </a:r>
            <a:endParaRPr/>
          </a:p>
          <a:p>
            <a:pPr marL="914400" lvl="1" indent="-317500" algn="l" rtl="0">
              <a:spcBef>
                <a:spcPts val="0"/>
              </a:spcBef>
              <a:spcAft>
                <a:spcPts val="0"/>
              </a:spcAft>
              <a:buSzPts val="1400"/>
              <a:buChar char="○"/>
            </a:pPr>
            <a:r>
              <a:rPr lang="en-GB"/>
              <a:t>K-Means, K-Nearest Neighbour (KNN), Linear Regression, Community Discovery and Singular Value Decomposition, are typically seen in the malware detection, biometric recognition and network failure and security breach detection domains.</a:t>
            </a:r>
            <a:endParaRPr/>
          </a:p>
          <a:p>
            <a:pPr marL="457200" lvl="0" indent="-342900" algn="l" rtl="0">
              <a:spcBef>
                <a:spcPts val="0"/>
              </a:spcBef>
              <a:spcAft>
                <a:spcPts val="0"/>
              </a:spcAft>
              <a:buSzPts val="1800"/>
              <a:buChar char="●"/>
            </a:pPr>
            <a:r>
              <a:rPr lang="en-GB"/>
              <a:t> Classified the techniques in: i) clustering, ii) classification, or iii) hybrid fashion.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b="1"/>
              <a:t>Manifestation:</a:t>
            </a:r>
            <a:endParaRPr b="1"/>
          </a:p>
          <a:p>
            <a:pPr marL="457200" lvl="0" indent="-330200" algn="l" rtl="0">
              <a:spcBef>
                <a:spcPts val="1200"/>
              </a:spcBef>
              <a:spcAft>
                <a:spcPts val="0"/>
              </a:spcAft>
              <a:buSzPts val="1600"/>
              <a:buChar char="●"/>
            </a:pPr>
            <a:r>
              <a:rPr lang="en-GB" sz="1600"/>
              <a:t>This is the phase where the adversary launches the attack against the machine learning system. </a:t>
            </a:r>
            <a:endParaRPr sz="1600"/>
          </a:p>
          <a:p>
            <a:pPr marL="457200" lvl="0" indent="-330200" algn="l" rtl="0">
              <a:spcBef>
                <a:spcPts val="0"/>
              </a:spcBef>
              <a:spcAft>
                <a:spcPts val="0"/>
              </a:spcAft>
              <a:buSzPts val="1600"/>
              <a:buChar char="●"/>
            </a:pPr>
            <a:r>
              <a:rPr lang="en-GB" sz="1600"/>
              <a:t>Largely dependent on the intelligence gathered in the preparation phase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3" name="Google Shape;25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r>
              <a:rPr lang="en-GB" b="1"/>
              <a:t>Features for</a:t>
            </a:r>
            <a:r>
              <a:rPr lang="en-GB"/>
              <a:t> </a:t>
            </a:r>
            <a:r>
              <a:rPr lang="en-GB" b="1"/>
              <a:t>Manifestation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GB" sz="2000">
                <a:solidFill>
                  <a:schemeClr val="dk2"/>
                </a:solidFill>
              </a:rPr>
              <a:t>Attack Specificity/ Error specificity</a:t>
            </a:r>
            <a:endParaRPr sz="2000"/>
          </a:p>
        </p:txBody>
      </p:sp>
      <p:sp>
        <p:nvSpPr>
          <p:cNvPr id="259" name="Google Shape;25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refers to range of data points that are targeted by the attacker</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 Targeted: The focus of the attack is on a particular sample (e.g., specific spam email misclassified as legitimate) </a:t>
            </a:r>
            <a:endParaRPr/>
          </a:p>
          <a:p>
            <a:pPr marL="457200" lvl="0" indent="-342900" algn="l" rtl="0">
              <a:spcBef>
                <a:spcPts val="0"/>
              </a:spcBef>
              <a:spcAft>
                <a:spcPts val="0"/>
              </a:spcAft>
              <a:buSzPts val="1800"/>
              <a:buChar char="●"/>
            </a:pPr>
            <a:r>
              <a:rPr lang="en-GB"/>
              <a:t> Indiscriminate ( a small set of samples): The adversary attacks a very general class of samples, such as “any false negative” (e.g., maximizing the percentage of spam emails misclassified as legitimate).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Attack Type</a:t>
            </a:r>
            <a:endParaRPr/>
          </a:p>
        </p:txBody>
      </p:sp>
      <p:sp>
        <p:nvSpPr>
          <p:cNvPr id="265" name="Google Shape;26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This refers to how the machine learning system is affected by an attack</a:t>
            </a:r>
            <a:endParaRPr/>
          </a:p>
          <a:p>
            <a:pPr marL="457200" lvl="0" indent="-342900" algn="l" rtl="0">
              <a:spcBef>
                <a:spcPts val="1200"/>
              </a:spcBef>
              <a:spcAft>
                <a:spcPts val="0"/>
              </a:spcAft>
              <a:buSzPts val="1800"/>
              <a:buChar char="●"/>
            </a:pPr>
            <a:r>
              <a:rPr lang="en-GB"/>
              <a:t>Poisoning: Poisoning attacks alter the training process through influence over the training data. </a:t>
            </a:r>
            <a:endParaRPr/>
          </a:p>
          <a:p>
            <a:pPr marL="457200" lvl="0" indent="-342900" algn="l" rtl="0">
              <a:spcBef>
                <a:spcPts val="0"/>
              </a:spcBef>
              <a:spcAft>
                <a:spcPts val="0"/>
              </a:spcAft>
              <a:buSzPts val="1800"/>
              <a:buChar char="●"/>
            </a:pPr>
            <a:r>
              <a:rPr lang="en-GB"/>
              <a:t>Evasion: Evasion attacks exploit misclassifications but do not affect training (e.g. the learner or offline analysis, to discover information)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Attack Mode</a:t>
            </a:r>
            <a:endParaRPr/>
          </a:p>
        </p:txBody>
      </p:sp>
      <p:sp>
        <p:nvSpPr>
          <p:cNvPr id="271" name="Google Shape;27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original assumption of adversarial machine learning, which is still taken in most related literature, is that </a:t>
            </a:r>
            <a:r>
              <a:rPr lang="en-GB" b="1"/>
              <a:t>attackers work on their own (non-colluding case)</a:t>
            </a:r>
            <a:r>
              <a:rPr lang="en-GB"/>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alternative is that different </a:t>
            </a:r>
            <a:r>
              <a:rPr lang="en-GB" b="1"/>
              <a:t>colluding attackers can collaborate</a:t>
            </a:r>
            <a:r>
              <a:rPr lang="en-GB"/>
              <a:t>, not only to cover their tracks but also to increase efficiency.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7" name="Google Shape;277;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sz="2100" b="1"/>
          </a:p>
          <a:p>
            <a:pPr marL="0" lvl="0" indent="0" algn="l" rtl="0">
              <a:spcBef>
                <a:spcPts val="1200"/>
              </a:spcBef>
              <a:spcAft>
                <a:spcPts val="0"/>
              </a:spcAft>
              <a:buNone/>
            </a:pPr>
            <a:endParaRPr sz="2100" b="1"/>
          </a:p>
          <a:p>
            <a:pPr marL="0" lvl="0" indent="0" algn="l" rtl="0">
              <a:spcBef>
                <a:spcPts val="1200"/>
              </a:spcBef>
              <a:spcAft>
                <a:spcPts val="0"/>
              </a:spcAft>
              <a:buNone/>
            </a:pPr>
            <a:endParaRPr sz="2100" b="1"/>
          </a:p>
          <a:p>
            <a:pPr marL="0" lvl="0" indent="0" algn="l" rtl="0">
              <a:spcBef>
                <a:spcPts val="1200"/>
              </a:spcBef>
              <a:spcAft>
                <a:spcPts val="0"/>
              </a:spcAft>
              <a:buNone/>
            </a:pPr>
            <a:r>
              <a:rPr lang="en-GB" sz="2100" b="1"/>
              <a:t>Attack Evaluation</a:t>
            </a:r>
            <a:endParaRPr sz="2100" b="1"/>
          </a:p>
          <a:p>
            <a:pPr marL="457200" lvl="0" indent="-351948" algn="l" rtl="0">
              <a:spcBef>
                <a:spcPts val="1200"/>
              </a:spcBef>
              <a:spcAft>
                <a:spcPts val="0"/>
              </a:spcAft>
              <a:buSzPct val="116666"/>
              <a:buChar char="-"/>
            </a:pPr>
            <a:r>
              <a:rPr lang="en-GB"/>
              <a:t>The output of an attack’s manifestation is primarily characterized by the nature of its impact on the accuracy of a machine learning approach.</a:t>
            </a:r>
            <a:endParaRPr/>
          </a:p>
          <a:p>
            <a:pPr marL="457200" lvl="0" indent="0" algn="l" rtl="0">
              <a:spcBef>
                <a:spcPts val="1200"/>
              </a:spcBef>
              <a:spcAft>
                <a:spcPts val="0"/>
              </a:spcAft>
              <a:buNone/>
            </a:pPr>
            <a:endParaRPr sz="2100" b="1"/>
          </a:p>
          <a:p>
            <a:pPr marL="0" lvl="0" indent="0" algn="l" rtl="0">
              <a:spcBef>
                <a:spcPts val="1200"/>
              </a:spcBef>
              <a:spcAft>
                <a:spcPts val="1200"/>
              </a:spcAft>
              <a:buNone/>
            </a:pPr>
            <a:endParaRPr sz="21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Attacks in Detail</a:t>
            </a:r>
            <a:endParaRPr/>
          </a:p>
        </p:txBody>
      </p:sp>
      <p:sp>
        <p:nvSpPr>
          <p:cNvPr id="283" name="Google Shape;28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4" name="Google Shape;284;p50"/>
          <p:cNvPicPr preferRelativeResize="0"/>
          <p:nvPr/>
        </p:nvPicPr>
        <p:blipFill>
          <a:blip r:embed="rId3">
            <a:alphaModFix/>
          </a:blip>
          <a:stretch>
            <a:fillRect/>
          </a:stretch>
        </p:blipFill>
        <p:spPr>
          <a:xfrm>
            <a:off x="2286000" y="1357313"/>
            <a:ext cx="4572000" cy="2428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0" name="Google Shape;29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EVASION &amp; POISONING ATTACKS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1800" b="1">
                <a:solidFill>
                  <a:schemeClr val="dk2"/>
                </a:solidFill>
              </a:rPr>
              <a:t>Attack Surface </a:t>
            </a:r>
            <a:endParaRPr sz="1800" b="1">
              <a:solidFill>
                <a:schemeClr val="dk2"/>
              </a:solidFill>
            </a:endParaRPr>
          </a:p>
          <a:p>
            <a:pPr marL="0" lvl="0" indent="0" algn="l" rtl="0">
              <a:spcBef>
                <a:spcPts val="1200"/>
              </a:spcBef>
              <a:spcAft>
                <a:spcPts val="0"/>
              </a:spcAft>
              <a:buNone/>
            </a:pPr>
            <a:endParaRPr sz="1800">
              <a:solidFill>
                <a:schemeClr val="dk2"/>
              </a:solidFill>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GB" sz="2085"/>
              <a:t>A system built on Machine Learning can be viewed as a generalized data processing pipeline. </a:t>
            </a:r>
            <a:endParaRPr sz="2085"/>
          </a:p>
          <a:p>
            <a:pPr marL="0" lvl="0" indent="0" algn="l" rtl="0">
              <a:spcBef>
                <a:spcPts val="1200"/>
              </a:spcBef>
              <a:spcAft>
                <a:spcPts val="0"/>
              </a:spcAft>
              <a:buNone/>
            </a:pPr>
            <a:r>
              <a:rPr lang="en-GB" sz="2085"/>
              <a:t>A primitive sequence of operations of the system at the testing time can be viewed as: </a:t>
            </a:r>
            <a:endParaRPr sz="2085"/>
          </a:p>
          <a:p>
            <a:pPr marL="0" lvl="0" indent="0" algn="l" rtl="0">
              <a:spcBef>
                <a:spcPts val="1200"/>
              </a:spcBef>
              <a:spcAft>
                <a:spcPts val="0"/>
              </a:spcAft>
              <a:buNone/>
            </a:pPr>
            <a:r>
              <a:rPr lang="en-GB" sz="2085"/>
              <a:t>a) collection of input data from sensors or data repositories, </a:t>
            </a:r>
            <a:endParaRPr sz="2085"/>
          </a:p>
          <a:p>
            <a:pPr marL="0" lvl="0" indent="0" algn="l" rtl="0">
              <a:spcBef>
                <a:spcPts val="1200"/>
              </a:spcBef>
              <a:spcAft>
                <a:spcPts val="0"/>
              </a:spcAft>
              <a:buNone/>
            </a:pPr>
            <a:r>
              <a:rPr lang="en-GB"/>
              <a:t>b) transferring the data in the digital domain, </a:t>
            </a:r>
            <a:endParaRPr/>
          </a:p>
          <a:p>
            <a:pPr marL="0" lvl="0" indent="0" algn="l" rtl="0">
              <a:spcBef>
                <a:spcPts val="1200"/>
              </a:spcBef>
              <a:spcAft>
                <a:spcPts val="0"/>
              </a:spcAft>
              <a:buNone/>
            </a:pPr>
            <a:r>
              <a:rPr lang="en-GB"/>
              <a:t>c) processing of the transformed data by machine learning model to produce an output, </a:t>
            </a:r>
            <a:endParaRPr/>
          </a:p>
          <a:p>
            <a:pPr marL="0" lvl="0" indent="0" algn="l" rtl="0">
              <a:spcBef>
                <a:spcPts val="1200"/>
              </a:spcBef>
              <a:spcAft>
                <a:spcPts val="0"/>
              </a:spcAft>
              <a:buNone/>
            </a:pPr>
            <a:r>
              <a:rPr lang="en-GB"/>
              <a:t>and finally, d) action taken based on the output.</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6" name="Google Shape;29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Evasion attacks are the most common attacks on machine learning systems. Malicious inputs are craftily modified so as to force the model to make a false prediction and evade detection.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Poisoning attack differs in that the inputs are modified during training and model is trained on contaminated inputs to obtain desired output.</a:t>
            </a:r>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6698"/>
              <a:buFont typeface="Arial"/>
              <a:buNone/>
            </a:pPr>
            <a:r>
              <a:rPr lang="en-GB" sz="2355">
                <a:solidFill>
                  <a:schemeClr val="dk2"/>
                </a:solidFill>
              </a:rPr>
              <a:t>Performance impact</a:t>
            </a:r>
            <a:endParaRPr sz="3355"/>
          </a:p>
        </p:txBody>
      </p:sp>
      <p:sp>
        <p:nvSpPr>
          <p:cNvPr id="302" name="Google Shape;302;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5277" algn="l" rtl="0">
              <a:lnSpc>
                <a:spcPct val="95000"/>
              </a:lnSpc>
              <a:spcBef>
                <a:spcPts val="0"/>
              </a:spcBef>
              <a:spcAft>
                <a:spcPts val="0"/>
              </a:spcAft>
              <a:buSzPts val="1365"/>
              <a:buChar char="●"/>
            </a:pPr>
            <a:r>
              <a:rPr lang="en-GB" sz="1365" b="1"/>
              <a:t>The primary aim of adversarial machine learning is to reduce the performance of a classification or clustering process that is based on machine learning. </a:t>
            </a:r>
            <a:endParaRPr sz="1365" b="1"/>
          </a:p>
          <a:p>
            <a:pPr marL="457200" lvl="0" indent="-315277" algn="l" rtl="0">
              <a:lnSpc>
                <a:spcPct val="95000"/>
              </a:lnSpc>
              <a:spcBef>
                <a:spcPts val="0"/>
              </a:spcBef>
              <a:spcAft>
                <a:spcPts val="0"/>
              </a:spcAft>
              <a:buSzPts val="1365"/>
              <a:buChar char="●"/>
            </a:pPr>
            <a:r>
              <a:rPr lang="en-GB" sz="1365"/>
              <a:t>For classification problems:  this can be interpreted as </a:t>
            </a:r>
            <a:r>
              <a:rPr lang="en-GB" sz="1365" b="1"/>
              <a:t>increase in false positives, in false negatives, or in both.  </a:t>
            </a:r>
            <a:endParaRPr sz="1365" b="1"/>
          </a:p>
          <a:p>
            <a:pPr marL="914400" lvl="1" indent="-291782" algn="l" rtl="0">
              <a:lnSpc>
                <a:spcPct val="95000"/>
              </a:lnSpc>
              <a:spcBef>
                <a:spcPts val="0"/>
              </a:spcBef>
              <a:spcAft>
                <a:spcPts val="0"/>
              </a:spcAft>
              <a:buSzPts val="995"/>
              <a:buChar char="○"/>
            </a:pPr>
            <a:r>
              <a:rPr lang="en-GB" sz="995"/>
              <a:t>[spam detection, where there are two states (spam or normal), the aim of an attacker may be to make the targeted system falsely label many normal emails as spam emails. This would lead to the user missing emails. – False negatives:]</a:t>
            </a:r>
            <a:endParaRPr sz="995"/>
          </a:p>
          <a:p>
            <a:pPr marL="457200" lvl="0" indent="-315277" algn="l" rtl="0">
              <a:lnSpc>
                <a:spcPct val="95000"/>
              </a:lnSpc>
              <a:spcBef>
                <a:spcPts val="0"/>
              </a:spcBef>
              <a:spcAft>
                <a:spcPts val="0"/>
              </a:spcAft>
              <a:buSzPts val="1365"/>
              <a:buChar char="●"/>
            </a:pPr>
            <a:r>
              <a:rPr lang="en-GB" sz="1365"/>
              <a:t>For </a:t>
            </a:r>
            <a:r>
              <a:rPr lang="en-GB" sz="1365" b="1"/>
              <a:t>clustering problems, the aim is generally to reduce accuracy. – False positives.</a:t>
            </a:r>
            <a:endParaRPr sz="1365" b="1"/>
          </a:p>
          <a:p>
            <a:pPr marL="914400" lvl="1" indent="-291782" algn="l" rtl="0">
              <a:lnSpc>
                <a:spcPct val="95000"/>
              </a:lnSpc>
              <a:spcBef>
                <a:spcPts val="0"/>
              </a:spcBef>
              <a:spcAft>
                <a:spcPts val="0"/>
              </a:spcAft>
              <a:buSzPts val="995"/>
              <a:buChar char="○"/>
            </a:pPr>
            <a:r>
              <a:rPr lang="en-GB" sz="995"/>
              <a:t>Using the same example, if the attacker aims to increase the false negatives, then many spam emails would go through the user’s filters. – Both false positives and false negatives: Here, the attacker aims to reduce the overall confidence of the user in their spam filtering system by letting spam emails go through and by filtering out normal emails</a:t>
            </a:r>
            <a:endParaRPr sz="995"/>
          </a:p>
          <a:p>
            <a:pPr marL="457200" lvl="0" indent="-315277" algn="l" rtl="0">
              <a:lnSpc>
                <a:spcPct val="95000"/>
              </a:lnSpc>
              <a:spcBef>
                <a:spcPts val="0"/>
              </a:spcBef>
              <a:spcAft>
                <a:spcPts val="0"/>
              </a:spcAft>
              <a:buSzPts val="1365"/>
              <a:buChar char="●"/>
            </a:pPr>
            <a:r>
              <a:rPr lang="en-GB" sz="1365"/>
              <a:t>Compared to classification, the accuracy of clustering is less straight-forward to evaluate.</a:t>
            </a:r>
            <a:endParaRPr sz="1365"/>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8" name="Google Shape;308;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Evasion Attack on SVM</a:t>
            </a:r>
            <a:endParaRPr/>
          </a:p>
          <a:p>
            <a:pPr marL="0" lvl="0" indent="0" algn="l" rtl="0">
              <a:spcBef>
                <a:spcPts val="1200"/>
              </a:spcBef>
              <a:spcAft>
                <a:spcPts val="1200"/>
              </a:spcAft>
              <a:buNone/>
            </a:pPr>
            <a:r>
              <a:rPr lang="en-GB"/>
              <a:t>              Ref: https://arxiv.org/pdf/1401.7727.pdf</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4" name="Google Shape;314;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5" name="Google Shape;315;p55"/>
          <p:cNvPicPr preferRelativeResize="0"/>
          <p:nvPr/>
        </p:nvPicPr>
        <p:blipFill>
          <a:blip r:embed="rId3">
            <a:alphaModFix/>
          </a:blip>
          <a:stretch>
            <a:fillRect/>
          </a:stretch>
        </p:blipFill>
        <p:spPr>
          <a:xfrm>
            <a:off x="1290638" y="895350"/>
            <a:ext cx="6562725" cy="3352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1" name="Google Shape;32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consider the problem of SVM evasion at test time; i.e., how to optimally manipulate samples at test time to avoid detection.</a:t>
            </a:r>
            <a:endParaRPr/>
          </a:p>
          <a:p>
            <a:pPr marL="457200" lvl="0" indent="-342900" algn="l" rtl="0">
              <a:spcBef>
                <a:spcPts val="0"/>
              </a:spcBef>
              <a:spcAft>
                <a:spcPts val="0"/>
              </a:spcAft>
              <a:buSzPts val="1800"/>
              <a:buChar char="●"/>
            </a:pPr>
            <a:r>
              <a:rPr lang="en-GB"/>
              <a:t>evasion of kernel-based classifiers at test time can be realized with a straightforward gradient-descent-based approach.</a:t>
            </a:r>
            <a:endParaRPr/>
          </a:p>
          <a:p>
            <a:pPr marL="457200" lvl="0" indent="-342900" algn="l" rtl="0">
              <a:spcBef>
                <a:spcPts val="0"/>
              </a:spcBef>
              <a:spcAft>
                <a:spcPts val="0"/>
              </a:spcAft>
              <a:buSzPts val="1800"/>
              <a:buChar char="●"/>
            </a:pPr>
            <a:r>
              <a:rPr lang="en-GB"/>
              <a:t>even if the adversary does not precisely know the classifier’s decision function, she can learn a surrogate classifier on a surrogate dataset and reliably evade the targeted classifier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7" name="Google Shape;327;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8" name="Google Shape;328;p57"/>
          <p:cNvPicPr preferRelativeResize="0"/>
          <p:nvPr/>
        </p:nvPicPr>
        <p:blipFill>
          <a:blip r:embed="rId3">
            <a:alphaModFix/>
          </a:blip>
          <a:stretch>
            <a:fillRect/>
          </a:stretch>
        </p:blipFill>
        <p:spPr>
          <a:xfrm>
            <a:off x="1381125" y="1547813"/>
            <a:ext cx="6381750" cy="2047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4" name="Google Shape;33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Adversary’s Knowledge:</a:t>
            </a:r>
            <a:endParaRPr/>
          </a:p>
          <a:p>
            <a:pPr marL="0" lvl="0" indent="0" algn="l" rtl="0">
              <a:spcBef>
                <a:spcPts val="1200"/>
              </a:spcBef>
              <a:spcAft>
                <a:spcPts val="0"/>
              </a:spcAft>
              <a:buNone/>
            </a:pPr>
            <a:r>
              <a:rPr lang="en-GB"/>
              <a:t> first, the adversary has perfect knowledge (PK) of the targeted classifier; i.e., she knows the feature space and function g(x).</a:t>
            </a:r>
            <a:endParaRPr/>
          </a:p>
          <a:p>
            <a:pPr marL="0" lvl="0" indent="0" algn="l" rtl="0">
              <a:spcBef>
                <a:spcPts val="1200"/>
              </a:spcBef>
              <a:spcAft>
                <a:spcPts val="0"/>
              </a:spcAft>
              <a:buNone/>
            </a:pPr>
            <a:endParaRPr/>
          </a:p>
          <a:p>
            <a:pPr marL="0" lvl="0" indent="0" algn="l" rtl="0">
              <a:spcBef>
                <a:spcPts val="1200"/>
              </a:spcBef>
              <a:spcAft>
                <a:spcPts val="0"/>
              </a:spcAft>
              <a:buNone/>
            </a:pPr>
            <a:r>
              <a:rPr lang="en-GB"/>
              <a:t>In the second, the adversary is assumed to have limited knowledge (LK) of the classifier: knows the feature representation and the learning algorithm, but that she does not know the learned classifier g(x).</a:t>
            </a:r>
            <a:endParaRPr/>
          </a:p>
          <a:p>
            <a:pPr marL="0" lvl="0" indent="0" algn="l" rtl="0">
              <a:spcBef>
                <a:spcPts val="1200"/>
              </a:spcBef>
              <a:spcAft>
                <a:spcPts val="0"/>
              </a:spcAft>
              <a:buNone/>
            </a:pPr>
            <a:endParaRPr/>
          </a:p>
          <a:p>
            <a:pPr marL="0" lvl="0" indent="0" algn="l" rtl="0">
              <a:spcBef>
                <a:spcPts val="1200"/>
              </a:spcBef>
              <a:spcAft>
                <a:spcPts val="0"/>
              </a:spcAft>
              <a:buNone/>
            </a:pPr>
            <a:r>
              <a:rPr lang="en-GB"/>
              <a:t> In both cases, we assume the attacker does not have knowledge of the training set (k.i).</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classifier</a:t>
            </a:r>
            <a:endParaRPr/>
          </a:p>
        </p:txBody>
      </p:sp>
      <p:sp>
        <p:nvSpPr>
          <p:cNvPr id="340" name="Google Shape;34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LK scenario: the adversary does not know the true discriminant function g(x) but may approximate it  by learning.</a:t>
            </a:r>
            <a:endParaRPr/>
          </a:p>
          <a:p>
            <a:pPr marL="0" lvl="0" indent="0" algn="l" rtl="0">
              <a:spcBef>
                <a:spcPts val="1200"/>
              </a:spcBef>
              <a:spcAft>
                <a:spcPts val="0"/>
              </a:spcAft>
              <a:buNone/>
            </a:pPr>
            <a:endParaRPr/>
          </a:p>
          <a:p>
            <a:pPr marL="0" lvl="0" indent="0" algn="l" rtl="0">
              <a:spcBef>
                <a:spcPts val="1200"/>
              </a:spcBef>
              <a:spcAft>
                <a:spcPts val="0"/>
              </a:spcAft>
              <a:buNone/>
            </a:pPr>
            <a:r>
              <a:rPr lang="en-GB"/>
              <a:t>[may sniff network traffic or collect legitimate and spam emails from an alternate source.] </a:t>
            </a:r>
            <a:endParaRPr/>
          </a:p>
          <a:p>
            <a:pPr marL="0" lvl="0" indent="0" algn="l" rtl="0">
              <a:spcBef>
                <a:spcPts val="1200"/>
              </a:spcBef>
              <a:spcAft>
                <a:spcPts val="1200"/>
              </a:spcAft>
              <a:buNone/>
            </a:pPr>
            <a:r>
              <a:rPr lang="en-GB"/>
              <a:t>Two sub-cases: which depend on whether the adversary can query the classifier.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6" name="Google Shape;34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If so, the adversary can build the training set by submitting a set of nq queries xi to the targeted classifier to obtain their classification labels, yi = f(xi).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GB"/>
              <a:t> requires  to have access to classifier feedback; </a:t>
            </a:r>
            <a:endParaRPr/>
          </a:p>
          <a:p>
            <a:pPr marL="0" lvl="0" indent="0" algn="l" rtl="0">
              <a:spcBef>
                <a:spcPts val="1200"/>
              </a:spcBef>
              <a:spcAft>
                <a:spcPts val="1200"/>
              </a:spcAft>
              <a:buNone/>
            </a:pPr>
            <a:r>
              <a:rPr lang="en-GB"/>
              <a:t>[e.g., by having an email account protected by the targeted filter (for public email providers, the adversary can reasonably obtain such accounts). If not, the adversary may use the true class labels for the surrogate data, although this may not correctly approximate the targeted classifier.]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Adversary’s Capability</a:t>
            </a:r>
            <a:endParaRPr/>
          </a:p>
        </p:txBody>
      </p:sp>
      <p:sp>
        <p:nvSpPr>
          <p:cNvPr id="352" name="Google Shape;35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adversary can only manipulate testing data, no way to influence training data.</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adversary’s capability of manipulating the features of each sample should be defined based on application-specific constraints. </a:t>
            </a:r>
            <a:endParaRPr/>
          </a:p>
          <a:p>
            <a:pPr marL="457200" lvl="0" indent="-342900" algn="l" rtl="0">
              <a:spcBef>
                <a:spcPts val="0"/>
              </a:spcBef>
              <a:spcAft>
                <a:spcPts val="0"/>
              </a:spcAft>
              <a:buSzPts val="1800"/>
              <a:buChar char="●"/>
            </a:pPr>
            <a:r>
              <a:rPr lang="en-GB"/>
              <a:t>However, at a </a:t>
            </a:r>
            <a:r>
              <a:rPr lang="en-GB" b="1"/>
              <a:t>more general level we can bound the attack point to lie within some maximum distance from the original attack sample, dmax, which then is a parameter of our evaluation</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05000"/>
              </a:lnSpc>
              <a:spcBef>
                <a:spcPts val="0"/>
              </a:spcBef>
              <a:spcAft>
                <a:spcPts val="0"/>
              </a:spcAft>
              <a:buClr>
                <a:schemeClr val="dk1"/>
              </a:buClr>
              <a:buSzPts val="935"/>
              <a:buFont typeface="Arial"/>
              <a:buNone/>
            </a:pPr>
            <a:endParaRPr sz="1330"/>
          </a:p>
          <a:p>
            <a:pPr marL="0" lvl="0" indent="0" algn="l" rtl="0">
              <a:lnSpc>
                <a:spcPct val="105000"/>
              </a:lnSpc>
              <a:spcBef>
                <a:spcPts val="1200"/>
              </a:spcBef>
              <a:spcAft>
                <a:spcPts val="0"/>
              </a:spcAft>
              <a:buClr>
                <a:schemeClr val="dk1"/>
              </a:buClr>
              <a:buSzPts val="935"/>
              <a:buFont typeface="Arial"/>
              <a:buNone/>
            </a:pPr>
            <a:endParaRPr sz="1330"/>
          </a:p>
          <a:p>
            <a:pPr marL="0" lvl="0" indent="0" algn="l" rtl="0">
              <a:lnSpc>
                <a:spcPct val="105000"/>
              </a:lnSpc>
              <a:spcBef>
                <a:spcPts val="1200"/>
              </a:spcBef>
              <a:spcAft>
                <a:spcPts val="0"/>
              </a:spcAft>
              <a:buClr>
                <a:schemeClr val="dk1"/>
              </a:buClr>
              <a:buSzPts val="935"/>
              <a:buFont typeface="Arial"/>
              <a:buNone/>
            </a:pPr>
            <a:r>
              <a:rPr lang="en-GB" sz="1330"/>
              <a:t>The system collects sensor inputs (images using camera) from which model features (tensor of</a:t>
            </a:r>
            <a:endParaRPr sz="1330"/>
          </a:p>
          <a:p>
            <a:pPr marL="0" lvl="0" indent="0" algn="l" rtl="0">
              <a:lnSpc>
                <a:spcPct val="105000"/>
              </a:lnSpc>
              <a:spcBef>
                <a:spcPts val="1200"/>
              </a:spcBef>
              <a:spcAft>
                <a:spcPts val="0"/>
              </a:spcAft>
              <a:buSzPts val="935"/>
              <a:buNone/>
            </a:pPr>
            <a:r>
              <a:rPr lang="en-GB" sz="1330"/>
              <a:t>pixel values) are extracted and used within the models.</a:t>
            </a:r>
            <a:endParaRPr sz="1330"/>
          </a:p>
          <a:p>
            <a:pPr marL="0" lvl="0" indent="0" algn="l" rtl="0">
              <a:lnSpc>
                <a:spcPct val="105000"/>
              </a:lnSpc>
              <a:spcBef>
                <a:spcPts val="1200"/>
              </a:spcBef>
              <a:spcAft>
                <a:spcPts val="0"/>
              </a:spcAft>
              <a:buSzPts val="935"/>
              <a:buNone/>
            </a:pPr>
            <a:endParaRPr sz="1330"/>
          </a:p>
          <a:p>
            <a:pPr marL="0" lvl="0" indent="0" algn="l" rtl="0">
              <a:lnSpc>
                <a:spcPct val="105000"/>
              </a:lnSpc>
              <a:spcBef>
                <a:spcPts val="1200"/>
              </a:spcBef>
              <a:spcAft>
                <a:spcPts val="0"/>
              </a:spcAft>
              <a:buSzPts val="935"/>
              <a:buNone/>
            </a:pPr>
            <a:r>
              <a:rPr lang="en-GB" sz="1330"/>
              <a:t> It then interprets the meaning of the output probability of stop sign), and takes appropriate action (stopping the car). </a:t>
            </a:r>
            <a:endParaRPr sz="1330"/>
          </a:p>
          <a:p>
            <a:pPr marL="0" lvl="0" indent="0" algn="l" rtl="0">
              <a:lnSpc>
                <a:spcPct val="105000"/>
              </a:lnSpc>
              <a:spcBef>
                <a:spcPts val="1200"/>
              </a:spcBef>
              <a:spcAft>
                <a:spcPts val="0"/>
              </a:spcAft>
              <a:buSzPts val="935"/>
              <a:buNone/>
            </a:pPr>
            <a:r>
              <a:rPr lang="en-GB" sz="1330"/>
              <a:t>The attack surface, in this case, can be defined with respect to the data processing pipeline. </a:t>
            </a:r>
            <a:endParaRPr sz="1330"/>
          </a:p>
          <a:p>
            <a:pPr marL="0" lvl="0" indent="0" algn="l" rtl="0">
              <a:lnSpc>
                <a:spcPct val="105000"/>
              </a:lnSpc>
              <a:spcBef>
                <a:spcPts val="1200"/>
              </a:spcBef>
              <a:spcAft>
                <a:spcPts val="0"/>
              </a:spcAft>
              <a:buClr>
                <a:schemeClr val="dk1"/>
              </a:buClr>
              <a:buSzPts val="935"/>
              <a:buFont typeface="Arial"/>
              <a:buNone/>
            </a:pPr>
            <a:r>
              <a:rPr lang="en-GB" sz="1330" b="1"/>
              <a:t>An adversary can attempt to manipulate either the collection or the processing of data to corrupt the target model, thus tampering the original output.</a:t>
            </a:r>
            <a:endParaRPr sz="1330" b="1"/>
          </a:p>
          <a:p>
            <a:pPr marL="0" lvl="0" indent="0" algn="l" rtl="0">
              <a:lnSpc>
                <a:spcPct val="105000"/>
              </a:lnSpc>
              <a:spcBef>
                <a:spcPts val="1200"/>
              </a:spcBef>
              <a:spcAft>
                <a:spcPts val="1200"/>
              </a:spcAft>
              <a:buSzPts val="935"/>
              <a:buNone/>
            </a:pPr>
            <a:endParaRPr sz="1530"/>
          </a:p>
        </p:txBody>
      </p:sp>
      <p:pic>
        <p:nvPicPr>
          <p:cNvPr id="80" name="Google Shape;80;p17"/>
          <p:cNvPicPr preferRelativeResize="0"/>
          <p:nvPr/>
        </p:nvPicPr>
        <p:blipFill>
          <a:blip r:embed="rId3">
            <a:alphaModFix/>
          </a:blip>
          <a:stretch>
            <a:fillRect/>
          </a:stretch>
        </p:blipFill>
        <p:spPr>
          <a:xfrm>
            <a:off x="2471625" y="273047"/>
            <a:ext cx="4689300" cy="1294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 Strategy</a:t>
            </a:r>
            <a:endParaRPr/>
          </a:p>
        </p:txBody>
      </p:sp>
      <p:sp>
        <p:nvSpPr>
          <p:cNvPr id="358" name="Google Shape;35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Consider malicious sample x^0 (the adversary’s true objective).</a:t>
            </a:r>
            <a:endParaRPr/>
          </a:p>
          <a:p>
            <a:pPr marL="0" lvl="0" indent="0" algn="l" rtl="0">
              <a:spcBef>
                <a:spcPts val="1200"/>
              </a:spcBef>
              <a:spcAft>
                <a:spcPts val="0"/>
              </a:spcAft>
              <a:buNone/>
            </a:pPr>
            <a:r>
              <a:rPr lang="en-GB"/>
              <a:t>an optimal attack strategy finds a sample x^∗ to minimize g or its estimate g^, subject to a bound on its modification distance from x^0:</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For several classifiers, minimizing g(x) is equivalent to maximizing the estimated posterior</a:t>
            </a:r>
            <a:endParaRPr/>
          </a:p>
        </p:txBody>
      </p:sp>
      <p:pic>
        <p:nvPicPr>
          <p:cNvPr id="359" name="Google Shape;359;p62"/>
          <p:cNvPicPr preferRelativeResize="0"/>
          <p:nvPr/>
        </p:nvPicPr>
        <p:blipFill>
          <a:blip r:embed="rId3">
            <a:alphaModFix/>
          </a:blip>
          <a:stretch>
            <a:fillRect/>
          </a:stretch>
        </p:blipFill>
        <p:spPr>
          <a:xfrm>
            <a:off x="3056571" y="2571750"/>
            <a:ext cx="2632025" cy="356500"/>
          </a:xfrm>
          <a:prstGeom prst="rect">
            <a:avLst/>
          </a:prstGeom>
          <a:noFill/>
          <a:ln>
            <a:noFill/>
          </a:ln>
        </p:spPr>
      </p:pic>
      <p:pic>
        <p:nvPicPr>
          <p:cNvPr id="360" name="Google Shape;360;p62"/>
          <p:cNvPicPr preferRelativeResize="0"/>
          <p:nvPr/>
        </p:nvPicPr>
        <p:blipFill>
          <a:blip r:embed="rId4">
            <a:alphaModFix/>
          </a:blip>
          <a:stretch>
            <a:fillRect/>
          </a:stretch>
        </p:blipFill>
        <p:spPr>
          <a:xfrm>
            <a:off x="1333775" y="4070475"/>
            <a:ext cx="1034329" cy="269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Limitations</a:t>
            </a:r>
            <a:endParaRPr/>
          </a:p>
        </p:txBody>
      </p:sp>
      <p:sp>
        <p:nvSpPr>
          <p:cNvPr id="366" name="Google Shape;366;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Generally, this is a non-linear optimization, which one may optimize with many well-known techniques (e.g., gradient descent, Newton’s method, or BFGS)</a:t>
            </a:r>
            <a:endParaRPr/>
          </a:p>
          <a:p>
            <a:pPr marL="0" lvl="0" indent="0" algn="l" rtl="0">
              <a:spcBef>
                <a:spcPts val="1200"/>
              </a:spcBef>
              <a:spcAft>
                <a:spcPts val="0"/>
              </a:spcAft>
              <a:buNone/>
            </a:pPr>
            <a:r>
              <a:rPr lang="en-GB"/>
              <a:t>[</a:t>
            </a:r>
            <a:r>
              <a:rPr lang="en-GB" sz="1200">
                <a:solidFill>
                  <a:srgbClr val="202124"/>
                </a:solidFill>
                <a:highlight>
                  <a:srgbClr val="FFFFFF"/>
                </a:highlight>
              </a:rPr>
              <a:t>An optimization problem is nonlinear </a:t>
            </a:r>
            <a:r>
              <a:rPr lang="en-GB" sz="1200" b="1">
                <a:solidFill>
                  <a:srgbClr val="202124"/>
                </a:solidFill>
                <a:highlight>
                  <a:srgbClr val="FFFFFF"/>
                </a:highlight>
              </a:rPr>
              <a:t>if the objective function f(x) or any of the inequality constraints c</a:t>
            </a:r>
            <a:r>
              <a:rPr lang="en-GB" sz="1200" b="1" baseline="-25000">
                <a:solidFill>
                  <a:srgbClr val="202124"/>
                </a:solidFill>
                <a:highlight>
                  <a:srgbClr val="FFFFFF"/>
                </a:highlight>
              </a:rPr>
              <a:t>i</a:t>
            </a:r>
            <a:r>
              <a:rPr lang="en-GB" sz="1200" b="1">
                <a:solidFill>
                  <a:srgbClr val="202124"/>
                </a:solidFill>
                <a:highlight>
                  <a:srgbClr val="FFFFFF"/>
                </a:highlight>
              </a:rPr>
              <a:t>(x) ≤ 0, i = 1, 2, …, m, or equality constraints d</a:t>
            </a:r>
            <a:r>
              <a:rPr lang="en-GB" sz="1200" b="1" baseline="-25000">
                <a:solidFill>
                  <a:srgbClr val="202124"/>
                </a:solidFill>
                <a:highlight>
                  <a:srgbClr val="FFFFFF"/>
                </a:highlight>
              </a:rPr>
              <a:t>j</a:t>
            </a:r>
            <a:r>
              <a:rPr lang="en-GB" sz="1200" b="1">
                <a:solidFill>
                  <a:srgbClr val="202124"/>
                </a:solidFill>
                <a:highlight>
                  <a:srgbClr val="FFFFFF"/>
                </a:highlight>
              </a:rPr>
              <a:t>(x) = 0, j = 1, 2, …, n, are nonlinear functions of the vector of variables x</a:t>
            </a:r>
            <a:r>
              <a:rPr lang="en-GB" sz="1200">
                <a:solidFill>
                  <a:srgbClr val="202124"/>
                </a:solidFill>
                <a:highlight>
                  <a:srgbClr val="FFFFFF"/>
                </a:highlight>
              </a:rPr>
              <a:t>.</a:t>
            </a:r>
            <a:r>
              <a:rPr lang="en-GB"/>
              <a:t>]</a:t>
            </a:r>
            <a:endParaRPr/>
          </a:p>
          <a:p>
            <a:pPr marL="457200" lvl="0" indent="-342900" algn="l" rtl="0">
              <a:spcBef>
                <a:spcPts val="1200"/>
              </a:spcBef>
              <a:spcAft>
                <a:spcPts val="0"/>
              </a:spcAft>
              <a:buSzPts val="1800"/>
              <a:buAutoNum type="arabicPeriod"/>
            </a:pPr>
            <a:r>
              <a:rPr lang="en-GB"/>
              <a:t> if ˆg(x) is not convex, descent approaches may not find a global optima: </a:t>
            </a:r>
            <a:endParaRPr/>
          </a:p>
          <a:p>
            <a:pPr marL="914400" lvl="1" indent="-317500" algn="l" rtl="0">
              <a:spcBef>
                <a:spcPts val="0"/>
              </a:spcBef>
              <a:spcAft>
                <a:spcPts val="0"/>
              </a:spcAft>
              <a:buSzPts val="1400"/>
              <a:buChar char="○"/>
            </a:pPr>
            <a:r>
              <a:rPr lang="en-GB"/>
              <a:t>Instead, the descent path may lead to a flat region (local minimum) outside of the samples’ support where p(x) ≈ 0 </a:t>
            </a:r>
            <a:endParaRPr/>
          </a:p>
          <a:p>
            <a:pPr marL="1371600" lvl="2" indent="-317500" algn="l" rtl="0">
              <a:spcBef>
                <a:spcPts val="0"/>
              </a:spcBef>
              <a:spcAft>
                <a:spcPts val="0"/>
              </a:spcAft>
              <a:buSzPts val="1400"/>
              <a:buChar char="■"/>
            </a:pPr>
            <a:r>
              <a:rPr lang="en-GB"/>
              <a:t>the classification behavior of g is unspecified and may stymie evasion attempts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Remove False Evasion Points</a:t>
            </a:r>
            <a:endParaRPr/>
          </a:p>
        </p:txBody>
      </p:sp>
      <p:sp>
        <p:nvSpPr>
          <p:cNvPr id="372" name="Google Shape;372;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 introduce an additional component into the formulation of  attack objective</a:t>
            </a:r>
            <a:endParaRPr/>
          </a:p>
          <a:p>
            <a:pPr marL="457200" lvl="0" indent="-342900" algn="l" rtl="0">
              <a:spcBef>
                <a:spcPts val="0"/>
              </a:spcBef>
              <a:spcAft>
                <a:spcPts val="0"/>
              </a:spcAft>
              <a:buSzPts val="1800"/>
              <a:buChar char="●"/>
            </a:pPr>
            <a:r>
              <a:rPr lang="en-GB"/>
              <a:t>That estimates p(x| fx = −1) using density-estimation techniques. </a:t>
            </a:r>
            <a:endParaRPr/>
          </a:p>
          <a:p>
            <a:pPr marL="457200" lvl="0" indent="-342900" algn="l" rtl="0">
              <a:spcBef>
                <a:spcPts val="0"/>
              </a:spcBef>
              <a:spcAft>
                <a:spcPts val="0"/>
              </a:spcAft>
              <a:buSzPts val="1800"/>
              <a:buChar char="●"/>
            </a:pPr>
            <a:r>
              <a:rPr lang="en-GB"/>
              <a:t>This second component acts as a penalizer for x in low density regions and is weighted by a parameter λ ≥ 0 yielding the following modified optimization problem:</a:t>
            </a:r>
            <a:endParaRPr/>
          </a:p>
        </p:txBody>
      </p:sp>
      <p:pic>
        <p:nvPicPr>
          <p:cNvPr id="373" name="Google Shape;373;p64"/>
          <p:cNvPicPr preferRelativeResize="0"/>
          <p:nvPr/>
        </p:nvPicPr>
        <p:blipFill>
          <a:blip r:embed="rId3">
            <a:alphaModFix/>
          </a:blip>
          <a:stretch>
            <a:fillRect/>
          </a:stretch>
        </p:blipFill>
        <p:spPr>
          <a:xfrm>
            <a:off x="2229348" y="3120573"/>
            <a:ext cx="3822900" cy="1051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79" name="Google Shape;379;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where h is a bandwidth parameter for a kernel density estimator (KDE), </a:t>
            </a:r>
            <a:endParaRPr/>
          </a:p>
          <a:p>
            <a:pPr marL="0" lvl="0" indent="0" algn="l" rtl="0">
              <a:spcBef>
                <a:spcPts val="1200"/>
              </a:spcBef>
              <a:spcAft>
                <a:spcPts val="0"/>
              </a:spcAft>
              <a:buNone/>
            </a:pPr>
            <a:r>
              <a:rPr lang="en-GB"/>
              <a:t>and n is the number of benign samples (fx = −1) available to the adversary.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a:t>
            </a:r>
            <a:r>
              <a:rPr lang="en-GB" sz="1200">
                <a:solidFill>
                  <a:srgbClr val="202124"/>
                </a:solidFill>
                <a:highlight>
                  <a:srgbClr val="FFFFFF"/>
                </a:highlight>
              </a:rPr>
              <a:t>non-parametric method to estimate the probability density function of a random variable based on kernels as weights.</a:t>
            </a:r>
            <a:r>
              <a:rPr lang="en-GB"/>
              <a:t>]</a:t>
            </a:r>
            <a:endParaRPr/>
          </a:p>
          <a:p>
            <a:pPr marL="0" lvl="0" indent="0" algn="l" rtl="0">
              <a:spcBef>
                <a:spcPts val="1200"/>
              </a:spcBef>
              <a:spcAft>
                <a:spcPts val="1200"/>
              </a:spcAft>
              <a:buNone/>
            </a:pPr>
            <a:endParaRPr/>
          </a:p>
        </p:txBody>
      </p:sp>
      <p:pic>
        <p:nvPicPr>
          <p:cNvPr id="380" name="Google Shape;380;p65"/>
          <p:cNvPicPr preferRelativeResize="0"/>
          <p:nvPr/>
        </p:nvPicPr>
        <p:blipFill>
          <a:blip r:embed="rId3">
            <a:alphaModFix/>
          </a:blip>
          <a:stretch>
            <a:fillRect/>
          </a:stretch>
        </p:blipFill>
        <p:spPr>
          <a:xfrm>
            <a:off x="2465575" y="445023"/>
            <a:ext cx="3732050" cy="10265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8E23AE4-AD8D-D47C-2AE8-C5DB6B37342C}"/>
                  </a:ext>
                </a:extLst>
              </p14:cNvPr>
              <p14:cNvContentPartPr/>
              <p14:nvPr/>
            </p14:nvContentPartPr>
            <p14:xfrm>
              <a:off x="716387" y="4080993"/>
              <a:ext cx="10061" cy="10061"/>
            </p14:xfrm>
          </p:contentPart>
        </mc:Choice>
        <mc:Fallback xmlns="">
          <p:pic>
            <p:nvPicPr>
              <p:cNvPr id="2" name="Ink 1">
                <a:extLst>
                  <a:ext uri="{FF2B5EF4-FFF2-40B4-BE49-F238E27FC236}">
                    <a16:creationId xmlns:a16="http://schemas.microsoft.com/office/drawing/2014/main" id="{88E23AE4-AD8D-D47C-2AE8-C5DB6B37342C}"/>
                  </a:ext>
                </a:extLst>
              </p:cNvPr>
              <p:cNvPicPr/>
              <p:nvPr/>
            </p:nvPicPr>
            <p:blipFill>
              <a:blip r:embed="rId5"/>
              <a:stretch>
                <a:fillRect/>
              </a:stretch>
            </p:blipFill>
            <p:spPr>
              <a:xfrm>
                <a:off x="213337" y="3577943"/>
                <a:ext cx="1006100" cy="100610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6" name="Google Shape;386;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a:t> alternate objective trades off between minimizing g^(x) (or p(fx = −1|x)) and maximizing the estimated density p(x| fx = −1). </a:t>
            </a:r>
            <a:endParaRPr/>
          </a:p>
          <a:p>
            <a:pPr marL="0" lvl="0" indent="0" algn="l" rtl="0">
              <a:spcBef>
                <a:spcPts val="1200"/>
              </a:spcBef>
              <a:spcAft>
                <a:spcPts val="0"/>
              </a:spcAft>
              <a:buNone/>
            </a:pPr>
            <a:endParaRPr/>
          </a:p>
          <a:p>
            <a:pPr marL="457200" lvl="0" indent="-317182" algn="l" rtl="0">
              <a:spcBef>
                <a:spcPts val="1200"/>
              </a:spcBef>
              <a:spcAft>
                <a:spcPts val="0"/>
              </a:spcAft>
              <a:buSzPct val="100000"/>
              <a:buChar char="●"/>
            </a:pPr>
            <a:r>
              <a:rPr lang="en-GB" b="1"/>
              <a:t>The extra component favors attack points to imitate features of known samples classified as legitimate. </a:t>
            </a:r>
            <a:endParaRPr b="1"/>
          </a:p>
          <a:p>
            <a:pPr marL="457200" lvl="0" indent="-317182" algn="l" rtl="0">
              <a:spcBef>
                <a:spcPts val="0"/>
              </a:spcBef>
              <a:spcAft>
                <a:spcPts val="0"/>
              </a:spcAft>
              <a:buSzPct val="100000"/>
              <a:buChar char="●"/>
            </a:pPr>
            <a:r>
              <a:rPr lang="en-GB" b="1"/>
              <a:t>In doing so, it reshapes the objective function and thereby biases the resulting density augmented gradient descent towards regions where the negative class is concentrated.</a:t>
            </a:r>
            <a:endParaRPr b="1"/>
          </a:p>
          <a:p>
            <a:pPr marL="457200" lvl="0" indent="-317182" algn="l" rtl="0">
              <a:spcBef>
                <a:spcPts val="0"/>
              </a:spcBef>
              <a:spcAft>
                <a:spcPts val="0"/>
              </a:spcAft>
              <a:buSzPct val="100000"/>
              <a:buChar char="●"/>
            </a:pPr>
            <a:r>
              <a:rPr lang="en-GB" b="1"/>
              <a:t>this behavior may lead our technique to disregard attack patterns within unsupported regions (p(x) ≈ 0) for which g(x) &lt; 0.</a:t>
            </a:r>
            <a:endParaRPr b="1"/>
          </a:p>
          <a:p>
            <a:pPr marL="0" lvl="0" indent="0" algn="l" rtl="0">
              <a:spcBef>
                <a:spcPts val="1200"/>
              </a:spcBef>
              <a:spcAft>
                <a:spcPts val="0"/>
              </a:spcAft>
              <a:buNone/>
            </a:pPr>
            <a:endParaRPr b="1"/>
          </a:p>
          <a:p>
            <a:pPr marL="457200" lvl="0" indent="0" algn="l" rtl="0">
              <a:spcBef>
                <a:spcPts val="1200"/>
              </a:spcBef>
              <a:spcAft>
                <a:spcPts val="1200"/>
              </a:spcAft>
              <a:buNone/>
            </a:pP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2" name="Google Shape;392;p67"/>
          <p:cNvSpPr txBox="1">
            <a:spLocks noGrp="1"/>
          </p:cNvSpPr>
          <p:nvPr>
            <p:ph type="body" idx="1"/>
          </p:nvPr>
        </p:nvSpPr>
        <p:spPr>
          <a:xfrm>
            <a:off x="402575" y="3969575"/>
            <a:ext cx="8520600" cy="572700"/>
          </a:xfrm>
          <a:prstGeom prst="rect">
            <a:avLst/>
          </a:prstGeom>
        </p:spPr>
        <p:txBody>
          <a:bodyPr spcFirstLastPara="1" wrap="square" lIns="91425" tIns="91425" rIns="91425" bIns="91425" anchor="t" anchorCtr="0">
            <a:noAutofit/>
          </a:bodyPr>
          <a:lstStyle/>
          <a:p>
            <a:pPr marL="457200" lvl="0" indent="-320675" algn="l" rtl="0">
              <a:lnSpc>
                <a:spcPct val="95000"/>
              </a:lnSpc>
              <a:spcBef>
                <a:spcPts val="0"/>
              </a:spcBef>
              <a:spcAft>
                <a:spcPts val="0"/>
              </a:spcAft>
              <a:buSzPts val="1450"/>
              <a:buChar char="●"/>
            </a:pPr>
            <a:r>
              <a:rPr lang="en-GB" sz="1450"/>
              <a:t> iteratively modifies the attack point x in the feature space as x 0 ← x−t∇E</a:t>
            </a:r>
            <a:endParaRPr sz="1450"/>
          </a:p>
          <a:p>
            <a:pPr marL="457200" lvl="0" indent="-320675" algn="l" rtl="0">
              <a:lnSpc>
                <a:spcPct val="95000"/>
              </a:lnSpc>
              <a:spcBef>
                <a:spcPts val="0"/>
              </a:spcBef>
              <a:spcAft>
                <a:spcPts val="0"/>
              </a:spcAft>
              <a:buSzPts val="1450"/>
              <a:buChar char="●"/>
            </a:pPr>
            <a:r>
              <a:rPr lang="en-GB" sz="1450"/>
              <a:t>∇E is a unit vector aligned with the gradient of our objective function, and t is the step size</a:t>
            </a: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0"/>
              </a:spcAft>
              <a:buSzPts val="275"/>
              <a:buNone/>
            </a:pPr>
            <a:endParaRPr sz="1450"/>
          </a:p>
          <a:p>
            <a:pPr marL="0" lvl="0" indent="0" algn="l" rtl="0">
              <a:lnSpc>
                <a:spcPct val="95000"/>
              </a:lnSpc>
              <a:spcBef>
                <a:spcPts val="1200"/>
              </a:spcBef>
              <a:spcAft>
                <a:spcPts val="1200"/>
              </a:spcAft>
              <a:buSzPts val="275"/>
              <a:buNone/>
            </a:pPr>
            <a:endParaRPr sz="1450"/>
          </a:p>
        </p:txBody>
      </p:sp>
      <p:pic>
        <p:nvPicPr>
          <p:cNvPr id="393" name="Google Shape;393;p67"/>
          <p:cNvPicPr preferRelativeResize="0"/>
          <p:nvPr/>
        </p:nvPicPr>
        <p:blipFill>
          <a:blip r:embed="rId3">
            <a:alphaModFix/>
          </a:blip>
          <a:stretch>
            <a:fillRect/>
          </a:stretch>
        </p:blipFill>
        <p:spPr>
          <a:xfrm>
            <a:off x="1512522" y="190997"/>
            <a:ext cx="6920650" cy="35843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08AD591-0D78-414E-2C81-15BBE0410242}"/>
                  </a:ext>
                </a:extLst>
              </p14:cNvPr>
              <p14:cNvContentPartPr/>
              <p14:nvPr/>
            </p14:nvContentPartPr>
            <p14:xfrm>
              <a:off x="363890" y="3171422"/>
              <a:ext cx="10061" cy="10061"/>
            </p14:xfrm>
          </p:contentPart>
        </mc:Choice>
        <mc:Fallback xmlns="">
          <p:pic>
            <p:nvPicPr>
              <p:cNvPr id="2" name="Ink 1">
                <a:extLst>
                  <a:ext uri="{FF2B5EF4-FFF2-40B4-BE49-F238E27FC236}">
                    <a16:creationId xmlns:a16="http://schemas.microsoft.com/office/drawing/2014/main" id="{908AD591-0D78-414E-2C81-15BBE0410242}"/>
                  </a:ext>
                </a:extLst>
              </p:cNvPr>
              <p:cNvPicPr/>
              <p:nvPr/>
            </p:nvPicPr>
            <p:blipFill>
              <a:blip r:embed="rId5"/>
              <a:stretch>
                <a:fillRect/>
              </a:stretch>
            </p:blipFill>
            <p:spPr>
              <a:xfrm>
                <a:off x="337414" y="2678433"/>
                <a:ext cx="62484" cy="100610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to project the gradient ∇E?</a:t>
            </a:r>
            <a:endParaRPr/>
          </a:p>
        </p:txBody>
      </p:sp>
      <p:sp>
        <p:nvSpPr>
          <p:cNvPr id="399" name="Google Shape;39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Gradient of Support Vector Machines: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Primal and Dual Form Ref: https://www.robots.ox.ac.uk/~az/lectures/ml/lect3.pdf</a:t>
            </a:r>
            <a:endParaRPr/>
          </a:p>
        </p:txBody>
      </p:sp>
      <p:pic>
        <p:nvPicPr>
          <p:cNvPr id="400" name="Google Shape;400;p68"/>
          <p:cNvPicPr preferRelativeResize="0"/>
          <p:nvPr/>
        </p:nvPicPr>
        <p:blipFill>
          <a:blip r:embed="rId3">
            <a:alphaModFix/>
          </a:blip>
          <a:stretch>
            <a:fillRect/>
          </a:stretch>
        </p:blipFill>
        <p:spPr>
          <a:xfrm>
            <a:off x="200025" y="1709738"/>
            <a:ext cx="8743950" cy="1724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06" name="Google Shape;406;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07" name="Google Shape;407;p69"/>
          <p:cNvPicPr preferRelativeResize="0"/>
          <p:nvPr/>
        </p:nvPicPr>
        <p:blipFill>
          <a:blip r:embed="rId3">
            <a:alphaModFix/>
          </a:blip>
          <a:stretch>
            <a:fillRect/>
          </a:stretch>
        </p:blipFill>
        <p:spPr>
          <a:xfrm>
            <a:off x="966398" y="1280348"/>
            <a:ext cx="7557625" cy="19037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 Assignment</a:t>
            </a:r>
            <a:endParaRPr/>
          </a:p>
        </p:txBody>
      </p:sp>
      <p:sp>
        <p:nvSpPr>
          <p:cNvPr id="413" name="Google Shape;413;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Verify for:</a:t>
            </a:r>
            <a:endParaRPr/>
          </a:p>
          <a:p>
            <a:pPr marL="0" lvl="0" indent="0" algn="l" rtl="0">
              <a:spcBef>
                <a:spcPts val="1200"/>
              </a:spcBef>
              <a:spcAft>
                <a:spcPts val="0"/>
              </a:spcAft>
              <a:buNone/>
            </a:pPr>
            <a:r>
              <a:rPr lang="en-GB"/>
              <a:t>i) RBF Kernel</a:t>
            </a:r>
            <a:endParaRPr/>
          </a:p>
          <a:p>
            <a:pPr marL="0" lvl="0" indent="0" algn="l" rtl="0">
              <a:spcBef>
                <a:spcPts val="1200"/>
              </a:spcBef>
              <a:spcAft>
                <a:spcPts val="1200"/>
              </a:spcAft>
              <a:buNone/>
            </a:pPr>
            <a:r>
              <a:rPr lang="en-GB"/>
              <a:t>ii) Polynomial Kernel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Gradient Descent Attack in Discrete Spaces</a:t>
            </a:r>
            <a:endParaRPr/>
          </a:p>
        </p:txBody>
      </p:sp>
      <p:sp>
        <p:nvSpPr>
          <p:cNvPr id="419" name="Google Shape;419;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 discrete spaces, gradient approaches </a:t>
            </a:r>
            <a:r>
              <a:rPr lang="en-GB" b="1"/>
              <a:t>may lead to a path through infeasible portions of the feature space</a:t>
            </a:r>
            <a:r>
              <a:rPr lang="en-GB"/>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In such cases, we need to </a:t>
            </a:r>
            <a:r>
              <a:rPr lang="en-GB" b="1"/>
              <a:t>find feasible neighbors x</a:t>
            </a:r>
            <a:r>
              <a:rPr lang="en-GB"/>
              <a:t> that yield a steepest descent; i.e., maximally decreasing E(x).</a:t>
            </a:r>
            <a:endParaRPr/>
          </a:p>
        </p:txBody>
      </p:sp>
      <p:pic>
        <p:nvPicPr>
          <p:cNvPr id="420" name="Google Shape;420;p71"/>
          <p:cNvPicPr preferRelativeResize="0"/>
          <p:nvPr/>
        </p:nvPicPr>
        <p:blipFill>
          <a:blip r:embed="rId3">
            <a:alphaModFix/>
          </a:blip>
          <a:stretch>
            <a:fillRect/>
          </a:stretch>
        </p:blipFill>
        <p:spPr>
          <a:xfrm>
            <a:off x="2933700" y="3473763"/>
            <a:ext cx="3276600" cy="88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Vulnerable Points</a:t>
            </a:r>
            <a:endParaRPr/>
          </a:p>
        </p:txBody>
      </p:sp>
      <p:sp>
        <p:nvSpPr>
          <p:cNvPr id="86" name="Google Shape;86;p18"/>
          <p:cNvSpPr txBox="1">
            <a:spLocks noGrp="1"/>
          </p:cNvSpPr>
          <p:nvPr>
            <p:ph type="body" idx="1"/>
          </p:nvPr>
        </p:nvSpPr>
        <p:spPr>
          <a:xfrm>
            <a:off x="311700" y="11743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Attack models</a:t>
            </a:r>
            <a:endParaRPr/>
          </a:p>
          <a:p>
            <a:pPr marL="0" lvl="0" indent="0" algn="l" rtl="0">
              <a:spcBef>
                <a:spcPts val="1200"/>
              </a:spcBef>
              <a:spcAft>
                <a:spcPts val="1200"/>
              </a:spcAft>
              <a:buNone/>
            </a:pPr>
            <a:endParaRPr/>
          </a:p>
        </p:txBody>
      </p:sp>
      <p:pic>
        <p:nvPicPr>
          <p:cNvPr id="87" name="Google Shape;87;p18"/>
          <p:cNvPicPr preferRelativeResize="0"/>
          <p:nvPr/>
        </p:nvPicPr>
        <p:blipFill>
          <a:blip r:embed="rId3">
            <a:alphaModFix/>
          </a:blip>
          <a:stretch>
            <a:fillRect/>
          </a:stretch>
        </p:blipFill>
        <p:spPr>
          <a:xfrm>
            <a:off x="2316600" y="1679502"/>
            <a:ext cx="5589900" cy="18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Goals</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system that uses machine learning aims to find a hypothesis function f that maps observable events, into different classes.</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GB" sz="1600"/>
              <a:t>The high level goal of these models is to maximize the </a:t>
            </a:r>
            <a:r>
              <a:rPr lang="en-GB" sz="1600" b="1"/>
              <a:t>generalization error</a:t>
            </a:r>
            <a:r>
              <a:rPr lang="en-GB" sz="1600"/>
              <a:t> of the classification </a:t>
            </a:r>
            <a:endParaRPr sz="1600"/>
          </a:p>
          <a:p>
            <a:pPr marL="914400" lvl="1" indent="-292100" algn="l" rtl="0">
              <a:spcBef>
                <a:spcPts val="0"/>
              </a:spcBef>
              <a:spcAft>
                <a:spcPts val="0"/>
              </a:spcAft>
              <a:buClr>
                <a:srgbClr val="202124"/>
              </a:buClr>
              <a:buSzPts val="1000"/>
              <a:buChar char="○"/>
            </a:pPr>
            <a:r>
              <a:rPr lang="en-GB" sz="1000">
                <a:solidFill>
                  <a:srgbClr val="202124"/>
                </a:solidFill>
                <a:highlight>
                  <a:schemeClr val="lt1"/>
                </a:highlight>
              </a:rPr>
              <a:t>For supervised learning applications in machine learning and statistical learning theory, generalization error (also known as the out-of-sample error or the risk) is </a:t>
            </a:r>
            <a:r>
              <a:rPr lang="en-GB" sz="1000" b="1">
                <a:solidFill>
                  <a:srgbClr val="202124"/>
                </a:solidFill>
                <a:highlight>
                  <a:schemeClr val="lt1"/>
                </a:highlight>
              </a:rPr>
              <a:t>a measure of how accurately an algorithm is able to predict outcome values for previously unseen data</a:t>
            </a:r>
            <a:r>
              <a:rPr lang="en-GB" sz="1000">
                <a:solidFill>
                  <a:srgbClr val="202124"/>
                </a:solidFill>
                <a:highlight>
                  <a:schemeClr val="lt1"/>
                </a:highlight>
              </a:rPr>
              <a:t>.</a:t>
            </a:r>
            <a:endParaRPr sz="1200"/>
          </a:p>
          <a:p>
            <a:pPr marL="457200" lvl="0" indent="-330200" algn="l" rtl="0">
              <a:spcBef>
                <a:spcPts val="0"/>
              </a:spcBef>
              <a:spcAft>
                <a:spcPts val="0"/>
              </a:spcAft>
              <a:buSzPts val="1600"/>
              <a:buChar char="●"/>
            </a:pPr>
            <a:r>
              <a:rPr lang="en-GB" sz="1600"/>
              <a:t> mislead the decision making system towards desired malicious measurement values. </a:t>
            </a:r>
            <a:endParaRPr sz="1600"/>
          </a:p>
          <a:p>
            <a:pPr marL="457200" lvl="0" indent="0" algn="l" rtl="0">
              <a:spcBef>
                <a:spcPts val="1200"/>
              </a:spcBef>
              <a:spcAft>
                <a:spcPts val="1200"/>
              </a:spcAft>
              <a:buNone/>
            </a:pPr>
            <a:r>
              <a:rPr lang="en-GB" sz="1600"/>
              <a:t>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20"/>
          <p:cNvPicPr preferRelativeResize="0"/>
          <p:nvPr/>
        </p:nvPicPr>
        <p:blipFill>
          <a:blip r:embed="rId3">
            <a:alphaModFix/>
          </a:blip>
          <a:stretch>
            <a:fillRect/>
          </a:stretch>
        </p:blipFill>
        <p:spPr>
          <a:xfrm>
            <a:off x="2295525" y="1925313"/>
            <a:ext cx="4552950" cy="242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dirty="0"/>
              <a:t>• If </a:t>
            </a:r>
            <a:r>
              <a:rPr lang="en-GB" sz="1600" dirty="0" err="1"/>
              <a:t>xˆi</a:t>
            </a:r>
            <a:r>
              <a:rPr lang="en-GB" sz="1600" dirty="0"/>
              <a:t> is malicious and the system does not recognize it as such (false negative)</a:t>
            </a:r>
            <a:endParaRPr sz="1600" dirty="0"/>
          </a:p>
          <a:p>
            <a:pPr marL="0" lvl="0" indent="0" algn="l" rtl="0">
              <a:spcBef>
                <a:spcPts val="1200"/>
              </a:spcBef>
              <a:spcAft>
                <a:spcPts val="0"/>
              </a:spcAft>
              <a:buNone/>
            </a:pPr>
            <a:r>
              <a:rPr lang="en-GB" sz="1600" dirty="0"/>
              <a:t>there is a loss l caused to the system. </a:t>
            </a:r>
            <a:endParaRPr sz="1600" dirty="0"/>
          </a:p>
          <a:p>
            <a:pPr marL="0" lvl="0" indent="0" algn="l" rtl="0">
              <a:spcBef>
                <a:spcPts val="1200"/>
              </a:spcBef>
              <a:spcAft>
                <a:spcPts val="0"/>
              </a:spcAft>
              <a:buNone/>
            </a:pPr>
            <a:r>
              <a:rPr lang="en-GB" sz="1600" dirty="0"/>
              <a:t>• If </a:t>
            </a:r>
            <a:r>
              <a:rPr lang="en-GB" sz="1600" dirty="0" err="1"/>
              <a:t>xˆi</a:t>
            </a:r>
            <a:r>
              <a:rPr lang="en-GB" sz="1600" dirty="0"/>
              <a:t> is malicious and the system recognizes it as such (true positive) or it is not malicious then there is no loss to the system. </a:t>
            </a:r>
            <a:endParaRPr sz="1600" dirty="0"/>
          </a:p>
          <a:p>
            <a:pPr marL="0" lvl="0" indent="0" algn="l" rtl="0">
              <a:spcBef>
                <a:spcPts val="1200"/>
              </a:spcBef>
              <a:spcAft>
                <a:spcPts val="1200"/>
              </a:spcAft>
              <a:buNone/>
            </a:pPr>
            <a:r>
              <a:rPr lang="en-GB" sz="1600" dirty="0"/>
              <a:t>• If </a:t>
            </a:r>
            <a:r>
              <a:rPr lang="en-GB" sz="1600" dirty="0" err="1"/>
              <a:t>xˆi</a:t>
            </a:r>
            <a:r>
              <a:rPr lang="en-GB" sz="1600" dirty="0"/>
              <a:t> is not malicious and the system recognizes it as such (false positive) then there is a loss λ.</a:t>
            </a:r>
            <a:endParaRPr sz="16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670EB9B893B54FBD995C7B6B2E87D0" ma:contentTypeVersion="0" ma:contentTypeDescription="Create a new document." ma:contentTypeScope="" ma:versionID="2585d903e90bbe755d8025730e30d4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0F04E2-6CE5-426E-B495-FDDFB2732F4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D215FA-9299-4751-B0E2-3D37342C0C85}">
  <ds:schemaRefs>
    <ds:schemaRef ds:uri="http://schemas.microsoft.com/sharepoint/v3/contenttype/forms"/>
  </ds:schemaRefs>
</ds:datastoreItem>
</file>

<file path=customXml/itemProps3.xml><?xml version="1.0" encoding="utf-8"?>
<ds:datastoreItem xmlns:ds="http://schemas.openxmlformats.org/officeDocument/2006/customXml" ds:itemID="{30F52A19-5D92-4A01-8340-AEC696D36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TotalTime>
  <Words>3766</Words>
  <Application>Microsoft Office PowerPoint</Application>
  <PresentationFormat>On-screen Show (16:9)</PresentationFormat>
  <Paragraphs>282</Paragraphs>
  <Slides>59</Slides>
  <Notes>59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59</vt:i4>
      </vt:variant>
    </vt:vector>
  </HeadingPairs>
  <TitlesOfParts>
    <vt:vector size="61" baseType="lpstr">
      <vt:lpstr>Arial</vt:lpstr>
      <vt:lpstr>Simple Light</vt:lpstr>
      <vt:lpstr>Attacks Against Machine Learning</vt:lpstr>
      <vt:lpstr>Ref</vt:lpstr>
      <vt:lpstr>PowerPoint Presentation</vt:lpstr>
      <vt:lpstr>Attack Surface  </vt:lpstr>
      <vt:lpstr>PowerPoint Presentation</vt:lpstr>
      <vt:lpstr>Vulnerable Points</vt:lpstr>
      <vt:lpstr>Goals</vt:lpstr>
      <vt:lpstr>Example </vt:lpstr>
      <vt:lpstr>PowerPoint Presentation</vt:lpstr>
      <vt:lpstr>PowerPoint Presentation</vt:lpstr>
      <vt:lpstr>PowerPoint Presentation</vt:lpstr>
      <vt:lpstr>Evasion attack</vt:lpstr>
      <vt:lpstr>Poisoning attacks</vt:lpstr>
      <vt:lpstr>Poisoning Attacks Examples</vt:lpstr>
      <vt:lpstr>Trojan </vt:lpstr>
      <vt:lpstr>Types</vt:lpstr>
      <vt:lpstr>Attack Steps</vt:lpstr>
      <vt:lpstr>Preparation</vt:lpstr>
      <vt:lpstr>PowerPoint Presentation</vt:lpstr>
      <vt:lpstr>Attacker Knowledge</vt:lpstr>
      <vt:lpstr>PowerPoint Presentation</vt:lpstr>
      <vt:lpstr>White-Box Attacks</vt:lpstr>
      <vt:lpstr>Black-Box Attacks</vt:lpstr>
      <vt:lpstr>PowerPoint Presentation</vt:lpstr>
      <vt:lpstr>PowerPoint Presentation</vt:lpstr>
      <vt:lpstr>PowerPoint Presentation</vt:lpstr>
      <vt:lpstr>PowerPoint Presentation</vt:lpstr>
      <vt:lpstr>Adversarial Capabilities</vt:lpstr>
      <vt:lpstr>Training Phase Capabilities</vt:lpstr>
      <vt:lpstr>Testing Phase Capabilities</vt:lpstr>
      <vt:lpstr>Variety in Algorithm</vt:lpstr>
      <vt:lpstr>PowerPoint Presentation</vt:lpstr>
      <vt:lpstr>PowerPoint Presentation</vt:lpstr>
      <vt:lpstr>Attack Specificity/ Error specificity</vt:lpstr>
      <vt:lpstr>Attack Type</vt:lpstr>
      <vt:lpstr>Attack Mode</vt:lpstr>
      <vt:lpstr>PowerPoint Presentation</vt:lpstr>
      <vt:lpstr>Attacks in Detail</vt:lpstr>
      <vt:lpstr>PowerPoint Presentation</vt:lpstr>
      <vt:lpstr>PowerPoint Presentation</vt:lpstr>
      <vt:lpstr>Performance impact</vt:lpstr>
      <vt:lpstr>PowerPoint Presentation</vt:lpstr>
      <vt:lpstr>PowerPoint Presentation</vt:lpstr>
      <vt:lpstr>PowerPoint Presentation</vt:lpstr>
      <vt:lpstr>PowerPoint Presentation</vt:lpstr>
      <vt:lpstr>PowerPoint Presentation</vt:lpstr>
      <vt:lpstr>Surrogate classifier</vt:lpstr>
      <vt:lpstr>PowerPoint Presentation</vt:lpstr>
      <vt:lpstr>Adversary’s Capability</vt:lpstr>
      <vt:lpstr>Attack Strategy</vt:lpstr>
      <vt:lpstr>Limitations</vt:lpstr>
      <vt:lpstr>Remove False Evasion Points</vt:lpstr>
      <vt:lpstr>PowerPoint Presentation</vt:lpstr>
      <vt:lpstr>PowerPoint Presentation</vt:lpstr>
      <vt:lpstr>PowerPoint Presentation</vt:lpstr>
      <vt:lpstr>How to project the gradient ∇E?</vt:lpstr>
      <vt:lpstr>PowerPoint Presentation</vt:lpstr>
      <vt:lpstr>Class Assignment</vt:lpstr>
      <vt:lpstr>Gradient Descent Attack in Discrete 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Against Machine Learning</dc:title>
  <cp:lastModifiedBy>Manthan Patel</cp:lastModifiedBy>
  <cp:revision>6</cp:revision>
  <dcterms:modified xsi:type="dcterms:W3CDTF">2023-02-18T13:27:17Z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0x01010078349D642397B540B44A42CA92ADF688</vt:lpwstr>
  </property>
</Properties>
</file>