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Naan%20Mudhalva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(project).xlsx]Sheet4!PivotTable1</c:name>
    <c:fmtId val="-1"/>
  </c:pivotSource>
  <c:chart>
    <c:autoTitleDeleted val="1"/>
    <c:plotArea>
      <c:layout>
        <c:manualLayout>
          <c:layoutTarget val="inner"/>
          <c:xMode val="edge"/>
          <c:yMode val="edge"/>
          <c:x val="0.124468746116565"/>
          <c:y val="5.1831992850759602E-2"/>
          <c:w val="0.75349819808624297"/>
          <c:h val="0.71642537980339605"/>
        </c:manualLayout>
      </c:layout>
      <c:barChart>
        <c:barDir val="col"/>
        <c:grouping val="clustered"/>
        <c:varyColors val="0"/>
        <c:ser>
          <c:idx val="0"/>
          <c:order val="0"/>
          <c:tx>
            <c:strRef>
              <c:f>'[Naan Mudhalvan (project).xlsx]Sheet4'!$B$3:$B$4</c:f>
              <c:strCache>
                <c:ptCount val="1"/>
                <c:pt idx="0">
                  <c:v>Contract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'[Naan Mudhalvan (project).xlsx]Sheet4'!$A$5:$A$25</c:f>
              <c:multiLvlStrCache>
                <c:ptCount val="15"/>
                <c:lvl>
                  <c:pt idx="0">
                    <c:v>Zone A</c:v>
                  </c:pt>
                  <c:pt idx="1">
                    <c:v>Zone B</c:v>
                  </c:pt>
                  <c:pt idx="2">
                    <c:v>Zone C</c:v>
                  </c:pt>
                  <c:pt idx="3">
                    <c:v>Zone A</c:v>
                  </c:pt>
                  <c:pt idx="4">
                    <c:v>Zone B</c:v>
                  </c:pt>
                  <c:pt idx="5">
                    <c:v>Zone C</c:v>
                  </c:pt>
                  <c:pt idx="6">
                    <c:v>Zone A</c:v>
                  </c:pt>
                  <c:pt idx="7">
                    <c:v>Zone B</c:v>
                  </c:pt>
                  <c:pt idx="8">
                    <c:v>Zone C</c:v>
                  </c:pt>
                  <c:pt idx="9">
                    <c:v>Zone A</c:v>
                  </c:pt>
                  <c:pt idx="10">
                    <c:v>Zone B</c:v>
                  </c:pt>
                  <c:pt idx="11">
                    <c:v>Zone C</c:v>
                  </c:pt>
                  <c:pt idx="12">
                    <c:v>Zone A</c:v>
                  </c:pt>
                  <c:pt idx="13">
                    <c:v>Zone B</c:v>
                  </c:pt>
                  <c:pt idx="14">
                    <c:v>Zone C</c:v>
                  </c:pt>
                </c:lvl>
                <c:lvl>
                  <c:pt idx="0">
                    <c:v>Active</c:v>
                  </c:pt>
                  <c:pt idx="3">
                    <c:v>Future Start</c:v>
                  </c:pt>
                  <c:pt idx="6">
                    <c:v>Leave of Absence</c:v>
                  </c:pt>
                  <c:pt idx="9">
                    <c:v>Terminated for Cause</c:v>
                  </c:pt>
                  <c:pt idx="12">
                    <c:v>Voluntarily Terminated</c:v>
                  </c:pt>
                </c:lvl>
              </c:multiLvlStrCache>
            </c:multiLvlStrRef>
          </c:cat>
          <c:val>
            <c:numRef>
              <c:f>'[Naan Mudhalvan (project).xlsx]Sheet4'!$B$5:$B$25</c:f>
              <c:numCache>
                <c:formatCode>General</c:formatCode>
                <c:ptCount val="15"/>
                <c:pt idx="0">
                  <c:v>831</c:v>
                </c:pt>
                <c:pt idx="1">
                  <c:v>809</c:v>
                </c:pt>
                <c:pt idx="2">
                  <c:v>821</c:v>
                </c:pt>
                <c:pt idx="3">
                  <c:v>12</c:v>
                </c:pt>
                <c:pt idx="4">
                  <c:v>49</c:v>
                </c:pt>
                <c:pt idx="5">
                  <c:v>31</c:v>
                </c:pt>
                <c:pt idx="6">
                  <c:v>29</c:v>
                </c:pt>
                <c:pt idx="7">
                  <c:v>19</c:v>
                </c:pt>
                <c:pt idx="8">
                  <c:v>29</c:v>
                </c:pt>
                <c:pt idx="9">
                  <c:v>13</c:v>
                </c:pt>
                <c:pt idx="10">
                  <c:v>20</c:v>
                </c:pt>
                <c:pt idx="11">
                  <c:v>23</c:v>
                </c:pt>
                <c:pt idx="12">
                  <c:v>130</c:v>
                </c:pt>
                <c:pt idx="13">
                  <c:v>119</c:v>
                </c:pt>
                <c:pt idx="14">
                  <c:v>82</c:v>
                </c:pt>
              </c:numCache>
            </c:numRef>
          </c:val>
          <c:extLst>
            <c:ext xmlns:c16="http://schemas.microsoft.com/office/drawing/2014/chart" uri="{C3380CC4-5D6E-409C-BE32-E72D297353CC}">
              <c16:uniqueId val="{00000000-ECED-4BCE-9BA9-B66779FD3A73}"/>
            </c:ext>
          </c:extLst>
        </c:ser>
        <c:ser>
          <c:idx val="1"/>
          <c:order val="1"/>
          <c:tx>
            <c:strRef>
              <c:f>'[Naan Mudhalvan (project).xlsx]Sheet4'!$C$3:$C$4</c:f>
              <c:strCache>
                <c:ptCount val="1"/>
                <c:pt idx="0">
                  <c:v>Full-Time</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multiLvlStrRef>
              <c:f>'[Naan Mudhalvan (project).xlsx]Sheet4'!$A$5:$A$25</c:f>
              <c:multiLvlStrCache>
                <c:ptCount val="15"/>
                <c:lvl>
                  <c:pt idx="0">
                    <c:v>Zone A</c:v>
                  </c:pt>
                  <c:pt idx="1">
                    <c:v>Zone B</c:v>
                  </c:pt>
                  <c:pt idx="2">
                    <c:v>Zone C</c:v>
                  </c:pt>
                  <c:pt idx="3">
                    <c:v>Zone A</c:v>
                  </c:pt>
                  <c:pt idx="4">
                    <c:v>Zone B</c:v>
                  </c:pt>
                  <c:pt idx="5">
                    <c:v>Zone C</c:v>
                  </c:pt>
                  <c:pt idx="6">
                    <c:v>Zone A</c:v>
                  </c:pt>
                  <c:pt idx="7">
                    <c:v>Zone B</c:v>
                  </c:pt>
                  <c:pt idx="8">
                    <c:v>Zone C</c:v>
                  </c:pt>
                  <c:pt idx="9">
                    <c:v>Zone A</c:v>
                  </c:pt>
                  <c:pt idx="10">
                    <c:v>Zone B</c:v>
                  </c:pt>
                  <c:pt idx="11">
                    <c:v>Zone C</c:v>
                  </c:pt>
                  <c:pt idx="12">
                    <c:v>Zone A</c:v>
                  </c:pt>
                  <c:pt idx="13">
                    <c:v>Zone B</c:v>
                  </c:pt>
                  <c:pt idx="14">
                    <c:v>Zone C</c:v>
                  </c:pt>
                </c:lvl>
                <c:lvl>
                  <c:pt idx="0">
                    <c:v>Active</c:v>
                  </c:pt>
                  <c:pt idx="3">
                    <c:v>Future Start</c:v>
                  </c:pt>
                  <c:pt idx="6">
                    <c:v>Leave of Absence</c:v>
                  </c:pt>
                  <c:pt idx="9">
                    <c:v>Terminated for Cause</c:v>
                  </c:pt>
                  <c:pt idx="12">
                    <c:v>Voluntarily Terminated</c:v>
                  </c:pt>
                </c:lvl>
              </c:multiLvlStrCache>
            </c:multiLvlStrRef>
          </c:cat>
          <c:val>
            <c:numRef>
              <c:f>'[Naan Mudhalvan (project).xlsx]Sheet4'!$C$5:$C$25</c:f>
              <c:numCache>
                <c:formatCode>General</c:formatCode>
                <c:ptCount val="15"/>
                <c:pt idx="0">
                  <c:v>898</c:v>
                </c:pt>
                <c:pt idx="1">
                  <c:v>773</c:v>
                </c:pt>
                <c:pt idx="2">
                  <c:v>828</c:v>
                </c:pt>
                <c:pt idx="3">
                  <c:v>11</c:v>
                </c:pt>
                <c:pt idx="4">
                  <c:v>10</c:v>
                </c:pt>
                <c:pt idx="5">
                  <c:v>22</c:v>
                </c:pt>
                <c:pt idx="6">
                  <c:v>37</c:v>
                </c:pt>
                <c:pt idx="7">
                  <c:v>26</c:v>
                </c:pt>
                <c:pt idx="8">
                  <c:v>13</c:v>
                </c:pt>
                <c:pt idx="9">
                  <c:v>35</c:v>
                </c:pt>
                <c:pt idx="10">
                  <c:v>23</c:v>
                </c:pt>
                <c:pt idx="11">
                  <c:v>18</c:v>
                </c:pt>
                <c:pt idx="12">
                  <c:v>135</c:v>
                </c:pt>
                <c:pt idx="13">
                  <c:v>124</c:v>
                </c:pt>
                <c:pt idx="14">
                  <c:v>105</c:v>
                </c:pt>
              </c:numCache>
            </c:numRef>
          </c:val>
          <c:extLst>
            <c:ext xmlns:c16="http://schemas.microsoft.com/office/drawing/2014/chart" uri="{C3380CC4-5D6E-409C-BE32-E72D297353CC}">
              <c16:uniqueId val="{00000001-ECED-4BCE-9BA9-B66779FD3A73}"/>
            </c:ext>
          </c:extLst>
        </c:ser>
        <c:ser>
          <c:idx val="2"/>
          <c:order val="2"/>
          <c:tx>
            <c:strRef>
              <c:f>'[Naan Mudhalvan (project).xlsx]Sheet4'!$D$3:$D$4</c:f>
              <c:strCache>
                <c:ptCount val="1"/>
                <c:pt idx="0">
                  <c:v>Part-Time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multiLvlStrRef>
              <c:f>'[Naan Mudhalvan (project).xlsx]Sheet4'!$A$5:$A$25</c:f>
              <c:multiLvlStrCache>
                <c:ptCount val="15"/>
                <c:lvl>
                  <c:pt idx="0">
                    <c:v>Zone A</c:v>
                  </c:pt>
                  <c:pt idx="1">
                    <c:v>Zone B</c:v>
                  </c:pt>
                  <c:pt idx="2">
                    <c:v>Zone C</c:v>
                  </c:pt>
                  <c:pt idx="3">
                    <c:v>Zone A</c:v>
                  </c:pt>
                  <c:pt idx="4">
                    <c:v>Zone B</c:v>
                  </c:pt>
                  <c:pt idx="5">
                    <c:v>Zone C</c:v>
                  </c:pt>
                  <c:pt idx="6">
                    <c:v>Zone A</c:v>
                  </c:pt>
                  <c:pt idx="7">
                    <c:v>Zone B</c:v>
                  </c:pt>
                  <c:pt idx="8">
                    <c:v>Zone C</c:v>
                  </c:pt>
                  <c:pt idx="9">
                    <c:v>Zone A</c:v>
                  </c:pt>
                  <c:pt idx="10">
                    <c:v>Zone B</c:v>
                  </c:pt>
                  <c:pt idx="11">
                    <c:v>Zone C</c:v>
                  </c:pt>
                  <c:pt idx="12">
                    <c:v>Zone A</c:v>
                  </c:pt>
                  <c:pt idx="13">
                    <c:v>Zone B</c:v>
                  </c:pt>
                  <c:pt idx="14">
                    <c:v>Zone C</c:v>
                  </c:pt>
                </c:lvl>
                <c:lvl>
                  <c:pt idx="0">
                    <c:v>Active</c:v>
                  </c:pt>
                  <c:pt idx="3">
                    <c:v>Future Start</c:v>
                  </c:pt>
                  <c:pt idx="6">
                    <c:v>Leave of Absence</c:v>
                  </c:pt>
                  <c:pt idx="9">
                    <c:v>Terminated for Cause</c:v>
                  </c:pt>
                  <c:pt idx="12">
                    <c:v>Voluntarily Terminated</c:v>
                  </c:pt>
                </c:lvl>
              </c:multiLvlStrCache>
            </c:multiLvlStrRef>
          </c:cat>
          <c:val>
            <c:numRef>
              <c:f>'[Naan Mudhalvan (project).xlsx]Sheet4'!$D$5:$D$25</c:f>
              <c:numCache>
                <c:formatCode>General</c:formatCode>
                <c:ptCount val="15"/>
                <c:pt idx="0">
                  <c:v>873</c:v>
                </c:pt>
                <c:pt idx="1">
                  <c:v>765</c:v>
                </c:pt>
                <c:pt idx="2">
                  <c:v>676</c:v>
                </c:pt>
                <c:pt idx="3">
                  <c:v>21</c:v>
                </c:pt>
                <c:pt idx="4">
                  <c:v>9</c:v>
                </c:pt>
                <c:pt idx="5">
                  <c:v>31</c:v>
                </c:pt>
                <c:pt idx="6">
                  <c:v>26</c:v>
                </c:pt>
                <c:pt idx="7">
                  <c:v>40</c:v>
                </c:pt>
                <c:pt idx="8">
                  <c:v>29</c:v>
                </c:pt>
                <c:pt idx="9">
                  <c:v>24</c:v>
                </c:pt>
                <c:pt idx="10">
                  <c:v>25</c:v>
                </c:pt>
                <c:pt idx="11">
                  <c:v>23</c:v>
                </c:pt>
                <c:pt idx="12">
                  <c:v>107</c:v>
                </c:pt>
                <c:pt idx="13">
                  <c:v>99</c:v>
                </c:pt>
                <c:pt idx="14">
                  <c:v>84</c:v>
                </c:pt>
              </c:numCache>
            </c:numRef>
          </c:val>
          <c:extLst>
            <c:ext xmlns:c16="http://schemas.microsoft.com/office/drawing/2014/chart" uri="{C3380CC4-5D6E-409C-BE32-E72D297353CC}">
              <c16:uniqueId val="{00000002-ECED-4BCE-9BA9-B66779FD3A73}"/>
            </c:ext>
          </c:extLst>
        </c:ser>
        <c:dLbls>
          <c:showLegendKey val="0"/>
          <c:showVal val="0"/>
          <c:showCatName val="0"/>
          <c:showSerName val="0"/>
          <c:showPercent val="0"/>
          <c:showBubbleSize val="0"/>
        </c:dLbls>
        <c:gapWidth val="315"/>
        <c:overlap val="-40"/>
        <c:axId val="1484133343"/>
        <c:axId val="1484132095"/>
      </c:barChart>
      <c:catAx>
        <c:axId val="148413334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1484132095"/>
        <c:crosses val="autoZero"/>
        <c:auto val="1"/>
        <c:lblAlgn val="ctr"/>
        <c:lblOffset val="100"/>
        <c:noMultiLvlLbl val="0"/>
      </c:catAx>
      <c:valAx>
        <c:axId val="148413209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crossAx val="1484133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037258" cy="2677656"/>
          </a:xfrm>
          <a:prstGeom prst="rect">
            <a:avLst/>
          </a:prstGeom>
          <a:noFill/>
        </p:spPr>
        <p:txBody>
          <a:bodyPr wrap="square" rtlCol="0">
            <a:spAutoFit/>
          </a:bodyPr>
          <a:lstStyle/>
          <a:p>
            <a:r>
              <a:rPr lang="en-US" sz="2400" dirty="0"/>
              <a:t>STUDENT NAME:</a:t>
            </a:r>
            <a:r>
              <a:rPr lang="en-IN" altLang="en-US" sz="2400" dirty="0"/>
              <a:t> V. MANTHRA</a:t>
            </a:r>
          </a:p>
          <a:p>
            <a:r>
              <a:rPr lang="en-US" sz="2400" dirty="0"/>
              <a:t>REGISTER NO:</a:t>
            </a:r>
            <a:r>
              <a:rPr lang="en-IN" altLang="en-US" sz="2400" dirty="0"/>
              <a:t>312218504</a:t>
            </a:r>
            <a:r>
              <a:rPr lang="en-IN" altLang="en-US" sz="2400"/>
              <a:t>/B35E5E960DF120A9AC947A2392CF082C</a:t>
            </a:r>
          </a:p>
          <a:p>
            <a:r>
              <a:rPr lang="en-US" sz="2400"/>
              <a:t>DEPARTMENT</a:t>
            </a:r>
            <a:r>
              <a:rPr lang="en-US" sz="2400" dirty="0"/>
              <a:t>:</a:t>
            </a:r>
            <a:r>
              <a:rPr lang="en-IN" altLang="en-US" sz="2400" dirty="0"/>
              <a:t>B.COM-COMMERCE</a:t>
            </a:r>
            <a:endParaRPr lang="en-US" sz="2400" dirty="0"/>
          </a:p>
          <a:p>
            <a:r>
              <a:rPr lang="en-US" sz="2400" dirty="0"/>
              <a:t>COLLEGE</a:t>
            </a:r>
            <a:r>
              <a:rPr lang="en-IN" altLang="en-US" sz="2400" dirty="0"/>
              <a:t>: GOVERNMENT ARTS &amp; SCIENCE COLLEGE</a:t>
            </a:r>
          </a:p>
          <a:p>
            <a:pPr marL="2743200" lvl="6" indent="457200"/>
            <a:r>
              <a:rPr lang="en-IN" altLang="en-US" sz="2400" dirty="0"/>
              <a:t>PERUMBAKKAM.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Box 2"/>
          <p:cNvSpPr txBox="1"/>
          <p:nvPr/>
        </p:nvSpPr>
        <p:spPr>
          <a:xfrm>
            <a:off x="611505" y="1406525"/>
            <a:ext cx="7197725" cy="2022475"/>
          </a:xfrm>
          <a:prstGeom prst="rect">
            <a:avLst/>
          </a:prstGeom>
          <a:noFill/>
        </p:spPr>
        <p:txBody>
          <a:bodyPr wrap="square" rtlCol="0">
            <a:noAutofit/>
          </a:bodyPr>
          <a:lstStyle/>
          <a:p>
            <a:r>
              <a:rPr lang="en-IN" altLang="en-US" sz="3200" u="sng">
                <a:latin typeface="Algerian" panose="04020705040A02060702" charset="0"/>
                <a:cs typeface="Algerian" panose="04020705040A02060702" charset="0"/>
              </a:rPr>
              <a:t>Employee data-Kaggle:</a:t>
            </a:r>
          </a:p>
          <a:p>
            <a:r>
              <a:rPr lang="en-IN" altLang="en-US">
                <a:latin typeface="Bradley Hand ITC" panose="03070402050302030203" charset="0"/>
                <a:cs typeface="Bradley Hand ITC" panose="03070402050302030203" charset="0"/>
              </a:rPr>
              <a:t> </a:t>
            </a:r>
          </a:p>
          <a:p>
            <a:pPr marL="342900" indent="-342900">
              <a:buFont typeface="Wingdings" panose="05000000000000000000" charset="0"/>
              <a:buChar char="Ø"/>
            </a:pPr>
            <a:r>
              <a:rPr lang="en-IN" altLang="en-US" sz="2400">
                <a:cs typeface="+mn-lt"/>
              </a:rPr>
              <a:t>I take this data in the Naan Mudhalvan website and click the edunet dashbord . There we should update our Profile. Then click on the employee data set( Kaggle). It downloads in the PC</a:t>
            </a:r>
            <a:r>
              <a:rPr lang="en-IN" altLang="en-US" sz="2400">
                <a:latin typeface="Bradley Hand ITC" panose="03070402050302030203" charset="0"/>
                <a:cs typeface="Bradley Hand ITC" panose="03070402050302030203" charset="0"/>
              </a:rPr>
              <a:t>.</a:t>
            </a:r>
            <a:endParaRPr lang="en-IN" altLang="en-US" sz="2400">
              <a:latin typeface="Algerian" panose="04020705040A02060702" charset="0"/>
              <a:cs typeface="Algerian" panose="04020705040A02060702" charset="0"/>
            </a:endParaRPr>
          </a:p>
          <a:p>
            <a:endParaRPr lang="en-IN" altLang="en-US" sz="2400">
              <a:latin typeface="Algerian" panose="04020705040A02060702" charset="0"/>
              <a:cs typeface="Algerian" panose="04020705040A02060702" charset="0"/>
            </a:endParaRPr>
          </a:p>
        </p:txBody>
      </p:sp>
      <p:sp>
        <p:nvSpPr>
          <p:cNvPr id="4" name="Text Box 3"/>
          <p:cNvSpPr txBox="1"/>
          <p:nvPr/>
        </p:nvSpPr>
        <p:spPr>
          <a:xfrm>
            <a:off x="685165" y="3886200"/>
            <a:ext cx="6706235" cy="2799715"/>
          </a:xfrm>
          <a:prstGeom prst="rect">
            <a:avLst/>
          </a:prstGeom>
          <a:noFill/>
        </p:spPr>
        <p:txBody>
          <a:bodyPr wrap="square" rtlCol="0">
            <a:spAutoFit/>
          </a:bodyPr>
          <a:lstStyle/>
          <a:p>
            <a:r>
              <a:rPr lang="en-IN" altLang="en-US" sz="3200" u="sng">
                <a:latin typeface="Algerian" panose="04020705040A02060702" charset="0"/>
                <a:cs typeface="Algerian" panose="04020705040A02060702" charset="0"/>
              </a:rPr>
              <a:t>Sort the Data:</a:t>
            </a:r>
          </a:p>
          <a:p>
            <a:r>
              <a:rPr lang="en-IN" altLang="en-US" sz="2400">
                <a:cs typeface="+mn-lt"/>
              </a:rPr>
              <a:t>Open the data through Excel, then select all the data in the sheet, then click the ‘row and column’ in the ribbon tab and choose the autofit row and column width option. Using the conditional format we fill the blank column by different colours. Select any features and highlight in our favorite colour.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07085" y="1308735"/>
            <a:ext cx="8108315" cy="4740275"/>
          </a:xfrm>
          <a:prstGeom prst="rect">
            <a:avLst/>
          </a:prstGeom>
          <a:noFill/>
        </p:spPr>
        <p:txBody>
          <a:bodyPr wrap="square" rtlCol="0">
            <a:noAutofit/>
          </a:bodyPr>
          <a:lstStyle/>
          <a:p>
            <a:r>
              <a:rPr lang="en-IN" altLang="en-US" sz="3200" u="sng">
                <a:latin typeface="Algerian" panose="04020705040A02060702" charset="0"/>
                <a:cs typeface="Algerian" panose="04020705040A02060702" charset="0"/>
              </a:rPr>
              <a:t>Pivot table:</a:t>
            </a:r>
          </a:p>
          <a:p>
            <a:r>
              <a:rPr lang="en-IN" altLang="en-US" sz="2000"/>
              <a:t>Copy the selected features and paste it in new sheet. Select the all features and  create the Pivot table. Order the features in this following as: </a:t>
            </a:r>
          </a:p>
          <a:p>
            <a:r>
              <a:rPr lang="en-IN" altLang="en-US" sz="2000"/>
              <a:t>ROW: Employee status, Playzone</a:t>
            </a:r>
          </a:p>
          <a:p>
            <a:r>
              <a:rPr lang="en-IN" altLang="en-US" sz="2000"/>
              <a:t>COLOUMN: Employee type</a:t>
            </a:r>
          </a:p>
          <a:p>
            <a:r>
              <a:rPr lang="en-IN" altLang="en-US" sz="2000"/>
              <a:t>VALUES: Current employee rating.</a:t>
            </a:r>
          </a:p>
          <a:p>
            <a:r>
              <a:rPr lang="en-IN" altLang="en-US" sz="2000"/>
              <a:t>FILTER: Gender</a:t>
            </a:r>
          </a:p>
          <a:p>
            <a:r>
              <a:rPr lang="en-IN" altLang="en-US" sz="2000"/>
              <a:t>      Then the table will be created.</a:t>
            </a:r>
          </a:p>
          <a:p>
            <a:r>
              <a:rPr lang="en-IN" altLang="en-US" sz="3200" u="sng">
                <a:latin typeface="Algerian" panose="04020705040A02060702" charset="0"/>
                <a:cs typeface="Algerian" panose="04020705040A02060702" charset="0"/>
              </a:rPr>
              <a:t>PIVOT CHART:</a:t>
            </a:r>
          </a:p>
          <a:p>
            <a:r>
              <a:rPr lang="en-IN" altLang="en-US" sz="2000"/>
              <a:t>Select the table and click the Pivot Chart option and choose our favorite chart example: Bar chart, Pie chart etc...</a:t>
            </a:r>
          </a:p>
          <a:p>
            <a:r>
              <a:rPr lang="en-IN" altLang="en-US" sz="2000"/>
              <a:t>Then we finish the chart.</a:t>
            </a:r>
          </a:p>
          <a:p>
            <a:endParaRPr lang="en-I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2" name="Chart 1"/>
          <p:cNvGraphicFramePr/>
          <p:nvPr/>
        </p:nvGraphicFramePr>
        <p:xfrm>
          <a:off x="2514600" y="1288415"/>
          <a:ext cx="5534025" cy="42081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38200" y="1600200"/>
            <a:ext cx="7449820" cy="3107690"/>
          </a:xfrm>
          <a:prstGeom prst="rect">
            <a:avLst/>
          </a:prstGeom>
          <a:noFill/>
        </p:spPr>
        <p:txBody>
          <a:bodyPr wrap="square" rtlCol="0">
            <a:spAutoFit/>
          </a:bodyPr>
          <a:lstStyle/>
          <a:p>
            <a:r>
              <a:rPr lang="en-IN" altLang="en-US" sz="2800"/>
              <a:t>In this project we can analyse the following terms:</a:t>
            </a:r>
          </a:p>
          <a:p>
            <a:pPr marL="285750" indent="-285750">
              <a:buFont typeface="Wingdings" panose="05000000000000000000" charset="0"/>
              <a:buChar char="v"/>
            </a:pPr>
            <a:r>
              <a:rPr lang="en-IN" altLang="en-US" sz="2800"/>
              <a:t>Enhance the performance managment</a:t>
            </a:r>
          </a:p>
          <a:p>
            <a:pPr marL="285750" indent="-285750">
              <a:buFont typeface="Wingdings" panose="05000000000000000000" charset="0"/>
              <a:buChar char="v"/>
            </a:pPr>
            <a:r>
              <a:rPr lang="en-IN" altLang="en-US" sz="2800"/>
              <a:t>Improve employee development</a:t>
            </a:r>
          </a:p>
          <a:p>
            <a:pPr marL="285750" indent="-285750">
              <a:buFont typeface="Wingdings" panose="05000000000000000000" charset="0"/>
              <a:buChar char="v"/>
            </a:pPr>
            <a:r>
              <a:rPr lang="en-IN" altLang="en-US" sz="2800"/>
              <a:t>Increse transparancy and fairness</a:t>
            </a:r>
          </a:p>
          <a:p>
            <a:pPr marL="285750" indent="-285750">
              <a:buFont typeface="Wingdings" panose="05000000000000000000" charset="0"/>
              <a:buChar char="v"/>
            </a:pPr>
            <a:r>
              <a:rPr lang="en-IN" altLang="en-US" sz="2800"/>
              <a:t>support strategic decision-making</a:t>
            </a:r>
          </a:p>
          <a:p>
            <a:pPr marL="285750" indent="-285750">
              <a:buFont typeface="Wingdings" panose="05000000000000000000" charset="0"/>
              <a:buChar char="v"/>
            </a:pPr>
            <a:r>
              <a:rPr lang="en-IN" altLang="en-US" sz="2800"/>
              <a:t>Drive business growth and success.</a:t>
            </a:r>
          </a:p>
          <a:p>
            <a:endParaRPr lang="en-I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IN" altLang="en-US" sz="4400" b="1" dirty="0">
                <a:solidFill>
                  <a:srgbClr val="0F0F0F"/>
                </a:solidFill>
                <a:latin typeface="Times New Roman" panose="02020603050405020304" pitchFamily="18" charset="0"/>
                <a:cs typeface="Times New Roman" panose="02020603050405020304" pitchFamily="18" charset="0"/>
              </a:rPr>
              <a:t>Current Employee Rating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1356360" y="1955165"/>
            <a:ext cx="6644640" cy="2489835"/>
          </a:xfrm>
          <a:prstGeom prst="rect">
            <a:avLst/>
          </a:prstGeom>
          <a:noFill/>
        </p:spPr>
        <p:txBody>
          <a:bodyPr wrap="square" rtlCol="0">
            <a:spAutoFit/>
          </a:bodyPr>
          <a:lstStyle/>
          <a:p>
            <a:pPr marL="285750" indent="-285750">
              <a:lnSpc>
                <a:spcPct val="110000"/>
              </a:lnSpc>
              <a:buFont typeface="Wingdings" panose="05000000000000000000" charset="0"/>
              <a:buChar char="v"/>
            </a:pPr>
            <a:r>
              <a:rPr lang="en-IN" altLang="en-US" sz="2400"/>
              <a:t>This data analysis using excel, used for analysing the current employee rating in the organisation.</a:t>
            </a:r>
          </a:p>
          <a:p>
            <a:pPr indent="0">
              <a:lnSpc>
                <a:spcPct val="110000"/>
              </a:lnSpc>
              <a:buFont typeface="Wingdings" panose="05000000000000000000" charset="0"/>
              <a:buNone/>
            </a:pPr>
            <a:endParaRPr lang="en-IN" altLang="en-US" sz="2400"/>
          </a:p>
          <a:p>
            <a:pPr marL="285750" indent="-285750">
              <a:lnSpc>
                <a:spcPct val="110000"/>
              </a:lnSpc>
              <a:buFont typeface="Wingdings" panose="05000000000000000000" charset="0"/>
              <a:buChar char="v"/>
            </a:pPr>
            <a:r>
              <a:rPr lang="en-IN" altLang="en-US" sz="2400"/>
              <a:t>This data is also helps to find out the number of employees in future.</a:t>
            </a:r>
          </a:p>
          <a:p>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904875" y="2077720"/>
            <a:ext cx="7477125" cy="2553335"/>
          </a:xfrm>
          <a:prstGeom prst="rect">
            <a:avLst/>
          </a:prstGeom>
          <a:noFill/>
        </p:spPr>
        <p:txBody>
          <a:bodyPr wrap="square" rtlCol="0">
            <a:spAutoFit/>
          </a:bodyPr>
          <a:lstStyle/>
          <a:p>
            <a:pPr marL="285750" indent="-285750">
              <a:buFont typeface="Wingdings" panose="05000000000000000000" charset="0"/>
              <a:buChar char="v"/>
            </a:pPr>
            <a:r>
              <a:rPr lang="en-IN" altLang="en-US" sz="2000"/>
              <a:t>In today’s fast-paced business environment, accuratley assessing employee performance is crucial for driving growth, improving productivity, and making informed HR decisions.</a:t>
            </a:r>
          </a:p>
          <a:p>
            <a:pPr indent="0">
              <a:buFont typeface="Wingdings" panose="05000000000000000000" charset="0"/>
              <a:buNone/>
            </a:pPr>
            <a:endParaRPr lang="en-IN" altLang="en-US" sz="2000"/>
          </a:p>
          <a:p>
            <a:pPr marL="285750" indent="-285750">
              <a:buFont typeface="Wingdings" panose="05000000000000000000" charset="0"/>
              <a:buChar char="v"/>
            </a:pPr>
            <a:r>
              <a:rPr lang="en-IN" altLang="en-US" sz="2000"/>
              <a:t>Microsoft Excel provides a powerful platform for creating customized employee rating system, enabling organization to track performance metrics, identify areas for   improvement, and recongnize outstanding achivement employements.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307465" y="2028825"/>
            <a:ext cx="4788535" cy="1630045"/>
          </a:xfrm>
          <a:prstGeom prst="rect">
            <a:avLst/>
          </a:prstGeom>
          <a:noFill/>
        </p:spPr>
        <p:txBody>
          <a:bodyPr wrap="square" rtlCol="0">
            <a:spAutoFit/>
          </a:bodyPr>
          <a:lstStyle/>
          <a:p>
            <a:pPr marL="285750" indent="-285750">
              <a:buFont typeface="Wingdings" panose="05000000000000000000" charset="0"/>
              <a:buChar char="v"/>
            </a:pPr>
            <a:r>
              <a:rPr lang="en-IN" altLang="en-US" sz="2000"/>
              <a:t> Employee</a:t>
            </a:r>
          </a:p>
          <a:p>
            <a:pPr marL="285750" indent="-285750">
              <a:buFont typeface="Wingdings" panose="05000000000000000000" charset="0"/>
              <a:buChar char="v"/>
            </a:pPr>
            <a:r>
              <a:rPr lang="en-IN" altLang="en-US" sz="2000"/>
              <a:t> Employer</a:t>
            </a:r>
          </a:p>
          <a:p>
            <a:pPr marL="285750" indent="-285750">
              <a:buFont typeface="Wingdings" panose="05000000000000000000" charset="0"/>
              <a:buChar char="v"/>
            </a:pPr>
            <a:r>
              <a:rPr lang="en-IN" altLang="en-US" sz="2000"/>
              <a:t> Organisation</a:t>
            </a:r>
          </a:p>
          <a:p>
            <a:pPr marL="285750" indent="-285750">
              <a:buFont typeface="Wingdings" panose="05000000000000000000" charset="0"/>
              <a:buChar char="v"/>
            </a:pPr>
            <a:r>
              <a:rPr lang="en-IN" altLang="en-US" sz="2000"/>
              <a:t> Manager</a:t>
            </a:r>
          </a:p>
          <a:p>
            <a:pPr marL="285750" indent="-285750">
              <a:buFont typeface="Wingdings" panose="05000000000000000000" charset="0"/>
              <a:buChar char="v"/>
            </a:pPr>
            <a:r>
              <a:rPr lang="en-IN" altLang="en-US" sz="2000"/>
              <a:t> HR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57245" y="2174875"/>
            <a:ext cx="4948555" cy="2861310"/>
          </a:xfrm>
          <a:prstGeom prst="rect">
            <a:avLst/>
          </a:prstGeom>
          <a:noFill/>
        </p:spPr>
        <p:txBody>
          <a:bodyPr wrap="square" rtlCol="0">
            <a:spAutoFit/>
          </a:bodyPr>
          <a:lstStyle/>
          <a:p>
            <a:r>
              <a:rPr lang="en-IN" altLang="en-US" sz="2000" u="sng">
                <a:latin typeface="Algerian" panose="04020705040A02060702" charset="0"/>
                <a:cs typeface="Algerian" panose="04020705040A02060702" charset="0"/>
              </a:rPr>
              <a:t>Filtering-Missing:</a:t>
            </a:r>
          </a:p>
          <a:p>
            <a:pPr marL="285750" indent="-285750">
              <a:buFont typeface="Wingdings" panose="05000000000000000000" charset="0"/>
              <a:buChar char="v"/>
            </a:pPr>
            <a:r>
              <a:rPr lang="en-IN" altLang="en-US" sz="2000"/>
              <a:t>Using conditional formatting we colour the blank or missing data.</a:t>
            </a:r>
          </a:p>
          <a:p>
            <a:pPr indent="0">
              <a:buFont typeface="Wingdings" panose="05000000000000000000" charset="0"/>
              <a:buNone/>
            </a:pPr>
            <a:r>
              <a:rPr lang="en-IN" altLang="en-US" sz="2000" u="sng">
                <a:latin typeface="Algerian" panose="04020705040A02060702" charset="0"/>
                <a:cs typeface="Algerian" panose="04020705040A02060702" charset="0"/>
              </a:rPr>
              <a:t>Pivot table - Summary:</a:t>
            </a:r>
          </a:p>
          <a:p>
            <a:pPr marL="285750" indent="-285750">
              <a:buFont typeface="Wingdings" panose="05000000000000000000" charset="0"/>
              <a:buChar char="v"/>
            </a:pPr>
            <a:r>
              <a:rPr lang="en-IN" altLang="en-US" sz="2000"/>
              <a:t>Go to insert tab, and click on the Pivot table.</a:t>
            </a:r>
            <a:endParaRPr lang="en-IN" altLang="en-US" sz="2000" u="sng"/>
          </a:p>
          <a:p>
            <a:pPr indent="0">
              <a:buFont typeface="Wingdings" panose="05000000000000000000" charset="0"/>
              <a:buNone/>
            </a:pPr>
            <a:r>
              <a:rPr lang="en-IN" altLang="en-US" sz="2000" u="sng">
                <a:latin typeface="Algerian" panose="04020705040A02060702" charset="0"/>
                <a:cs typeface="Algerian" panose="04020705040A02060702" charset="0"/>
              </a:rPr>
              <a:t>Graph-Visulization:</a:t>
            </a:r>
          </a:p>
          <a:p>
            <a:pPr marL="285750" indent="-285750">
              <a:buFont typeface="Wingdings" panose="05000000000000000000" charset="0"/>
              <a:buChar char="v"/>
            </a:pPr>
            <a:r>
              <a:rPr lang="en-IN" altLang="en-US" sz="2000"/>
              <a:t>Using this graph we visulize the data very easily</a:t>
            </a:r>
            <a:r>
              <a:rPr lang="en-IN" alt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70255" y="1601470"/>
            <a:ext cx="7230745" cy="2584450"/>
          </a:xfrm>
          <a:prstGeom prst="rect">
            <a:avLst/>
          </a:prstGeom>
          <a:noFill/>
        </p:spPr>
        <p:txBody>
          <a:bodyPr wrap="square" rtlCol="0">
            <a:spAutoFit/>
          </a:bodyPr>
          <a:lstStyle/>
          <a:p>
            <a:r>
              <a:rPr lang="en-IN" altLang="en-US"/>
              <a:t>Employee dataset- Kaggle:</a:t>
            </a:r>
          </a:p>
          <a:p>
            <a:endParaRPr lang="en-IN" altLang="en-US"/>
          </a:p>
          <a:p>
            <a:r>
              <a:rPr lang="en-IN" altLang="en-US"/>
              <a:t>In this data there are 26 features is there. We take 6 features they are:</a:t>
            </a:r>
          </a:p>
          <a:p>
            <a:pPr marL="285750" indent="-285750">
              <a:buFont typeface="Wingdings" panose="05000000000000000000" charset="0"/>
              <a:buChar char="Ø"/>
            </a:pPr>
            <a:r>
              <a:rPr lang="en-IN" altLang="en-US"/>
              <a:t>Employee status- Text</a:t>
            </a:r>
          </a:p>
          <a:p>
            <a:pPr marL="285750" indent="-285750">
              <a:buFont typeface="Wingdings" panose="05000000000000000000" charset="0"/>
              <a:buChar char="Ø"/>
            </a:pPr>
            <a:r>
              <a:rPr lang="en-IN" altLang="en-US"/>
              <a:t>Employee type- Text</a:t>
            </a:r>
          </a:p>
          <a:p>
            <a:pPr marL="285750" indent="-285750">
              <a:buFont typeface="Wingdings" panose="05000000000000000000" charset="0"/>
              <a:buChar char="Ø"/>
            </a:pPr>
            <a:r>
              <a:rPr lang="en-IN" altLang="en-US"/>
              <a:t>Payzone- Text</a:t>
            </a:r>
          </a:p>
          <a:p>
            <a:pPr marL="285750" indent="-285750">
              <a:buFont typeface="Wingdings" panose="05000000000000000000" charset="0"/>
              <a:buChar char="Ø"/>
            </a:pPr>
            <a:r>
              <a:rPr lang="en-IN" altLang="en-US"/>
              <a:t>Employee classification type- Text</a:t>
            </a:r>
          </a:p>
          <a:p>
            <a:pPr marL="285750" indent="-285750">
              <a:buFont typeface="Wingdings" panose="05000000000000000000" charset="0"/>
              <a:buChar char="Ø"/>
            </a:pPr>
            <a:r>
              <a:rPr lang="en-IN" altLang="en-US"/>
              <a:t>Gender- Category</a:t>
            </a:r>
          </a:p>
          <a:p>
            <a:pPr marL="285750" indent="-285750">
              <a:buFont typeface="Wingdings" panose="05000000000000000000" charset="0"/>
              <a:buChar char="Ø"/>
            </a:pPr>
            <a:r>
              <a:rPr lang="en-IN" altLang="en-US"/>
              <a:t>Current employee rating- Numbering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981200" y="1936115"/>
            <a:ext cx="6788785" cy="249174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q"/>
            </a:pPr>
            <a:r>
              <a:rPr lang="en-IN" altLang="en-US" sz="2400">
                <a:sym typeface="+mn-ea"/>
              </a:rPr>
              <a:t>The “WOW” in our solution is filtering the gender, which category we want take easily by using this filter option.</a:t>
            </a:r>
            <a:r>
              <a:rPr lang="en-IN" altLang="en-US" sz="2000">
                <a:sym typeface="+mn-ea"/>
              </a:rPr>
              <a:t> </a:t>
            </a:r>
            <a:endParaRPr lang="en-IN" altLang="en-US" sz="2000"/>
          </a:p>
          <a:p>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542</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RAJESH</cp:lastModifiedBy>
  <cp:revision>14</cp:revision>
  <dcterms:created xsi:type="dcterms:W3CDTF">2024-03-29T15:07:00Z</dcterms:created>
  <dcterms:modified xsi:type="dcterms:W3CDTF">2024-08-30T08:53:20Z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06C0F1FA98B04B9BB997BB6DF0EE88A4_13</vt:lpwstr>
  </property>
  <property fmtid="{D5CDD505-2E9C-101B-9397-08002B2CF9AE}" pid="5" name="KSOProductBuildVer">
    <vt:lpwstr>1033-12.2.0.17562</vt:lpwstr>
  </property>
</Properties>
</file>