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341" r:id="rId3"/>
    <p:sldId id="305" r:id="rId4"/>
    <p:sldId id="304" r:id="rId5"/>
    <p:sldId id="308" r:id="rId6"/>
    <p:sldId id="309" r:id="rId7"/>
    <p:sldId id="310" r:id="rId8"/>
    <p:sldId id="311" r:id="rId9"/>
    <p:sldId id="312" r:id="rId10"/>
    <p:sldId id="314" r:id="rId11"/>
    <p:sldId id="313" r:id="rId12"/>
    <p:sldId id="306" r:id="rId13"/>
    <p:sldId id="318" r:id="rId14"/>
    <p:sldId id="315" r:id="rId15"/>
    <p:sldId id="316" r:id="rId16"/>
    <p:sldId id="320" r:id="rId17"/>
    <p:sldId id="325" r:id="rId18"/>
    <p:sldId id="327" r:id="rId19"/>
    <p:sldId id="328" r:id="rId20"/>
    <p:sldId id="330" r:id="rId21"/>
    <p:sldId id="335" r:id="rId22"/>
    <p:sldId id="333" r:id="rId23"/>
    <p:sldId id="336" r:id="rId24"/>
    <p:sldId id="339" r:id="rId25"/>
    <p:sldId id="334" r:id="rId26"/>
    <p:sldId id="332" r:id="rId27"/>
    <p:sldId id="338" r:id="rId28"/>
    <p:sldId id="340" r:id="rId29"/>
    <p:sldId id="337" r:id="rId30"/>
    <p:sldId id="344" r:id="rId31"/>
    <p:sldId id="319" r:id="rId32"/>
    <p:sldId id="321" r:id="rId33"/>
    <p:sldId id="353" r:id="rId34"/>
    <p:sldId id="322" r:id="rId35"/>
    <p:sldId id="324" r:id="rId36"/>
    <p:sldId id="345" r:id="rId37"/>
    <p:sldId id="354" r:id="rId38"/>
    <p:sldId id="346" r:id="rId39"/>
    <p:sldId id="349" r:id="rId40"/>
    <p:sldId id="348" r:id="rId41"/>
    <p:sldId id="351" r:id="rId42"/>
    <p:sldId id="352" r:id="rId43"/>
    <p:sldId id="347" r:id="rId44"/>
    <p:sldId id="350" r:id="rId45"/>
    <p:sldId id="307" r:id="rId46"/>
    <p:sldId id="317" r:id="rId4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鴻銘 謝" initials="鴻銘" lastIdx="1" clrIdx="0">
    <p:extLst>
      <p:ext uri="{19B8F6BF-5375-455C-9EA6-DF929625EA0E}">
        <p15:presenceInfo xmlns:p15="http://schemas.microsoft.com/office/powerpoint/2012/main" userId="897c1a833088b2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359" autoAdjust="0"/>
  </p:normalViewPr>
  <p:slideViewPr>
    <p:cSldViewPr snapToGrid="0">
      <p:cViewPr varScale="1">
        <p:scale>
          <a:sx n="75" d="100"/>
          <a:sy n="75" d="100"/>
        </p:scale>
        <p:origin x="974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1-08T13:08:30.0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30162 6421 0,'18'17'16,"0"-17"15,-18 18 0,35-1-15,-17-17-16,35 36 31,0-19-15,-1 19-1,19-1 1,-36-35-16,-17 18 16,35 34-1,-18-34-15,0 17 16,18 18 0,0 0-1,-35-35 1,17 17-1,-17-17 1,17 35 0,-17 0-1,-1-18 17,1 0-17,0 18 1,-1-18-1,-17 18 1,18 35 0,0 18-1,-18-70 1,17 17 0,-17-1-1,18 19 1,-18-18-1,17 17 1,-17-17 0,18 18-1,-18-53 1,18 70 0,-18-35-1,0 17 1,17 18-1,-17 18 1,18 18 0,0-18-1,-18-1 1,0-52-16,35 88 16,-35-35-1,18 35 1,-18 0-1,0 1 1,0 16 0,0 1-1,0 53 17,0-89-17,0 36 1,0 17-1,0 36 1,0 0 0,0 88-1,0 105 1,0-17 0,0-158-16,-18 69 15,0 125 1,-17-71-1,17-195 1,18 19 0,0-19-1,0-16 1,0-54 0,-17-35-16,17 70 15,-18 36 1,18 17 15,0-35-15,-18-35-1,-17 35 1,35-52 0,-17 52-1,-19 0 1,19-18-1,-19 18 1,19-52 0,-19-1-1,19-18 1,-1 19 0,0-54-1,-17 71-15,0-36 16,17-17 15,-52 0-15,-1 53-1,36-71 1,-36 18 0,-34 0-1,-19 0 1,53-18-16,-34 0 15,-72 18 1,36 0 0,-18-35-1,1 17 1,-72 0 0,-52 1-1,-18-1 1,53 0 15,36-17-31,-107-18 16,36 35-1,35-35 1,-53 35 0,-35-17-1,70-18 1,-246 35-1,158 1 1,89-19 0,-36 1-1,0-18 1,-35 18 0,-53-18-1,17 0 1,-387 35 15,370-17-15,-89-1-1,72-17 1,-195 0 0,53 0-1,71 0 1,-106 0-1,-18 0 1,230-35-16,-71 17 16,-36-17 15,-105-18-31,-17-35 31,52 17-15,0 1-1,-88-1 1,194 71 0,124 0-16,-89-17 15,-123-1 1,141 18 0,-53-35-1,141 17 1,-106 0-1,18 18 1,0 0 0,282 0-1,-17 0 17,35-17-17,-89-1 1,-70-17-1,-141 0 1,-35 35 0,317 0-16,-194 0 15,-53-18 1,71-17 0,-106-1-1,-141-17 1,123 53-1,-17 0 1,0 0 0,140 0-1,89 0 1,-194 0 0,-141-17-1,176 17 1,1 0-1,140 0 1,0 0 0,36 0-1,17 0 1,-17 0 0,70-18-1,18 0 1,-230-17-1,-88-35 1,18-1 15,-176-88-15,476 89 0,52-1-1,1-70 1,35 18-1,-17-1 1,17-17 0,0 18-1,35-36 1,0 53-16,18-17 16,0-36-1,17-71 1,-17 36-1,18 0 1,0 0 15,-19 53-15,-16 18 0,-19 52-1,1 36-15,17-36 16,-17 1-1,35-18 1,0 35 0,0-53-1,0 35 1,35-34 0,0-19-1,-35 54 1,0-1-1,-18 18 1,0 0 15,18 0-31,-35 36 16,0-19 0,-1 19-16,18-1 15,-35 0 1,53 18-1,-17-35 1,34 17 0,18 1 15,-35 17-31,18 0 16,-1 0-1,36 0 1,-35 0-16,70 0 15,-53 0 1,18 0 0,0 0-1,-18 0 1,0 0 0,-17 0-1,-36 17 1,18 1-1,-18-18 1,-17 0 0,17 0 15,-17 0 0,17 0 157,0 0-173,1 0 1,17 0 0,-36 0-1,-17 18 266,-17-1-265,-36 36 0,17 18-1,1-18 1,17-36 15,18 1-15,-17-18-1,-1 18-15,0-18 32,1 17-1,-1-17-15,1 0-1,-1 18 1,0-18-1,1 0 1,-1 18 0,0-18-1,-17 0 1,0 0 0,0 17-1,-1-17 1,1 18-1,-18-18 1,35 0-16,1 0 16,-1 0-1,1 0 1,-1 0 31</inkml:trace>
  <inkml:trace contextRef="#ctx0" brushRef="#br0" timeOffset="996.67">3775 12206 0,'-18'-35'125,"0"0"-125,-34 17 16,-1-17-1,17 17-15,-34-53 32,-18 19-17,52 34-15,-34-35 16,17 0 0,0 53-1,-18-35 1,54 17-1,-19 18 1,36-18 0,-17 18-1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1-08T14:54:04.8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22119 15963 0,'0'-17'94,"0"-19"-94,0-34 16,18-36-1,17-106 1,0-35 0,36-35-1,-53 70 1,34 18-1,-16 53 1,-36 88-16,0 18 16,17-36-1,-17-87 1,0 87 0,0-35-1,0 18 16,0 18-15,-17 34 0,-1-52-1,0 35 1,1 18 0,-1-36-1,18 36 1,-17-18-1,-19-35 1,19 53 0,-1-18-1,0 0-15,-35-18 16,18-17 0,0 18 15,-18-36-16,35 53 1,-52-53 0,34 35-1,-34-34 1,-1 16 0,54 36-16,-19-35 15,1 35 1,0 0-1,17 1 1,1 16 0,-1 19-1,18-1 17,-18-17-17,1-1 16,-1 1-15,-35-18 0,36 18-1,-19 17-15,36 1 16,-35-19 0,35 19-16,-53-19 15,18-34 1,-1 35-1,-16-36 1,-1 36 0,-18-71-1,36 53 1,-36-35 0,18 53-1,18 17 1,0-35-16,-36-18 15,1-17 1,-1 53 0,18-18-1,0 18 1,0-18 0,-35-18-1,35 36 1,18 17-1,17 1 1,-17-18 0,17 35-1,-34-53 1,16 35 0,-105-35 15,53 0-16,35 18 1,0-18 0,18 35-1,0-17 1,-1 0 0,1-1-1,17 36 1,1 0-16,-19-17 234,19-1-234,-1 18 16,1-17-16,-1 17 15,0 0 1,1 0 15,17 17 32,0 18-48,0 1-15,0-1 16,0 36 0,17 17-1,1-35 1,17 0 0,-17 17-1,17-35 1,-17 18-1,-18-35-15,17-18 16,-17 18 0</inkml:trace>
  <inkml:trace contextRef="#ctx0" brushRef="#br0" timeOffset="1028.03">19509 10213 0,'17'0'125,"19"-18"-125,52-17 31,35 17-15,-17 18-1,-71 0-15,36 0 16,-18 0 0,0 0-1,35 0 1,-35 0-1,17 0 1,-17 0 0,71 0-1,-89 0 17,0 0-17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1-10T07:20:47.2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10936 14429 0,'-53'0'0,"106"0"0,-212 0 16,18 0 0,0-18-1,53 0 1,17 1 0,54 17-1,-54 0 16,1 0-15,-160 0 0,-17 0-1,18 0 1,35 35 15,71-17-31,-89 35 16,177-53-16,-71 17 15,71 18 1,35-17 0,-53 53-1,-18-18 1,-35 52 0,0-16-1,1 16 16,69-69-31,1 17 16,35-36 0,-18 36 15,18 0-15,0 0-16,36 70 15,-1 1 1,-17-36 15,52-17-15,-52-18-1,35 0 1,-36-18 0,89 18-1,0-18 1,0 18-1,-18 0 1,-35-36 0,17 19-1,1-19 1,70-17 0,36 18 15,-36-18-31,53 0 31,-89 18-15,160-18-1,-124 0 1,159 0 0,-124 0-1,107-18 1,-72 0-1,54 1 1,-36-1 0,-52 18-1,-124 0 1,-1 0 0,37-18-1,16-17 1,-34 18 15,-18 17-31,-35 0 16,17-53-1,-18 17 1,19-34 15,17-36-15,-18 35-1,0-52 1,-17-1 0,-18 107-16,0-36 15,0 18-15,0-36 16,0 53 0,-18-17-1,1 18 16,-19-19-15,-17-17 0,18-17-1,-18 17 1,36 18-16,-1 17 16,0-17-16,-35-18 15,18 35 1,-53-17-1,17 17 1,54 1 0,-19 17-1,1-18 1,-71-17 0,36 35 15,17 0-16,-18 0 1,18 0 0,-17-36-1,-1 36 1,36-17 0,0-1 15,17 18-16,-35-18 1,18 18 31,17-17-31,1 17-16,-19 0 15,-17 0 1,18-18-1,0 1 1,-36 17 0,-17 0-1,18-18 1,-19 18 0,72 0-1,-19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1-09T13:15:59.8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14552 12894 0,'35'0'47,"54"0"-31,-19 18-16,36-1 15,17 1-15,19-18 16,34 18-16,-17-18 16,35 0-1,35 0 1,-88 0-1,71-18 1,-53-35 0,-54 0-1,19-17 1,70-54 0,-106 71-1,18-35 1,17-36-1,36 19 1,-71 34 0,53-35-1,-35 18 17,35-35-17,-52 52 1,-19 0-1,-17 19 1,-18 16 0,-35 19-1,36-1 1,-36 0 0,52-35-1,-34 36-15,0-36 16,17 18-1,-17-1 1,-1 1 0,1 35-1,0-35 17,-1 17-17,1 18 1,-18-17-1,18-1 1,-1 0 0,-17 1-1,0-1 1,0 0 78,0 1-79,-17 17 17,-1 0-17,-17 0 1,17 0-1,18 17-15,-106 36 16,36-35 0,-19 35-1,19 0 1,-1-18 0,36 0-1,17-17 1,1-18 15,52-35 78,-17 35-93,17-18-16</inkml:trace>
  <inkml:trace contextRef="#ctx0" brushRef="#br0" timeOffset="758.74">18292 11130 0,'0'0'0,"17"0"16,1 18-1,-1-18 1,1 0-1,-18 17-15,18-17 16,-18 18-16,35 0 16,-35-1-1,53 19 1,0 17 0,0-1-1,0-16 1,0-1-1,35 36 1,0-1 0,-17-52 15,-1 17-15,-52-17-1</inkml:trace>
  <inkml:trace contextRef="#ctx0" brushRef="#br0" timeOffset="4004.41">14605 13617 0,'18'0'63,"52"0"-48,-17 0-15,53 18 16,-18-1-16,106 1 16,106 35-1,-53-35 1,106-1-1,-89-17 1,-17 18 15,-88-18-31,-53 0 16,176 0 0,-123 0-1,-53 0 1,17 0-1,71 0 1,124-35 0,17-36-1,-71 1 1,36 34 0,-35 1-1,-124 0 1,106 17-1,-124 0 17,124 18-17,-106-17 1,71-1 0,-88 1-1,-1-19 1,-52 36-1,34-35 1,19 0 0,17-1-1,106-34 1,-18 35 0,18-18-1,-88 17 1,-53 19-1,35-1 1,0-35 15,88-17-15,-35 17 0,89-35-1,-1 35 1,-35-18-1,-18 36 1,-141 17 0,-17 18-1,-1 0 1,71 0 0,-35-53-1,0-17 1,18-19-1,-19-52 1,54-17 15,-53 34-15,-35 54 0,-36-19-1,0-16 1,-17-1-1,17 18 1,0-36 0,-17 18-1,-18-35 1,0 71 0,18-54-1,17 1 1,-35 52-1,0 36 1,0 0 15,0-18-15,0 17 0,0-52-1,0 35 1,-35-17-1,17-1 1,18 1 0,0-54-1,0 1 1,0-1 0,0 18-1,0 71-15,0 0 16,0-1-1,-18-34 1,1 35 0,-1-1-1,18 1 1,-18 0 0,-17-18-1,35 18 1,-18-1-1,1-17 1,-1 18 0,18 17-1,-17 1 1,17-18 0,-18 17-1,18-17 1,-18-18 31,18 17-32,0 19 1,0-36 0,0 18-1,0 17 1,0 0-16,0-17 15,0 0 1,0-36 0,0 54-1,0-1 1,0-35 0,0-35-1,36-18 1,-19 18 15,1-18-15,-1 88-1,-34 18 298,-18 0-298,17 18 1,0 0 0,-17 17-16,17-17 15,-17 34 1,-18-16 0,0 34-1,-17 1 1,-1-1-1,53-34 1,-17-1 0,18-17-1,17 17 1,-18-17 0</inkml:trace>
  <inkml:trace contextRef="#ctx0" brushRef="#br0" timeOffset="5001.18">24871 8237 0,'0'18'94,"35"0"-78,-17-1-16,17 19 15,18 34 1,35 1-1,36 34 1,-19 19 0,-34-89-1,-71-17-15,0 0 16,18-18 46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9259A-9BA1-4868-90F9-C515A1AF9BE1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AC76A-E330-4003-ACC1-92EB0F6C55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05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AC76A-E330-4003-ACC1-92EB0F6C556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067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AC76A-E330-4003-ACC1-92EB0F6C556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583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70C0"/>
                </a:solidFill>
              </a:rPr>
              <a:t>https://github.com/ManticoreDai/ch4-class-demo.git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AC76A-E330-4003-ACC1-92EB0F6C5568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542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70C0"/>
                </a:solidFill>
              </a:rPr>
              <a:t>https://github.com/ManticoreDai/ch4-class-demo.git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AC76A-E330-4003-ACC1-92EB0F6C556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977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53A84A-E990-4E2A-9BF4-81A48DBA2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3F1CA65-E49A-42D9-9B54-5D5DB4D31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983808-06E9-4D5E-AF04-016D2B46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8AC0-FAAF-4FCD-A1F2-EF903DF09AB5}" type="datetime1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C8763F-C3D6-4C6F-BA05-0EAFB35E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DF7C8C-7261-410F-957A-CA63D2E8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61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10F32C-E131-4133-9084-2AC1FAEF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5AC10D3-C3C9-418F-902C-35A7A73D7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E44531-9BED-4F8D-98E4-4B862295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4E72-7540-4D1A-BD8F-888D5F4F5F85}" type="datetime1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7486E9-61DE-48B4-A28C-33B5FCA6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1BEFD7-5B5D-4C3D-862E-C4CEBB10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97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9E39C9F-148A-44F9-9107-6A49CF46F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E7B76FC-51CC-4725-9CF8-A7BD430E8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4B54A1-73D0-4FC4-BA27-5590C6C8B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BB2C-B0D5-40DD-807C-B5BEAB471C2B}" type="datetime1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02C613-9F79-437B-94B2-C815E735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04435C-6647-41F4-ACDB-32168B3D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36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23CE6D-37FF-4E80-844F-95A195C9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242" y="136525"/>
            <a:ext cx="8783515" cy="843391"/>
          </a:xfrm>
        </p:spPr>
        <p:txBody>
          <a:bodyPr>
            <a:normAutofit/>
          </a:bodyPr>
          <a:lstStyle>
            <a:lvl1pPr>
              <a:defRPr sz="38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5CC90F-E33F-42F6-91C3-D1970607A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89" y="1248507"/>
            <a:ext cx="10032022" cy="4941277"/>
          </a:xfrm>
        </p:spPr>
        <p:txBody>
          <a:bodyPr/>
          <a:lstStyle>
            <a:lvl1pPr algn="l">
              <a:lnSpc>
                <a:spcPct val="125000"/>
              </a:lnSpc>
              <a:defRPr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  <a:lvl2pPr marL="685800" indent="-228600" algn="l">
              <a:lnSpc>
                <a:spcPct val="125000"/>
              </a:lnSpc>
              <a:buFont typeface="Wingdings" panose="05000000000000000000" pitchFamily="2" charset="2"/>
              <a:buChar char="ü"/>
              <a:defRPr sz="28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2pPr>
            <a:lvl3pPr marL="914400" indent="0" algn="l">
              <a:lnSpc>
                <a:spcPct val="125000"/>
              </a:lnSpc>
              <a:buNone/>
              <a:defRPr sz="24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3pPr>
            <a:lvl4pPr algn="l">
              <a:lnSpc>
                <a:spcPct val="125000"/>
              </a:lnSpc>
              <a:defRPr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4pPr>
            <a:lvl5pPr algn="l">
              <a:lnSpc>
                <a:spcPct val="125000"/>
              </a:lnSpc>
              <a:defRPr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　　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C367D3-D98A-450F-AA5E-4E9F494B8D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053" y="6351710"/>
            <a:ext cx="2743200" cy="365125"/>
          </a:xfrm>
        </p:spPr>
        <p:txBody>
          <a:bodyPr/>
          <a:lstStyle/>
          <a:p>
            <a:fld id="{BDC64A85-4C4D-4C4B-BBA8-D2C2283FB30D}" type="datetime1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0398B5-1F66-4E91-9D2C-8BE2D5C0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5A603B-C166-4F70-A705-666E285E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8830" y="6351710"/>
            <a:ext cx="2743200" cy="365125"/>
          </a:xfrm>
        </p:spPr>
        <p:txBody>
          <a:bodyPr/>
          <a:lstStyle>
            <a:lvl1pPr>
              <a:defRPr sz="1800" b="1">
                <a:solidFill>
                  <a:srgbClr val="0070C0"/>
                </a:solidFill>
              </a:defRPr>
            </a:lvl1pPr>
          </a:lstStyle>
          <a:p>
            <a:fld id="{75E47052-7B09-43AD-91E3-B0B6BEE9451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936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0F1E1-0FC1-4733-B879-449D12AA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216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6655E0-B34C-48F0-91FA-2F72651AC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9746" y="3844374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A4799-AE4F-4ED8-BB93-7FA941806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D96FC-1806-423A-91ED-2C1884F072DE}" type="datetime1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83B6DD-3F4D-4BB2-B6AD-A471EA82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54AA23-F41D-46B6-8558-44B67395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64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7D9E8D-C735-4DB8-9C42-FA114DBD4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F9061C-4443-4F28-AAAD-A4F92E1CA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DFC381-A541-4C91-A029-8CC4B09FD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D0A0F1-2BCD-4B40-9654-9B84E3C23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2138-DED7-4FA6-B535-ED9089886152}" type="datetime1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159F05-5667-4EA8-B029-E2F33E7B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F1BE70-77A7-4EB8-BA99-4BB8929C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04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A778D-7565-4A29-9BE9-B05412660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F67D12-4E7A-4077-865A-7ECAFB782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E6A8D9-B6B4-472D-9D8B-42A4110E3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E49792A-71CB-47E6-A21F-560241D2B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A3906C5-41CE-48D8-B962-2525B4D15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ED8DB5D-81EC-49BB-A30A-0000D3F33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A17A-EC9B-4A9D-BE57-10AC4E1328EF}" type="datetime1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6FF56D4-99E6-4519-A7B6-3D7BC473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50854F8-5168-4EE7-9BE4-A2D5CDD8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66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78E51-3AD3-40A8-BB19-5EF85FD4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3301C3A-8398-4B6C-B234-DE36CBF7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9A0CD-5A7B-4831-B984-1A1CD0D11C80}" type="datetime1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5AF595C-8B03-4E3B-B774-6078D3398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18E2914-1C5B-4D5D-91E3-E3D7F836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03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C51A9FB-5282-4784-A2D9-B989C5A06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D563-D452-4043-8B04-136C4BF8D5E6}" type="datetime1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789D6D-0AE9-4E60-8DF4-1594EB468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3240A0-0F3A-4B56-A749-E775AD32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3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2DFBC-278C-44CF-BB61-51CB49668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8AC9AF-1CDC-4A83-BA94-828F65E57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A3575BE-903C-4FE0-B814-7E5B0E65D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64E619-848C-493D-950B-04F0FF49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95B6A-9A48-4CA9-9C45-C6D7E6CAAF70}" type="datetime1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84435F-1EB9-414C-B031-56AA9CC5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4CE0C7-C182-4077-A14A-15A22236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09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7599DD-5966-43CD-BD3B-2E3C00444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D715DC8-4589-47E2-ABF4-2C69F6228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ABF2B1-8D28-48DA-8BC0-D792C2F0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5B48D14-9763-424B-9D55-BF651100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5C77-DF7C-43EA-B3D8-B27A322B833C}" type="datetime1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89AA36-ECE8-4D20-8ADF-D77D167E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D24474-6E90-49DA-96C1-E1B27E9A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21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BDA0BBC-D1F9-4741-86A3-412AC554F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C1CD10-7F38-40BB-8043-C28DE7F89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E8D170-DC82-4281-9E25-9DBBC9A84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ECB17-52CB-44EC-A89C-D54CF3CB1D33}" type="datetime1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98D8ED-59F5-4CC7-96BC-DE0368EB6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41E4D8-F268-4C33-9D55-0E03C9252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47052-7B09-43AD-91E3-B0B6BEE9451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786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dvance-tech-ch4.herokuapp.com/downloa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wnload/mac" TargetMode="External"/><Relationship Id="rId2" Type="http://schemas.openxmlformats.org/officeDocument/2006/relationships/hyperlink" Target="http://git-scm.com/download/wi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by-lang.org/zh_tw/documentation/installation/" TargetMode="External"/><Relationship Id="rId2" Type="http://schemas.openxmlformats.org/officeDocument/2006/relationships/hyperlink" Target="https://rubyinstaller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ashboard.heroku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customXml" Target="../ink/ink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app.travis-ci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app.travis-ci.com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settings/token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book.tw/chapters/gitflow/why-need-git-flow.html" TargetMode="External"/><Relationship Id="rId2" Type="http://schemas.openxmlformats.org/officeDocument/2006/relationships/hyperlink" Target="https://ithelp.ithome.com.tw/articles/1021908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39554697/script-heroku-login-in-a-ci-environment" TargetMode="External"/><Relationship Id="rId5" Type="http://schemas.openxmlformats.org/officeDocument/2006/relationships/hyperlink" Target="https://devcenter.heroku.com/articles/container-registry-and-runtime#using-a-ci-cd-platform" TargetMode="External"/><Relationship Id="rId4" Type="http://schemas.openxmlformats.org/officeDocument/2006/relationships/hyperlink" Target="https://medium.com/starbugs/deploy-any-web-application-to-heroku-with-docker-b64b9b0eb93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144803-FA32-4182-A6ED-1A09B0A25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921" y="1041400"/>
            <a:ext cx="11208157" cy="2387600"/>
          </a:xfrm>
        </p:spPr>
        <p:txBody>
          <a:bodyPr>
            <a:normAutofit fontScale="90000"/>
          </a:bodyPr>
          <a:lstStyle/>
          <a:p>
            <a:b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Chapter 4</a:t>
            </a:r>
            <a:b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Creating a Pipeline and</a:t>
            </a:r>
            <a:r>
              <a:rPr lang="zh-TW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26051F1-E5D4-4CAD-85C5-70C536DAC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7863"/>
            <a:ext cx="9144000" cy="1655762"/>
          </a:xfrm>
        </p:spPr>
        <p:txBody>
          <a:bodyPr/>
          <a:lstStyle/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報告者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鴻銘</a:t>
            </a:r>
          </a:p>
        </p:txBody>
      </p:sp>
    </p:spTree>
    <p:extLst>
      <p:ext uri="{BB962C8B-B14F-4D97-AF65-F5344CB8AC3E}">
        <p14:creationId xmlns:p14="http://schemas.microsoft.com/office/powerpoint/2010/main" val="1067803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Pipeline </a:t>
            </a:r>
            <a:r>
              <a:rPr lang="zh-TW" altLang="en-US" dirty="0"/>
              <a:t>範例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4E6ADE-72BF-41CE-BF94-1AE07577A6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0210" b="2370"/>
          <a:stretch/>
        </p:blipFill>
        <p:spPr>
          <a:xfrm>
            <a:off x="771256" y="1141842"/>
            <a:ext cx="10023913" cy="235256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9584435-D115-46E0-8055-33719F6DFA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000" t="1" b="-2663"/>
          <a:stretch/>
        </p:blipFill>
        <p:spPr>
          <a:xfrm>
            <a:off x="1271006" y="3159665"/>
            <a:ext cx="9968546" cy="24498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F04DCC35-38A8-47A7-961F-FA306C171673}"/>
                  </a:ext>
                </a:extLst>
              </p14:cNvPr>
              <p14:cNvContentPartPr/>
              <p14:nvPr/>
            </p14:nvContentPartPr>
            <p14:xfrm>
              <a:off x="254160" y="2311560"/>
              <a:ext cx="10973160" cy="382284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F04DCC35-38A8-47A7-961F-FA306C1716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800" y="2302200"/>
                <a:ext cx="10991880" cy="384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5142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Pipeline </a:t>
            </a:r>
            <a:r>
              <a:rPr lang="zh-TW" altLang="en-US" dirty="0"/>
              <a:t>平行執行範例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031FCF4-0D08-4760-B4C2-2784C5D68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0254"/>
          <a:stretch/>
        </p:blipFill>
        <p:spPr>
          <a:xfrm>
            <a:off x="1707540" y="1129606"/>
            <a:ext cx="8005420" cy="273119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7" name="內容版面配置區 5">
            <a:extLst>
              <a:ext uri="{FF2B5EF4-FFF2-40B4-BE49-F238E27FC236}">
                <a16:creationId xmlns:a16="http://schemas.microsoft.com/office/drawing/2014/main" id="{B194E3EC-5CE3-40C1-8F3C-D12E01B738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745" r="229"/>
          <a:stretch/>
        </p:blipFill>
        <p:spPr>
          <a:xfrm>
            <a:off x="2164079" y="3535680"/>
            <a:ext cx="7843520" cy="266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70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CCABD70-D583-49BD-B88A-B58007257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5570" y="136525"/>
            <a:ext cx="3840858" cy="686657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676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</a:t>
            </a:r>
            <a:r>
              <a:rPr lang="zh-TW" altLang="en-US" dirty="0"/>
              <a:t> 應用在 </a:t>
            </a:r>
            <a:r>
              <a:rPr lang="en-US" altLang="zh-TW" dirty="0"/>
              <a:t>git flow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33FC5977-6C3E-44F7-81F3-4B350BB61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349" y="1375678"/>
            <a:ext cx="9893301" cy="4567700"/>
          </a:xfrm>
        </p:spPr>
      </p:pic>
    </p:spTree>
    <p:extLst>
      <p:ext uri="{BB962C8B-B14F-4D97-AF65-F5344CB8AC3E}">
        <p14:creationId xmlns:p14="http://schemas.microsoft.com/office/powerpoint/2010/main" val="2570880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</a:t>
            </a:r>
            <a:r>
              <a:rPr lang="zh-TW" altLang="en-US" dirty="0"/>
              <a:t> 應用在 </a:t>
            </a:r>
            <a:r>
              <a:rPr lang="en-US" altLang="zh-TW" dirty="0"/>
              <a:t>git flow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 </a:t>
            </a:r>
            <a:r>
              <a:rPr lang="en-US" altLang="zh-TW" dirty="0"/>
              <a:t>feature branch </a:t>
            </a:r>
            <a:r>
              <a:rPr lang="zh-TW" altLang="en-US" dirty="0"/>
              <a:t>有錯誤影響不大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但是如果 </a:t>
            </a:r>
            <a:r>
              <a:rPr lang="en-US" altLang="zh-TW" dirty="0"/>
              <a:t>main branch </a:t>
            </a:r>
            <a:r>
              <a:rPr lang="zh-TW" altLang="en-US" dirty="0"/>
              <a:t>中有錯誤，通常都要快速去修正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所以如果讓 </a:t>
            </a:r>
            <a:r>
              <a:rPr lang="en-US" altLang="zh-TW" b="1" dirty="0"/>
              <a:t>feature branch </a:t>
            </a:r>
            <a:r>
              <a:rPr lang="zh-TW" altLang="en-US" b="1" dirty="0"/>
              <a:t>隨時與 </a:t>
            </a:r>
            <a:r>
              <a:rPr lang="en-US" altLang="zh-TW" b="1" dirty="0"/>
              <a:t>master branch</a:t>
            </a:r>
            <a:r>
              <a:rPr lang="zh-TW" altLang="en-US" b="1" dirty="0"/>
              <a:t>同步</a:t>
            </a:r>
            <a:br>
              <a:rPr lang="en-US" altLang="zh-TW" dirty="0"/>
            </a:br>
            <a:r>
              <a:rPr lang="zh-TW" altLang="en-US" dirty="0"/>
              <a:t>再搭配 </a:t>
            </a:r>
            <a:r>
              <a:rPr lang="en-US" altLang="zh-TW" dirty="0"/>
              <a:t>CI</a:t>
            </a:r>
            <a:r>
              <a:rPr lang="zh-TW" altLang="en-US" dirty="0"/>
              <a:t>，就能讓 </a:t>
            </a:r>
            <a:r>
              <a:rPr lang="en-US" altLang="zh-TW" dirty="0"/>
              <a:t>master branch</a:t>
            </a:r>
            <a:r>
              <a:rPr lang="zh-TW" altLang="en-US" dirty="0"/>
              <a:t>非常</a:t>
            </a:r>
            <a:r>
              <a:rPr lang="en-US" altLang="zh-TW" dirty="0"/>
              <a:t>stable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859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Travis CI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zh-TW" altLang="en-US" dirty="0"/>
              <a:t>常用的 </a:t>
            </a:r>
            <a:r>
              <a:rPr lang="en-US" altLang="zh-TW" dirty="0"/>
              <a:t>CI </a:t>
            </a:r>
            <a:r>
              <a:rPr lang="zh-TW" altLang="en-US" dirty="0"/>
              <a:t>服務，與 </a:t>
            </a:r>
            <a:r>
              <a:rPr lang="en-US" altLang="zh-TW" dirty="0"/>
              <a:t>GitHub</a:t>
            </a:r>
            <a:r>
              <a:rPr lang="zh-TW" altLang="en-US" dirty="0"/>
              <a:t>高度整合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GitHub</a:t>
            </a:r>
            <a:r>
              <a:rPr lang="zh-TW" altLang="en-US" dirty="0"/>
              <a:t>上的公開專案可以免費使用此服務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只需要簡單的登入 </a:t>
            </a:r>
            <a:r>
              <a:rPr lang="en-US" altLang="zh-TW" dirty="0"/>
              <a:t>GitHub</a:t>
            </a:r>
            <a:r>
              <a:rPr lang="zh-TW" altLang="en-US" dirty="0"/>
              <a:t>帳號，就能直接在平台上使用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5" name="Picture 4" descr="新世代的框架庫需求- 持續集成travis CI - iT 邦幫忙::一起幫忙解決難題，拯救IT 人的一天">
            <a:extLst>
              <a:ext uri="{FF2B5EF4-FFF2-40B4-BE49-F238E27FC236}">
                <a16:creationId xmlns:a16="http://schemas.microsoft.com/office/drawing/2014/main" id="{03054C38-BF09-4684-8A19-559ED76940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7" r="63453" b="12017"/>
          <a:stretch/>
        </p:blipFill>
        <p:spPr bwMode="auto">
          <a:xfrm>
            <a:off x="3830320" y="-87753"/>
            <a:ext cx="1503679" cy="167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091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 </a:t>
            </a:r>
            <a:r>
              <a:rPr lang="en-US" altLang="zh-TW" dirty="0"/>
              <a:t>.</a:t>
            </a:r>
            <a:r>
              <a:rPr lang="en-US" altLang="zh-TW" dirty="0" err="1"/>
              <a:t>travis.yml</a:t>
            </a:r>
            <a:r>
              <a:rPr lang="en-US" altLang="zh-TW" dirty="0"/>
              <a:t> </a:t>
            </a:r>
            <a:r>
              <a:rPr lang="zh-TW" altLang="en-US" dirty="0"/>
              <a:t>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檔名一定要為 </a:t>
            </a:r>
            <a:r>
              <a:rPr lang="en-US" altLang="zh-TW" b="1" dirty="0">
                <a:solidFill>
                  <a:srgbClr val="0070C0"/>
                </a:solidFill>
              </a:rPr>
              <a:t>.</a:t>
            </a:r>
            <a:r>
              <a:rPr lang="en-US" altLang="zh-TW" b="1" dirty="0" err="1">
                <a:solidFill>
                  <a:srgbClr val="0070C0"/>
                </a:solidFill>
              </a:rPr>
              <a:t>travis.yml</a:t>
            </a:r>
            <a:r>
              <a:rPr lang="en-US" altLang="zh-TW" b="1" dirty="0">
                <a:solidFill>
                  <a:srgbClr val="0070C0"/>
                </a:solidFill>
              </a:rPr>
              <a:t> </a:t>
            </a:r>
            <a:r>
              <a:rPr lang="en-US" altLang="zh-TW" b="1" dirty="0"/>
              <a:t>(</a:t>
            </a:r>
            <a:r>
              <a:rPr lang="zh-TW" altLang="en-US" b="1" dirty="0"/>
              <a:t>開頭有一個 點 哦</a:t>
            </a:r>
            <a:r>
              <a:rPr lang="en-US" altLang="zh-TW" b="1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此檔案一定要放在 </a:t>
            </a:r>
            <a:r>
              <a:rPr lang="en-US" altLang="zh-TW" dirty="0"/>
              <a:t>repo </a:t>
            </a:r>
            <a:r>
              <a:rPr lang="zh-TW" altLang="en-US" dirty="0"/>
              <a:t>的根目錄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Travis CI </a:t>
            </a:r>
            <a:r>
              <a:rPr lang="zh-TW" altLang="en-US" dirty="0"/>
              <a:t>會根據此檔案的設定來做 </a:t>
            </a:r>
            <a:r>
              <a:rPr lang="en-US" altLang="zh-TW" dirty="0"/>
              <a:t>build</a:t>
            </a:r>
          </a:p>
          <a:p>
            <a:pPr lvl="1"/>
            <a:r>
              <a:rPr lang="en-US" altLang="zh-TW" dirty="0"/>
              <a:t>Build </a:t>
            </a:r>
            <a:r>
              <a:rPr lang="zh-TW" altLang="en-US" dirty="0"/>
              <a:t>分為哪些 </a:t>
            </a:r>
            <a:r>
              <a:rPr lang="en-US" altLang="zh-TW" dirty="0"/>
              <a:t>stage</a:t>
            </a:r>
          </a:p>
          <a:p>
            <a:pPr lvl="1"/>
            <a:r>
              <a:rPr lang="zh-TW" altLang="en-US" dirty="0"/>
              <a:t>用哪個版本的 </a:t>
            </a:r>
            <a:r>
              <a:rPr lang="en-US" altLang="zh-TW" dirty="0"/>
              <a:t>docker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211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Travis CI Build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Build </a:t>
            </a:r>
            <a:r>
              <a:rPr lang="zh-TW" altLang="en-US" dirty="0"/>
              <a:t>會在一台或多台 </a:t>
            </a:r>
            <a:r>
              <a:rPr lang="en-US" altLang="zh-TW" dirty="0"/>
              <a:t>VM</a:t>
            </a:r>
            <a:r>
              <a:rPr lang="zh-TW" altLang="en-US" dirty="0"/>
              <a:t>上執行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可以根據 </a:t>
            </a:r>
            <a:r>
              <a:rPr lang="en-US" altLang="zh-TW" b="1" dirty="0"/>
              <a:t>.</a:t>
            </a:r>
            <a:r>
              <a:rPr lang="en-US" altLang="zh-TW" b="1" dirty="0" err="1"/>
              <a:t>travis.yml</a:t>
            </a:r>
            <a:r>
              <a:rPr lang="zh-TW" altLang="en-US" dirty="0"/>
              <a:t> 設定要使用的 </a:t>
            </a:r>
            <a:r>
              <a:rPr lang="en-US" altLang="zh-TW" dirty="0"/>
              <a:t>VM</a:t>
            </a:r>
            <a:r>
              <a:rPr lang="zh-TW" altLang="en-US" dirty="0"/>
              <a:t>的作業系統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雖說透過 </a:t>
            </a:r>
            <a:r>
              <a:rPr lang="en-US" altLang="zh-TW" dirty="0"/>
              <a:t>docker </a:t>
            </a:r>
            <a:r>
              <a:rPr lang="zh-TW" altLang="en-US" dirty="0"/>
              <a:t>我們已經不太需要管作業系統的差異</a:t>
            </a:r>
            <a:br>
              <a:rPr lang="en-US" altLang="zh-TW" dirty="0"/>
            </a:br>
            <a:r>
              <a:rPr lang="zh-TW" altLang="en-US" dirty="0"/>
              <a:t>但還是要確保使用的</a:t>
            </a:r>
            <a:r>
              <a:rPr lang="en-US" altLang="zh-TW" dirty="0"/>
              <a:t>docker </a:t>
            </a:r>
            <a:r>
              <a:rPr lang="zh-TW" altLang="en-US" dirty="0"/>
              <a:t>及 </a:t>
            </a:r>
            <a:r>
              <a:rPr lang="en-US" altLang="zh-TW" dirty="0"/>
              <a:t>docker-compose</a:t>
            </a:r>
            <a:r>
              <a:rPr lang="zh-TW" altLang="en-US" dirty="0"/>
              <a:t>版本是正確的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814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確認</a:t>
            </a:r>
            <a:r>
              <a:rPr lang="en-US" altLang="zh-TW" dirty="0"/>
              <a:t>docker-compose</a:t>
            </a:r>
            <a:r>
              <a:rPr lang="zh-TW" altLang="en-US" dirty="0"/>
              <a:t> 版本為</a:t>
            </a:r>
            <a:r>
              <a:rPr lang="en-US" altLang="zh-TW" dirty="0"/>
              <a:t>1.23.2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9C231C6-219C-4B23-A633-5214A5AC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2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services: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>
                <a:effectLst/>
                <a:latin typeface="Consolas" panose="020B0609020204030204" pitchFamily="49" charset="0"/>
              </a:rPr>
              <a:t>  - docker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env: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>
                <a:effectLst/>
                <a:latin typeface="Consolas" panose="020B0609020204030204" pitchFamily="49" charset="0"/>
              </a:rPr>
              <a:t>  - DOCKER_COMPOSE_VERSION=1.23.2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before_install</a:t>
            </a:r>
            <a:r>
              <a:rPr lang="en-US" altLang="zh-TW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  <a:r>
              <a:rPr lang="zh-TW" alt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#</a:t>
            </a:r>
            <a:r>
              <a:rPr lang="zh-TW" alt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 此區塊會在所有的 </a:t>
            </a:r>
            <a:r>
              <a:rPr lang="en-US" altLang="zh-TW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VM</a:t>
            </a:r>
            <a:r>
              <a:rPr lang="zh-TW" alt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 中執行</a:t>
            </a:r>
            <a:endParaRPr lang="en-US" altLang="zh-TW" sz="24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>
                <a:effectLst/>
                <a:latin typeface="Consolas" panose="020B0609020204030204" pitchFamily="49" charset="0"/>
              </a:rPr>
              <a:t>  - </a:t>
            </a:r>
            <a:r>
              <a:rPr lang="en-US" altLang="zh-TW" sz="240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altLang="zh-TW" sz="2400" dirty="0">
                <a:effectLst/>
                <a:latin typeface="Consolas" panose="020B0609020204030204" pitchFamily="49" charset="0"/>
              </a:rPr>
              <a:t> rm /</a:t>
            </a:r>
            <a:r>
              <a:rPr lang="en-US" altLang="zh-TW" sz="2400" dirty="0" err="1">
                <a:effectLst/>
                <a:latin typeface="Consolas" panose="020B0609020204030204" pitchFamily="49" charset="0"/>
              </a:rPr>
              <a:t>usr</a:t>
            </a:r>
            <a:r>
              <a:rPr lang="en-US" altLang="zh-TW" sz="2400" dirty="0">
                <a:effectLst/>
                <a:latin typeface="Consolas" panose="020B0609020204030204" pitchFamily="49" charset="0"/>
              </a:rPr>
              <a:t>/local/bin/docker-compose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>
                <a:effectLst/>
                <a:latin typeface="Consolas" panose="020B0609020204030204" pitchFamily="49" charset="0"/>
              </a:rPr>
              <a:t>  - curl -L https://github.com/docker/compose/releases/download/${DOCKER_COMPOSE_VERSION}/docker-compose-`uname -s`-`</a:t>
            </a:r>
            <a:r>
              <a:rPr lang="en-US" altLang="zh-TW" sz="240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altLang="zh-TW" sz="2400" dirty="0">
                <a:effectLst/>
                <a:latin typeface="Consolas" panose="020B0609020204030204" pitchFamily="49" charset="0"/>
              </a:rPr>
              <a:t> -m` &gt; docker-compose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>
                <a:effectLst/>
                <a:latin typeface="Consolas" panose="020B0609020204030204" pitchFamily="49" charset="0"/>
              </a:rPr>
              <a:t>  - </a:t>
            </a:r>
            <a:r>
              <a:rPr lang="en-US" altLang="zh-TW" sz="2400" dirty="0" err="1">
                <a:effectLst/>
                <a:latin typeface="Consolas" panose="020B0609020204030204" pitchFamily="49" charset="0"/>
              </a:rPr>
              <a:t>chmod</a:t>
            </a:r>
            <a:r>
              <a:rPr lang="en-US" altLang="zh-TW" sz="2400" dirty="0">
                <a:effectLst/>
                <a:latin typeface="Consolas" panose="020B0609020204030204" pitchFamily="49" charset="0"/>
              </a:rPr>
              <a:t> +x docker-compose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>
                <a:effectLst/>
                <a:latin typeface="Consolas" panose="020B0609020204030204" pitchFamily="49" charset="0"/>
              </a:rPr>
              <a:t>  - </a:t>
            </a:r>
            <a:r>
              <a:rPr lang="en-US" altLang="zh-TW" sz="240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altLang="zh-TW" sz="2400" dirty="0">
                <a:effectLst/>
                <a:latin typeface="Consolas" panose="020B0609020204030204" pitchFamily="49" charset="0"/>
              </a:rPr>
              <a:t> mv docker-compose /</a:t>
            </a:r>
            <a:r>
              <a:rPr lang="en-US" altLang="zh-TW" sz="2400" dirty="0" err="1">
                <a:effectLst/>
                <a:latin typeface="Consolas" panose="020B0609020204030204" pitchFamily="49" charset="0"/>
              </a:rPr>
              <a:t>usr</a:t>
            </a:r>
            <a:r>
              <a:rPr lang="en-US" altLang="zh-TW" sz="2400" dirty="0">
                <a:effectLst/>
                <a:latin typeface="Consolas" panose="020B0609020204030204" pitchFamily="49" charset="0"/>
              </a:rPr>
              <a:t>/local/bin</a:t>
            </a:r>
          </a:p>
          <a:p>
            <a:pPr marL="0" indent="0">
              <a:lnSpc>
                <a:spcPct val="100000"/>
              </a:lnSpc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6381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</a:t>
            </a:r>
            <a:r>
              <a:rPr lang="zh-TW" altLang="en-US" dirty="0"/>
              <a:t> 要執行的部分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9C231C6-219C-4B23-A633-5214A5AC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script: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#</a:t>
            </a:r>
            <a:r>
              <a:rPr lang="zh-TW" alt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 需要定義 </a:t>
            </a:r>
            <a:r>
              <a:rPr lang="en-US" altLang="zh-TW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docker-</a:t>
            </a:r>
            <a:r>
              <a:rPr lang="en-US" altLang="zh-TW" sz="32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compose.yaml</a:t>
            </a:r>
            <a:endParaRPr lang="en-US" altLang="zh-TW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3200" dirty="0">
                <a:latin typeface="Consolas" panose="020B0609020204030204" pitchFamily="49" charset="0"/>
              </a:rPr>
              <a:t>- docker-compose </a:t>
            </a:r>
            <a:r>
              <a:rPr lang="en-US" altLang="zh-TW" sz="3200" b="1" dirty="0">
                <a:solidFill>
                  <a:srgbClr val="C00000"/>
                </a:solidFill>
                <a:latin typeface="Consolas" panose="020B0609020204030204" pitchFamily="49" charset="0"/>
              </a:rPr>
              <a:t>build</a:t>
            </a:r>
            <a:r>
              <a:rPr lang="en-US" altLang="zh-TW" sz="3200" dirty="0">
                <a:latin typeface="Consolas" panose="020B0609020204030204" pitchFamily="49" charset="0"/>
              </a:rPr>
              <a:t> </a:t>
            </a:r>
            <a:r>
              <a:rPr lang="en-US" altLang="zh-TW" sz="3200" dirty="0" err="1">
                <a:latin typeface="Consolas" panose="020B0609020204030204" pitchFamily="49" charset="0"/>
              </a:rPr>
              <a:t>db</a:t>
            </a:r>
            <a:endParaRPr lang="en-US" altLang="zh-TW" sz="3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  - docker-compose </a:t>
            </a:r>
            <a:r>
              <a:rPr lang="en-US" altLang="zh-TW" sz="3200" b="1" dirty="0">
                <a:solidFill>
                  <a:srgbClr val="C00000"/>
                </a:solidFill>
                <a:latin typeface="Consolas" panose="020B0609020204030204" pitchFamily="49" charset="0"/>
              </a:rPr>
              <a:t>build</a:t>
            </a:r>
            <a:r>
              <a:rPr lang="en-US" altLang="zh-TW" sz="3200" dirty="0">
                <a:latin typeface="Consolas" panose="020B0609020204030204" pitchFamily="49" charset="0"/>
              </a:rPr>
              <a:t> static-analysis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  - docker-compose </a:t>
            </a:r>
            <a:r>
              <a:rPr lang="en-US" altLang="zh-TW" sz="3200" b="1" dirty="0">
                <a:solidFill>
                  <a:srgbClr val="C00000"/>
                </a:solidFill>
                <a:latin typeface="Consolas" panose="020B0609020204030204" pitchFamily="49" charset="0"/>
              </a:rPr>
              <a:t>build</a:t>
            </a:r>
            <a:r>
              <a:rPr lang="en-US" altLang="zh-TW" sz="3200" dirty="0">
                <a:latin typeface="Consolas" panose="020B0609020204030204" pitchFamily="49" charset="0"/>
              </a:rPr>
              <a:t> test-</a:t>
            </a:r>
            <a:r>
              <a:rPr lang="en-US" altLang="zh-TW" sz="3200" dirty="0" err="1">
                <a:latin typeface="Consolas" panose="020B0609020204030204" pitchFamily="49" charset="0"/>
              </a:rPr>
              <a:t>postgresql</a:t>
            </a:r>
            <a:endParaRPr lang="en-US" altLang="zh-TW" sz="3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  - docker-compose </a:t>
            </a:r>
            <a:r>
              <a:rPr lang="en-US" altLang="zh-TW" sz="3200" b="1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sz="3200" dirty="0">
                <a:latin typeface="Consolas" panose="020B0609020204030204" pitchFamily="49" charset="0"/>
              </a:rPr>
              <a:t> test-</a:t>
            </a:r>
            <a:r>
              <a:rPr lang="en-US" altLang="zh-TW" sz="3200" dirty="0" err="1">
                <a:latin typeface="Consolas" panose="020B0609020204030204" pitchFamily="49" charset="0"/>
              </a:rPr>
              <a:t>postgresql</a:t>
            </a:r>
            <a:endParaRPr lang="en-US" altLang="zh-TW" sz="3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  - docker-compose </a:t>
            </a:r>
            <a:r>
              <a:rPr lang="en-US" altLang="zh-TW" sz="3200" b="1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sz="3200" dirty="0">
                <a:latin typeface="Consolas" panose="020B0609020204030204" pitchFamily="49" charset="0"/>
              </a:rPr>
              <a:t> static-analysis</a:t>
            </a:r>
          </a:p>
        </p:txBody>
      </p:sp>
    </p:spTree>
    <p:extLst>
      <p:ext uri="{BB962C8B-B14F-4D97-AF65-F5344CB8AC3E}">
        <p14:creationId xmlns:p14="http://schemas.microsoft.com/office/powerpoint/2010/main" val="144402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前置作業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9" name="內容版面配置區 18">
            <a:extLst>
              <a:ext uri="{FF2B5EF4-FFF2-40B4-BE49-F238E27FC236}">
                <a16:creationId xmlns:a16="http://schemas.microsoft.com/office/drawing/2014/main" id="{EFC26200-C0DD-4BCD-A642-E0E4AF9A1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073" y="1195174"/>
            <a:ext cx="10593852" cy="4941277"/>
          </a:xfrm>
        </p:spPr>
        <p:txBody>
          <a:bodyPr>
            <a:normAutofit/>
          </a:bodyPr>
          <a:lstStyle/>
          <a:p>
            <a:r>
              <a:rPr lang="zh-TW" altLang="en-US" dirty="0"/>
              <a:t>等等實作</a:t>
            </a:r>
            <a:r>
              <a:rPr lang="en-US" altLang="zh-TW" dirty="0"/>
              <a:t>demo </a:t>
            </a:r>
            <a:r>
              <a:rPr lang="zh-TW" altLang="en-US" dirty="0"/>
              <a:t>會部屬一個網站到公開的</a:t>
            </a:r>
            <a:r>
              <a:rPr lang="en-US" altLang="zh-TW" dirty="0"/>
              <a:t>server</a:t>
            </a:r>
          </a:p>
          <a:p>
            <a:pPr lvl="1"/>
            <a:r>
              <a:rPr lang="zh-TW" altLang="en-US" dirty="0"/>
              <a:t>但因為用到的服務的免費方案需要綁定信用卡</a:t>
            </a:r>
            <a:br>
              <a:rPr lang="en-US" altLang="zh-TW" dirty="0"/>
            </a:br>
            <a:r>
              <a:rPr lang="zh-TW" altLang="en-US" dirty="0"/>
              <a:t>所以可以看你們要不要操作 </a:t>
            </a:r>
            <a:r>
              <a:rPr lang="en-US" altLang="zh-TW" b="1" dirty="0"/>
              <a:t>(</a:t>
            </a:r>
            <a:r>
              <a:rPr lang="zh-TW" altLang="en-US" b="1" dirty="0"/>
              <a:t>可能要開通國外刷卡</a:t>
            </a:r>
            <a:r>
              <a:rPr lang="en-US" altLang="zh-TW" b="1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想跟著做的可以下載 </a:t>
            </a:r>
            <a:r>
              <a:rPr lang="en-US" altLang="zh-TW" dirty="0"/>
              <a:t>ppt </a:t>
            </a:r>
            <a:r>
              <a:rPr lang="zh-TW" altLang="en-US" dirty="0"/>
              <a:t>才有指令可以複製</a:t>
            </a:r>
            <a:endParaRPr lang="en-US" altLang="zh-TW" dirty="0"/>
          </a:p>
          <a:p>
            <a:pPr lvl="1"/>
            <a:r>
              <a:rPr lang="en-US" altLang="zh-TW" dirty="0"/>
              <a:t>ppt</a:t>
            </a:r>
            <a:r>
              <a:rPr lang="zh-TW" altLang="en-US" dirty="0"/>
              <a:t>下載網址 </a:t>
            </a:r>
            <a:r>
              <a:rPr lang="en-US" altLang="zh-TW" dirty="0">
                <a:hlinkClick r:id="rId3"/>
              </a:rPr>
              <a:t>https://advance-tech-ch4.herokuapp.com/download</a:t>
            </a:r>
            <a:endParaRPr lang="en-US" altLang="zh-TW" dirty="0"/>
          </a:p>
          <a:p>
            <a:pPr lvl="1"/>
            <a:r>
              <a:rPr lang="zh-TW" altLang="en-US" dirty="0"/>
              <a:t>或者登入 </a:t>
            </a:r>
            <a:r>
              <a:rPr lang="en-US" altLang="zh-TW" dirty="0"/>
              <a:t>Slack </a:t>
            </a:r>
            <a:r>
              <a:rPr lang="zh-TW" altLang="en-US" dirty="0"/>
              <a:t>下載也可以</a:t>
            </a:r>
            <a:endParaRPr lang="en-US" altLang="zh-TW" dirty="0"/>
          </a:p>
          <a:p>
            <a:pPr lvl="1"/>
            <a:r>
              <a:rPr lang="zh-TW" altLang="en-US" dirty="0"/>
              <a:t>要到 </a:t>
            </a:r>
            <a:r>
              <a:rPr lang="en-US" altLang="zh-TW" dirty="0"/>
              <a:t>Heroku </a:t>
            </a:r>
            <a:r>
              <a:rPr lang="zh-TW" altLang="en-US" dirty="0"/>
              <a:t>的網站註冊一個帳號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19432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2726AA-7613-48FF-944B-D5F4F662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完整</a:t>
            </a:r>
            <a:r>
              <a:rPr lang="en-US" altLang="zh-TW" dirty="0">
                <a:solidFill>
                  <a:schemeClr val="bg1"/>
                </a:solidFill>
              </a:rPr>
              <a:t>code + Travis CI</a:t>
            </a:r>
            <a:r>
              <a:rPr lang="zh-TW" altLang="en-US" dirty="0">
                <a:solidFill>
                  <a:schemeClr val="bg1"/>
                </a:solidFill>
              </a:rPr>
              <a:t>網站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2A05A9-4FC2-4B18-8677-F123E6029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4"/>
                </a:solidFill>
              </a:rPr>
              <a:t>1</a:t>
            </a:r>
            <a:r>
              <a:rPr lang="zh-TW" altLang="en-US" dirty="0">
                <a:solidFill>
                  <a:schemeClr val="accent4"/>
                </a:solidFill>
              </a:rPr>
              <a:t> </a:t>
            </a:r>
            <a:r>
              <a:rPr lang="en-US" altLang="zh-TW" dirty="0">
                <a:solidFill>
                  <a:schemeClr val="accent4"/>
                </a:solidFill>
              </a:rPr>
              <a:t>Stage Code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24DA50-EB7A-4611-AA3E-CC9CB6F9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550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平行處理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9C231C6-219C-4B23-A633-5214A5ACC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88" y="979916"/>
            <a:ext cx="10032022" cy="494127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jobs: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  include: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    - stage: 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tests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000" dirty="0">
                <a:latin typeface="Consolas" panose="020B0609020204030204" pitchFamily="49" charset="0"/>
              </a:rPr>
              <a:t>  name: 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"Unit Tests"</a:t>
            </a:r>
            <a:endParaRPr lang="en-US" altLang="zh-TW" sz="2000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     </a:t>
            </a:r>
            <a:r>
              <a:rPr lang="zh-TW" altLang="en-US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</a:rPr>
              <a:t>script: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        - docker-compose </a:t>
            </a: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build</a:t>
            </a:r>
            <a:r>
              <a:rPr lang="en-US" altLang="zh-TW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</a:rPr>
              <a:t>db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        - docker-compose </a:t>
            </a: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build</a:t>
            </a:r>
            <a:r>
              <a:rPr lang="en-US" altLang="zh-TW" sz="2000" dirty="0">
                <a:latin typeface="Consolas" panose="020B0609020204030204" pitchFamily="49" charset="0"/>
              </a:rPr>
              <a:t> test-</a:t>
            </a:r>
            <a:r>
              <a:rPr lang="en-US" altLang="zh-TW" sz="2000" dirty="0" err="1">
                <a:latin typeface="Consolas" panose="020B0609020204030204" pitchFamily="49" charset="0"/>
              </a:rPr>
              <a:t>postgresql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        - docker-compose </a:t>
            </a:r>
            <a:r>
              <a:rPr lang="en-US" altLang="zh-TW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sz="2000" dirty="0">
                <a:latin typeface="Consolas" panose="020B0609020204030204" pitchFamily="49" charset="0"/>
              </a:rPr>
              <a:t> test-</a:t>
            </a:r>
            <a:r>
              <a:rPr lang="en-US" altLang="zh-TW" sz="2000" dirty="0" err="1">
                <a:latin typeface="Consolas" panose="020B0609020204030204" pitchFamily="49" charset="0"/>
              </a:rPr>
              <a:t>postgresql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    - stage: 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tests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000" dirty="0">
                <a:latin typeface="Consolas" panose="020B0609020204030204" pitchFamily="49" charset="0"/>
              </a:rPr>
              <a:t>  name: 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Static Analysis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      script: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        - docker-compose </a:t>
            </a: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build</a:t>
            </a:r>
            <a:r>
              <a:rPr lang="en-US" altLang="zh-TW" sz="2000" dirty="0">
                <a:latin typeface="Consolas" panose="020B0609020204030204" pitchFamily="49" charset="0"/>
              </a:rPr>
              <a:t> static-analysis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        - docker-compose </a:t>
            </a:r>
            <a:r>
              <a:rPr lang="en-US" altLang="zh-TW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en-US" altLang="zh-TW" sz="2000" dirty="0">
                <a:latin typeface="Consolas" panose="020B0609020204030204" pitchFamily="49" charset="0"/>
              </a:rPr>
              <a:t> static-analysis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934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2726AA-7613-48FF-944B-D5F4F662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完整</a:t>
            </a:r>
            <a:r>
              <a:rPr lang="en-US" altLang="zh-TW" dirty="0">
                <a:solidFill>
                  <a:schemeClr val="bg1"/>
                </a:solidFill>
              </a:rPr>
              <a:t>code + Travis CI</a:t>
            </a:r>
            <a:r>
              <a:rPr lang="zh-TW" altLang="en-US" dirty="0">
                <a:solidFill>
                  <a:schemeClr val="bg1"/>
                </a:solidFill>
              </a:rPr>
              <a:t>網站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2A05A9-4FC2-4B18-8677-F123E6029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4"/>
                </a:solidFill>
              </a:rPr>
              <a:t>Parallel</a:t>
            </a:r>
            <a:r>
              <a:rPr lang="zh-TW" altLang="en-US" dirty="0">
                <a:solidFill>
                  <a:schemeClr val="accent4"/>
                </a:solidFill>
              </a:rPr>
              <a:t> </a:t>
            </a:r>
            <a:r>
              <a:rPr lang="en-US" altLang="zh-TW" dirty="0">
                <a:solidFill>
                  <a:schemeClr val="accent4"/>
                </a:solidFill>
              </a:rPr>
              <a:t>Code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24DA50-EB7A-4611-AA3E-CC9CB6F9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E47052-7B09-43AD-91E3-B0B6BEE9451F}" type="slidenum">
              <a:rPr kumimoji="0" lang="zh-TW" altLang="en-US" sz="15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TW" altLang="en-US" sz="15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15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build</a:t>
            </a:r>
            <a:r>
              <a:rPr lang="zh-TW" altLang="en-US" dirty="0"/>
              <a:t>好的</a:t>
            </a:r>
            <a:r>
              <a:rPr lang="en-US" altLang="zh-TW" dirty="0"/>
              <a:t>image </a:t>
            </a:r>
            <a:r>
              <a:rPr lang="zh-TW" altLang="en-US" dirty="0"/>
              <a:t>傳到 </a:t>
            </a:r>
            <a:r>
              <a:rPr lang="en-US" altLang="zh-TW" dirty="0"/>
              <a:t>docker hub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9C231C6-219C-4B23-A633-5214A5ACC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88" y="943832"/>
            <a:ext cx="10032022" cy="494127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services: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- </a:t>
            </a:r>
            <a:r>
              <a:rPr lang="en-US" altLang="zh-TW" sz="2000" dirty="0">
                <a:latin typeface="Consolas" panose="020B0609020204030204" pitchFamily="49" charset="0"/>
              </a:rPr>
              <a:t>docker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env: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  global: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2000" dirty="0">
                <a:latin typeface="Consolas" panose="020B0609020204030204" pitchFamily="49" charset="0"/>
              </a:rPr>
              <a:t>- DOCKER_COMPOSE_VERSION=1.23.2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    - secure: "……" </a:t>
            </a:r>
            <a:r>
              <a:rPr lang="en-US" altLang="zh-TW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#</a:t>
            </a:r>
            <a:r>
              <a:rPr lang="zh-TW" alt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 需要用 </a:t>
            </a:r>
            <a:r>
              <a:rPr lang="en-US" altLang="zh-TW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travis</a:t>
            </a:r>
            <a:r>
              <a:rPr lang="zh-TW" alt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CI encrypt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    - secure: "……"</a:t>
            </a:r>
            <a:r>
              <a:rPr lang="zh-TW" altLang="en-US" sz="2000" dirty="0"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#</a:t>
            </a:r>
            <a:r>
              <a:rPr lang="zh-TW" alt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 需要用 </a:t>
            </a:r>
            <a:r>
              <a:rPr lang="en-US" altLang="zh-TW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travis</a:t>
            </a:r>
            <a:r>
              <a:rPr lang="zh-TW" alt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CI encrypt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before_install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altLang="zh-TW" sz="2000" dirty="0">
                <a:latin typeface="Consolas" panose="020B0609020204030204" pitchFamily="49" charset="0"/>
              </a:rPr>
              <a:t>echo 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"Login into Docker Hub"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  - echo </a:t>
            </a: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"$DOCKER_PASSWORD" </a:t>
            </a:r>
            <a:r>
              <a:rPr lang="en-US" altLang="zh-TW" sz="2000" dirty="0">
                <a:latin typeface="Consolas" panose="020B0609020204030204" pitchFamily="49" charset="0"/>
              </a:rPr>
              <a:t>| docker login -u </a:t>
            </a: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"$DOCKER_USERNAME"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</a:rPr>
              <a:t>--password-stdin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  - </a:t>
            </a: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export GIT_SHA</a:t>
            </a:r>
            <a:r>
              <a:rPr lang="en-US" altLang="zh-TW" sz="2000" dirty="0">
                <a:latin typeface="Consolas" panose="020B0609020204030204" pitchFamily="49" charset="0"/>
              </a:rPr>
              <a:t>=`git rev-parse --short HEAD`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  - echo 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"Building commit $GIT_SHA"</a:t>
            </a:r>
          </a:p>
        </p:txBody>
      </p:sp>
    </p:spTree>
    <p:extLst>
      <p:ext uri="{BB962C8B-B14F-4D97-AF65-F5344CB8AC3E}">
        <p14:creationId xmlns:p14="http://schemas.microsoft.com/office/powerpoint/2010/main" val="502480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build</a:t>
            </a:r>
            <a:r>
              <a:rPr lang="zh-TW" altLang="en-US" dirty="0"/>
              <a:t>好的</a:t>
            </a:r>
            <a:r>
              <a:rPr lang="en-US" altLang="zh-TW" dirty="0"/>
              <a:t>image </a:t>
            </a:r>
            <a:r>
              <a:rPr lang="zh-TW" altLang="en-US" dirty="0"/>
              <a:t>傳到 </a:t>
            </a:r>
            <a:r>
              <a:rPr lang="en-US" altLang="zh-TW" dirty="0"/>
              <a:t>docker hub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9C231C6-219C-4B23-A633-5214A5ACC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88" y="958361"/>
            <a:ext cx="10032022" cy="494127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stage: 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push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name: 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"Push to Docker Hub"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script: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0" dirty="0">
                <a:effectLst/>
                <a:latin typeface="Consolas" panose="020B0609020204030204" pitchFamily="49" charset="0"/>
              </a:rPr>
              <a:t>    - docker-compose </a:t>
            </a:r>
            <a:r>
              <a:rPr lang="en-US" altLang="zh-TW" sz="20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altLang="zh-TW" sz="2000" b="0" dirty="0">
                <a:effectLst/>
                <a:latin typeface="Consolas" panose="020B0609020204030204" pitchFamily="49" charset="0"/>
              </a:rPr>
              <a:t> server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b="0" dirty="0">
                <a:effectLst/>
                <a:latin typeface="Consolas" panose="020B0609020204030204" pitchFamily="49" charset="0"/>
              </a:rPr>
              <a:t>   - docker </a:t>
            </a: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tag</a:t>
            </a:r>
            <a:r>
              <a:rPr lang="en-US" altLang="zh-TW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effectLst/>
                <a:latin typeface="Consolas" panose="020B0609020204030204" pitchFamily="49" charset="0"/>
              </a:rPr>
              <a:t>thoughts_server:latest</a:t>
            </a:r>
            <a:r>
              <a:rPr lang="en-US" altLang="zh-TW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effectLst/>
                <a:latin typeface="Consolas" panose="020B0609020204030204" pitchFamily="49" charset="0"/>
              </a:rPr>
              <a:t>hongminghsieh</a:t>
            </a:r>
            <a:r>
              <a:rPr lang="en-US" altLang="zh-TW" sz="2000" b="0" dirty="0">
                <a:effectLst/>
                <a:latin typeface="Consolas" panose="020B0609020204030204" pitchFamily="49" charset="0"/>
              </a:rPr>
              <a:t>/ch4:</a:t>
            </a: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$GIT_SHA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0" dirty="0">
                <a:effectLst/>
                <a:latin typeface="Consolas" panose="020B0609020204030204" pitchFamily="49" charset="0"/>
              </a:rPr>
              <a:t>    - docker </a:t>
            </a: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push</a:t>
            </a:r>
            <a:r>
              <a:rPr lang="en-US" altLang="zh-TW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effectLst/>
                <a:latin typeface="Consolas" panose="020B0609020204030204" pitchFamily="49" charset="0"/>
              </a:rPr>
              <a:t>hongminghsieh</a:t>
            </a:r>
            <a:r>
              <a:rPr lang="en-US" altLang="zh-TW" sz="2000" b="0" dirty="0">
                <a:effectLst/>
                <a:latin typeface="Consolas" panose="020B0609020204030204" pitchFamily="49" charset="0"/>
              </a:rPr>
              <a:t>/ch4:</a:t>
            </a: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$GIT_SHA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0" dirty="0">
                <a:effectLst/>
                <a:latin typeface="Consolas" panose="020B0609020204030204" pitchFamily="49" charset="0"/>
              </a:rPr>
              <a:t>    - docker </a:t>
            </a: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tag</a:t>
            </a:r>
            <a:r>
              <a:rPr lang="en-US" altLang="zh-TW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effectLst/>
                <a:latin typeface="Consolas" panose="020B0609020204030204" pitchFamily="49" charset="0"/>
              </a:rPr>
              <a:t>thoughts_server:latest</a:t>
            </a:r>
            <a:r>
              <a:rPr lang="en-US" altLang="zh-TW" sz="18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effectLst/>
                <a:latin typeface="Consolas" panose="020B0609020204030204" pitchFamily="49" charset="0"/>
              </a:rPr>
              <a:t>hongminghsieh</a:t>
            </a:r>
            <a:r>
              <a:rPr lang="en-US" altLang="zh-TW" sz="1800" b="0" dirty="0">
                <a:effectLst/>
                <a:latin typeface="Consolas" panose="020B0609020204030204" pitchFamily="49" charset="0"/>
              </a:rPr>
              <a:t>/ch4:$TRAVIS_BRANCH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 deploy: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- provider: 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script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script: </a:t>
            </a:r>
            <a:r>
              <a:rPr lang="en-US" altLang="zh-TW" sz="2000" dirty="0">
                <a:latin typeface="Consolas" panose="020B0609020204030204" pitchFamily="49" charset="0"/>
              </a:rPr>
              <a:t>docker </a:t>
            </a:r>
            <a:r>
              <a:rPr lang="en-US" altLang="zh-TW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push</a:t>
            </a:r>
            <a:r>
              <a:rPr lang="en-US" altLang="zh-TW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</a:rPr>
              <a:t>hongminghsieh</a:t>
            </a:r>
            <a:r>
              <a:rPr lang="en-US" altLang="zh-TW" sz="2000" dirty="0">
                <a:latin typeface="Consolas" panose="020B0609020204030204" pitchFamily="49" charset="0"/>
              </a:rPr>
              <a:t>/ch4:$TRAVIS_BRANCH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branch: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832302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2726AA-7613-48FF-944B-D5F4F662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完整</a:t>
            </a:r>
            <a:r>
              <a:rPr lang="en-US" altLang="zh-TW" dirty="0">
                <a:solidFill>
                  <a:schemeClr val="bg1"/>
                </a:solidFill>
              </a:rPr>
              <a:t>code + Travis CI</a:t>
            </a:r>
            <a:r>
              <a:rPr lang="zh-TW" altLang="en-US" dirty="0">
                <a:solidFill>
                  <a:schemeClr val="bg1"/>
                </a:solidFill>
              </a:rPr>
              <a:t>網站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2A05A9-4FC2-4B18-8677-F123E6029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4"/>
                </a:solidFill>
              </a:rPr>
              <a:t>Push Build Result to Docker Hub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24DA50-EB7A-4611-AA3E-CC9CB6F9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E47052-7B09-43AD-91E3-B0B6BEE9451F}" type="slidenum">
              <a:rPr kumimoji="0" lang="zh-TW" altLang="en-US" sz="15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TW" altLang="en-US" sz="15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009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26323-0F26-4CC7-8D6C-9D778FB6C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 </a:t>
            </a:r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547BBF-E71F-4DA1-8A1C-97BAACC66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透過 </a:t>
            </a:r>
            <a:r>
              <a:rPr lang="en-US" altLang="zh-TW" dirty="0"/>
              <a:t>GitHub + Travis CI + Heroku</a:t>
            </a:r>
          </a:p>
          <a:p>
            <a:r>
              <a:rPr lang="zh-TW" altLang="en-US" dirty="0"/>
              <a:t>完整實現 </a:t>
            </a:r>
            <a:r>
              <a:rPr lang="en-US" altLang="zh-TW" dirty="0"/>
              <a:t>CI</a:t>
            </a:r>
            <a:r>
              <a:rPr lang="zh-TW" altLang="en-US" dirty="0"/>
              <a:t> </a:t>
            </a:r>
            <a:r>
              <a:rPr lang="en-US" altLang="zh-TW" dirty="0"/>
              <a:t>/</a:t>
            </a:r>
            <a:r>
              <a:rPr lang="zh-TW" altLang="en-US" dirty="0"/>
              <a:t> </a:t>
            </a:r>
            <a:r>
              <a:rPr lang="en-US" altLang="zh-TW" dirty="0"/>
              <a:t>CD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D874F0-404F-4823-9ED7-8E2D5796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059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A8A3EB-0CAC-489D-BAD7-6A894880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</a:t>
            </a:r>
            <a:r>
              <a:rPr lang="zh-TW" altLang="en-US" dirty="0"/>
              <a:t>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F9EAEC-64F7-4970-BCCC-3C01214C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Windows </a:t>
            </a:r>
            <a:r>
              <a:rPr lang="zh-TW" altLang="en-US" dirty="0"/>
              <a:t>安裝</a:t>
            </a:r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http://git-scm.com/download/win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MacOS </a:t>
            </a:r>
            <a:r>
              <a:rPr lang="zh-TW" altLang="en-US" dirty="0"/>
              <a:t>安裝</a:t>
            </a:r>
            <a:endParaRPr lang="en-US" altLang="zh-TW" dirty="0"/>
          </a:p>
          <a:p>
            <a:pPr lvl="1"/>
            <a:r>
              <a:rPr lang="zh-TW" altLang="en-US" dirty="0"/>
              <a:t>有 </a:t>
            </a:r>
            <a:r>
              <a:rPr lang="en-US" altLang="zh-TW" dirty="0"/>
              <a:t>brew </a:t>
            </a:r>
            <a:r>
              <a:rPr lang="zh-TW" altLang="en-US" dirty="0"/>
              <a:t>可以直接  </a:t>
            </a:r>
            <a:r>
              <a:rPr lang="en-US" altLang="zh-TW" b="1" dirty="0"/>
              <a:t>brew install git</a:t>
            </a:r>
          </a:p>
          <a:p>
            <a:pPr lvl="1"/>
            <a:r>
              <a:rPr lang="en-US" altLang="zh-TW" dirty="0">
                <a:hlinkClick r:id="rId3"/>
              </a:rPr>
              <a:t>http://git-scm.com/download/mac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55A63C-F3F1-4DE0-85EC-F92775F8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615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A8A3EB-0CAC-489D-BAD7-6A894880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Ruby </a:t>
            </a:r>
            <a:r>
              <a:rPr lang="zh-TW" altLang="en-US"/>
              <a:t>安裝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F9EAEC-64F7-4970-BCCC-3C01214C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Windows </a:t>
            </a:r>
            <a:r>
              <a:rPr lang="zh-TW" altLang="en-US" dirty="0"/>
              <a:t>安裝</a:t>
            </a:r>
            <a:endParaRPr lang="en-US" altLang="zh-TW" dirty="0"/>
          </a:p>
          <a:p>
            <a:pPr lvl="1"/>
            <a:r>
              <a:rPr lang="zh-TW" altLang="en-US" dirty="0">
                <a:hlinkClick r:id="rId2"/>
              </a:rPr>
              <a:t> </a:t>
            </a:r>
            <a:r>
              <a:rPr lang="en-US" altLang="zh-TW" dirty="0">
                <a:hlinkClick r:id="rId2"/>
              </a:rPr>
              <a:t>https://rubyinstaller.org/downloads/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MacOS </a:t>
            </a:r>
            <a:r>
              <a:rPr lang="zh-TW" altLang="en-US" dirty="0"/>
              <a:t>安裝</a:t>
            </a:r>
            <a:endParaRPr lang="en-US" altLang="zh-TW" dirty="0"/>
          </a:p>
          <a:p>
            <a:pPr lvl="1"/>
            <a:r>
              <a:rPr lang="en-US" altLang="zh-TW" dirty="0"/>
              <a:t> </a:t>
            </a:r>
            <a:r>
              <a:rPr lang="en-US" altLang="zh-TW" b="1" dirty="0"/>
              <a:t>brew install ruby</a:t>
            </a:r>
          </a:p>
          <a:p>
            <a:pPr lvl="1"/>
            <a:r>
              <a:rPr lang="zh-TW" altLang="en-US" dirty="0">
                <a:hlinkClick r:id="rId3"/>
              </a:rPr>
              <a:t> </a:t>
            </a:r>
            <a:r>
              <a:rPr lang="en-US" altLang="zh-TW" dirty="0">
                <a:hlinkClick r:id="rId3"/>
              </a:rPr>
              <a:t>https://www.ruby-lang.org/zh_tw/documentation/installation/</a:t>
            </a:r>
            <a:endParaRPr lang="en-US" altLang="zh-TW" dirty="0"/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55A63C-F3F1-4DE0-85EC-F92775F8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1EAB22B-ADB9-4DD5-B0D5-C3FE322D1C4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84577" y="979916"/>
            <a:ext cx="3627434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27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A8A3EB-0CAC-489D-BAD7-6A894880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Travis CI </a:t>
            </a:r>
            <a:r>
              <a:rPr lang="zh-TW" altLang="en-US" dirty="0"/>
              <a:t>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F9EAEC-64F7-4970-BCCC-3C01214C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Windows + MacOS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b="1" dirty="0"/>
              <a:t>gem install </a:t>
            </a:r>
            <a:r>
              <a:rPr lang="en-US" altLang="zh-TW" b="1" dirty="0" err="1"/>
              <a:t>travis</a:t>
            </a:r>
            <a:endParaRPr lang="en-US" altLang="zh-TW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55A63C-F3F1-4DE0-85EC-F92775F8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33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程式開發部屬流程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9" name="內容版面配置區 18">
            <a:extLst>
              <a:ext uri="{FF2B5EF4-FFF2-40B4-BE49-F238E27FC236}">
                <a16:creationId xmlns:a16="http://schemas.microsoft.com/office/drawing/2014/main" id="{EFC26200-C0DD-4BCD-A642-E0E4AF9A1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B576E07-CED1-4236-9108-DA109C698076}"/>
              </a:ext>
            </a:extLst>
          </p:cNvPr>
          <p:cNvGrpSpPr/>
          <p:nvPr/>
        </p:nvGrpSpPr>
        <p:grpSpPr>
          <a:xfrm>
            <a:off x="745389" y="2380479"/>
            <a:ext cx="10478382" cy="2328262"/>
            <a:chOff x="786487" y="3101839"/>
            <a:chExt cx="10478382" cy="2328262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08F7E4F0-E4F1-4D0A-99DB-DD1D3C445632}"/>
                </a:ext>
              </a:extLst>
            </p:cNvPr>
            <p:cNvGrpSpPr/>
            <p:nvPr/>
          </p:nvGrpSpPr>
          <p:grpSpPr>
            <a:xfrm>
              <a:off x="786487" y="3603643"/>
              <a:ext cx="2095878" cy="1784543"/>
              <a:chOff x="37236" y="4026267"/>
              <a:chExt cx="2095878" cy="1784543"/>
            </a:xfrm>
          </p:grpSpPr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7E49CEB8-43EC-46C7-947E-06BF654F5C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9004" b="27061"/>
              <a:stretch/>
            </p:blipFill>
            <p:spPr bwMode="auto">
              <a:xfrm>
                <a:off x="466109" y="4026267"/>
                <a:ext cx="1238133" cy="12911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7598C92-0277-4162-AC71-D8F19600A543}"/>
                  </a:ext>
                </a:extLst>
              </p:cNvPr>
              <p:cNvSpPr txBox="1"/>
              <p:nvPr/>
            </p:nvSpPr>
            <p:spPr>
              <a:xfrm>
                <a:off x="37236" y="5256812"/>
                <a:ext cx="209587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000" b="1" dirty="0"/>
                  <a:t>Developer</a:t>
                </a:r>
                <a:endParaRPr lang="zh-TW" altLang="en-US" sz="3000" b="1" dirty="0"/>
              </a:p>
            </p:txBody>
          </p: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5C595306-1B15-4551-8E6B-5C8D2589F2B8}"/>
                </a:ext>
              </a:extLst>
            </p:cNvPr>
            <p:cNvGrpSpPr/>
            <p:nvPr/>
          </p:nvGrpSpPr>
          <p:grpSpPr>
            <a:xfrm>
              <a:off x="3817918" y="3437039"/>
              <a:ext cx="1551335" cy="1951147"/>
              <a:chOff x="2945627" y="3954673"/>
              <a:chExt cx="1551335" cy="1951147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2D2723C1-8A97-40EB-80F3-A4C06A3568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3629" y="3954673"/>
                <a:ext cx="1315332" cy="1315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934465B-4F2E-439B-9210-9E49467B4F65}"/>
                  </a:ext>
                </a:extLst>
              </p:cNvPr>
              <p:cNvSpPr txBox="1"/>
              <p:nvPr/>
            </p:nvSpPr>
            <p:spPr>
              <a:xfrm>
                <a:off x="2945627" y="5351822"/>
                <a:ext cx="155133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000" b="1" dirty="0"/>
                  <a:t>GitHub</a:t>
                </a:r>
                <a:endParaRPr lang="zh-TW" altLang="en-US" sz="3000" b="1" dirty="0"/>
              </a:p>
            </p:txBody>
          </p: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C7356DBE-CE9E-4394-9259-5DDC6CA896FB}"/>
                </a:ext>
              </a:extLst>
            </p:cNvPr>
            <p:cNvGrpSpPr/>
            <p:nvPr/>
          </p:nvGrpSpPr>
          <p:grpSpPr>
            <a:xfrm>
              <a:off x="6339512" y="3107261"/>
              <a:ext cx="2054061" cy="2322840"/>
              <a:chOff x="6222070" y="3647608"/>
              <a:chExt cx="2054061" cy="2322840"/>
            </a:xfrm>
          </p:grpSpPr>
          <p:pic>
            <p:nvPicPr>
              <p:cNvPr id="1028" name="Picture 4" descr="新世代的框架庫需求- 持續集成travis CI - iT 邦幫忙::一起幫忙解決難題，拯救IT 人的一天">
                <a:extLst>
                  <a:ext uri="{FF2B5EF4-FFF2-40B4-BE49-F238E27FC236}">
                    <a16:creationId xmlns:a16="http://schemas.microsoft.com/office/drawing/2014/main" id="{F96C4CE2-1038-4097-85E9-D2EC40D1DA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87" r="63453" b="12017"/>
              <a:stretch/>
            </p:blipFill>
            <p:spPr bwMode="auto">
              <a:xfrm>
                <a:off x="6222070" y="3647608"/>
                <a:ext cx="1670930" cy="1860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F8202AE-3F97-461D-8F97-F4FB4D502905}"/>
                  </a:ext>
                </a:extLst>
              </p:cNvPr>
              <p:cNvSpPr txBox="1"/>
              <p:nvPr/>
            </p:nvSpPr>
            <p:spPr>
              <a:xfrm>
                <a:off x="6222070" y="5416450"/>
                <a:ext cx="205406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000" b="1" dirty="0"/>
                  <a:t>Travis CI</a:t>
                </a:r>
                <a:endParaRPr lang="zh-TW" altLang="en-US" sz="3000" b="1" dirty="0"/>
              </a:p>
            </p:txBody>
          </p:sp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734F4E5E-3CBD-430D-8AA8-49D5E8346555}"/>
                </a:ext>
              </a:extLst>
            </p:cNvPr>
            <p:cNvGrpSpPr/>
            <p:nvPr/>
          </p:nvGrpSpPr>
          <p:grpSpPr>
            <a:xfrm>
              <a:off x="8940565" y="3101839"/>
              <a:ext cx="2324304" cy="2328262"/>
              <a:chOff x="9190483" y="3499785"/>
              <a:chExt cx="2324304" cy="2328262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14278230-24DB-45C6-8DB0-F507D39ACA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E7E6E6"/>
                  </a:clrFrom>
                  <a:clrTo>
                    <a:srgbClr val="E7E6E6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9190483" y="3499785"/>
                <a:ext cx="1738874" cy="1794252"/>
              </a:xfrm>
              <a:prstGeom prst="rect">
                <a:avLst/>
              </a:prstGeom>
            </p:spPr>
          </p:pic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849D443B-4196-4895-9556-A10557D39221}"/>
                  </a:ext>
                </a:extLst>
              </p:cNvPr>
              <p:cNvSpPr txBox="1"/>
              <p:nvPr/>
            </p:nvSpPr>
            <p:spPr>
              <a:xfrm>
                <a:off x="9460726" y="5274049"/>
                <a:ext cx="205406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000" b="1" dirty="0"/>
                  <a:t>Server</a:t>
                </a:r>
                <a:endParaRPr lang="zh-TW" altLang="en-US" sz="3000" b="1" dirty="0"/>
              </a:p>
            </p:txBody>
          </p:sp>
        </p:grpSp>
        <p:sp>
          <p:nvSpPr>
            <p:cNvPr id="17" name="箭號: 向右 16">
              <a:extLst>
                <a:ext uri="{FF2B5EF4-FFF2-40B4-BE49-F238E27FC236}">
                  <a16:creationId xmlns:a16="http://schemas.microsoft.com/office/drawing/2014/main" id="{C417B07D-C2A4-455D-B888-3817D15AF3AB}"/>
                </a:ext>
              </a:extLst>
            </p:cNvPr>
            <p:cNvSpPr/>
            <p:nvPr/>
          </p:nvSpPr>
          <p:spPr>
            <a:xfrm>
              <a:off x="2712638" y="4192385"/>
              <a:ext cx="863449" cy="359295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8AFC8D53-DA63-4AD6-9221-31E7236C8EF0}"/>
                </a:ext>
              </a:extLst>
            </p:cNvPr>
            <p:cNvSpPr txBox="1"/>
            <p:nvPr/>
          </p:nvSpPr>
          <p:spPr>
            <a:xfrm>
              <a:off x="2681150" y="3646670"/>
              <a:ext cx="1132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C00000"/>
                  </a:solidFill>
                </a:rPr>
                <a:t>Push</a:t>
              </a:r>
              <a:endParaRPr lang="zh-TW" alt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22" name="箭號: 向右 21">
              <a:extLst>
                <a:ext uri="{FF2B5EF4-FFF2-40B4-BE49-F238E27FC236}">
                  <a16:creationId xmlns:a16="http://schemas.microsoft.com/office/drawing/2014/main" id="{F095A2AF-4E69-42B1-A843-DDF9E058D3ED}"/>
                </a:ext>
              </a:extLst>
            </p:cNvPr>
            <p:cNvSpPr/>
            <p:nvPr/>
          </p:nvSpPr>
          <p:spPr>
            <a:xfrm>
              <a:off x="5429859" y="4181908"/>
              <a:ext cx="863449" cy="359295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030F76D0-44DB-4FF7-9A0A-85495CE7F56D}"/>
                </a:ext>
              </a:extLst>
            </p:cNvPr>
            <p:cNvSpPr txBox="1"/>
            <p:nvPr/>
          </p:nvSpPr>
          <p:spPr>
            <a:xfrm>
              <a:off x="5425989" y="3697082"/>
              <a:ext cx="1132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rgbClr val="C00000"/>
                  </a:solidFill>
                </a:rPr>
                <a:t>連結</a:t>
              </a:r>
            </a:p>
          </p:txBody>
        </p:sp>
        <p:sp>
          <p:nvSpPr>
            <p:cNvPr id="26" name="箭號: 向右 25">
              <a:extLst>
                <a:ext uri="{FF2B5EF4-FFF2-40B4-BE49-F238E27FC236}">
                  <a16:creationId xmlns:a16="http://schemas.microsoft.com/office/drawing/2014/main" id="{49C7FA55-D1F1-491F-B02A-1579C0528019}"/>
                </a:ext>
              </a:extLst>
            </p:cNvPr>
            <p:cNvSpPr/>
            <p:nvPr/>
          </p:nvSpPr>
          <p:spPr>
            <a:xfrm>
              <a:off x="8241968" y="4181908"/>
              <a:ext cx="863449" cy="359295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94BC4738-7C3D-4A62-8118-88B4934EC816}"/>
                </a:ext>
              </a:extLst>
            </p:cNvPr>
            <p:cNvSpPr txBox="1"/>
            <p:nvPr/>
          </p:nvSpPr>
          <p:spPr>
            <a:xfrm>
              <a:off x="8238099" y="3697082"/>
              <a:ext cx="1058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rgbClr val="C00000"/>
                  </a:solidFill>
                </a:rPr>
                <a:t>部屬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7234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A8A3EB-0CAC-489D-BAD7-6A894880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Heroku </a:t>
            </a:r>
            <a:r>
              <a:rPr lang="zh-TW" altLang="en-US" dirty="0"/>
              <a:t>註冊 </a:t>
            </a:r>
            <a:r>
              <a:rPr lang="en-US" altLang="zh-TW" dirty="0"/>
              <a:t>+</a:t>
            </a:r>
            <a:r>
              <a:rPr lang="zh-TW" altLang="en-US" dirty="0"/>
              <a:t> 建立一個新的 </a:t>
            </a:r>
            <a:r>
              <a:rPr lang="en-US" altLang="zh-TW" dirty="0"/>
              <a:t>app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F9EAEC-64F7-4970-BCCC-3C01214C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https://dashboard.heroku.com/</a:t>
            </a:r>
            <a:endParaRPr lang="en-US" altLang="zh-TW" dirty="0"/>
          </a:p>
          <a:p>
            <a:endParaRPr lang="en-US" altLang="zh-TW" b="1" dirty="0"/>
          </a:p>
          <a:p>
            <a:r>
              <a:rPr lang="zh-TW" altLang="en-US" dirty="0"/>
              <a:t>登入後，右上角 </a:t>
            </a:r>
            <a:r>
              <a:rPr lang="en-US" altLang="zh-TW" dirty="0"/>
              <a:t>New </a:t>
            </a:r>
            <a:r>
              <a:rPr lang="en-US" altLang="zh-TW" dirty="0">
                <a:sym typeface="Wingdings" panose="05000000000000000000" pitchFamily="2" charset="2"/>
              </a:rPr>
              <a:t> Create new app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55A63C-F3F1-4DE0-85EC-F92775F8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A51BC29-2A62-42B0-8F65-CE2F70963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422" y="3429000"/>
            <a:ext cx="5233153" cy="326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09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建立一個 </a:t>
            </a:r>
            <a:r>
              <a:rPr lang="en-US" altLang="zh-TW" dirty="0"/>
              <a:t>repo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到 </a:t>
            </a:r>
            <a:r>
              <a:rPr lang="en-US" altLang="zh-TW" dirty="0" err="1"/>
              <a:t>github</a:t>
            </a:r>
            <a:r>
              <a:rPr lang="en-US" altLang="zh-TW" dirty="0"/>
              <a:t> </a:t>
            </a:r>
            <a:r>
              <a:rPr lang="zh-TW" altLang="en-US" dirty="0"/>
              <a:t>的網站登入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右上角頭像點開 </a:t>
            </a:r>
            <a:r>
              <a:rPr lang="en-US" altLang="zh-TW" dirty="0">
                <a:sym typeface="Wingdings" panose="05000000000000000000" pitchFamily="2" charset="2"/>
              </a:rPr>
              <a:t> Your repositories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選擇 </a:t>
            </a:r>
            <a:r>
              <a:rPr lang="en-US" altLang="zh-TW" dirty="0">
                <a:sym typeface="Wingdings" panose="05000000000000000000" pitchFamily="2" charset="2"/>
              </a:rPr>
              <a:t>New  </a:t>
            </a:r>
            <a:r>
              <a:rPr lang="zh-TW" altLang="en-US" dirty="0">
                <a:sym typeface="Wingdings" panose="05000000000000000000" pitchFamily="2" charset="2"/>
              </a:rPr>
              <a:t>建立一個 </a:t>
            </a:r>
            <a:r>
              <a:rPr lang="en-US" altLang="zh-TW" b="1" dirty="0">
                <a:solidFill>
                  <a:srgbClr val="0070C0"/>
                </a:solidFill>
                <a:sym typeface="Wingdings" panose="05000000000000000000" pitchFamily="2" charset="2"/>
              </a:rPr>
              <a:t>Public</a:t>
            </a:r>
            <a:r>
              <a:rPr lang="zh-TW" altLang="en-US" dirty="0">
                <a:sym typeface="Wingdings" panose="05000000000000000000" pitchFamily="2" charset="2"/>
              </a:rPr>
              <a:t> 的 </a:t>
            </a:r>
            <a:r>
              <a:rPr lang="en-US" altLang="zh-TW" dirty="0">
                <a:sym typeface="Wingdings" panose="05000000000000000000" pitchFamily="2" charset="2"/>
              </a:rPr>
              <a:t>repo</a:t>
            </a:r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A0FCC8DB-E137-4649-BCA3-9C349912B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89" y="3964551"/>
            <a:ext cx="9548687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96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Clone demo code</a:t>
            </a:r>
            <a:r>
              <a:rPr lang="zh-TW" altLang="en-US" dirty="0"/>
              <a:t>到你建立的 </a:t>
            </a:r>
            <a:r>
              <a:rPr lang="en-US" altLang="zh-TW" dirty="0"/>
              <a:t>repo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/>
              <a:t>git clone https://github.com/ManticoreDai/ch4-test.git</a:t>
            </a:r>
          </a:p>
          <a:p>
            <a:pPr>
              <a:lnSpc>
                <a:spcPct val="100000"/>
              </a:lnSpc>
            </a:pPr>
            <a:r>
              <a:rPr lang="en-US" altLang="zh-TW" dirty="0"/>
              <a:t>cd ch4-test</a:t>
            </a:r>
          </a:p>
          <a:p>
            <a:pPr>
              <a:lnSpc>
                <a:spcPct val="100000"/>
              </a:lnSpc>
            </a:pPr>
            <a:r>
              <a:rPr lang="en-US" altLang="zh-TW" dirty="0"/>
              <a:t>git remote rm origin</a:t>
            </a:r>
          </a:p>
          <a:p>
            <a:pPr>
              <a:lnSpc>
                <a:spcPct val="100000"/>
              </a:lnSpc>
            </a:pPr>
            <a:r>
              <a:rPr lang="en-US" altLang="zh-TW" dirty="0"/>
              <a:t>git remote add origin</a:t>
            </a:r>
            <a:r>
              <a:rPr lang="zh-TW" altLang="en-US" dirty="0"/>
              <a:t> </a:t>
            </a:r>
            <a:r>
              <a:rPr lang="en-US" altLang="zh-TW" b="1" dirty="0">
                <a:solidFill>
                  <a:srgbClr val="0070C0"/>
                </a:solidFill>
              </a:rPr>
              <a:t>&lt;</a:t>
            </a:r>
            <a:r>
              <a:rPr lang="en-US" altLang="zh-TW" b="1" dirty="0" err="1">
                <a:solidFill>
                  <a:srgbClr val="0070C0"/>
                </a:solidFill>
              </a:rPr>
              <a:t>your_repo_url</a:t>
            </a:r>
            <a:r>
              <a:rPr lang="en-US" altLang="zh-TW" b="1" dirty="0">
                <a:solidFill>
                  <a:srgbClr val="0070C0"/>
                </a:solidFill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zh-TW" dirty="0"/>
              <a:t>git branch -M main</a:t>
            </a:r>
          </a:p>
          <a:p>
            <a:pPr>
              <a:lnSpc>
                <a:spcPct val="100000"/>
              </a:lnSpc>
            </a:pPr>
            <a:r>
              <a:rPr lang="en-US" altLang="zh-TW" dirty="0"/>
              <a:t>git push -u origin main</a:t>
            </a:r>
          </a:p>
          <a:p>
            <a:pPr lvl="1">
              <a:lnSpc>
                <a:spcPct val="100000"/>
              </a:lnSpc>
            </a:pPr>
            <a:r>
              <a:rPr lang="zh-TW" altLang="en-US" dirty="0"/>
              <a:t>這個步驟可能會跳出要你登入</a:t>
            </a:r>
            <a:r>
              <a:rPr lang="en-US" altLang="zh-TW" dirty="0" err="1"/>
              <a:t>github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DBFC726-C818-411F-9D5D-689257EE1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88" y="5167401"/>
            <a:ext cx="10032022" cy="15494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660B562D-DC1A-45F5-B723-6FB4E01726D9}"/>
                  </a:ext>
                </a:extLst>
              </p14:cNvPr>
              <p14:cNvContentPartPr/>
              <p14:nvPr/>
            </p14:nvContentPartPr>
            <p14:xfrm>
              <a:off x="7023240" y="3651120"/>
              <a:ext cx="1041480" cy="209592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660B562D-DC1A-45F5-B723-6FB4E01726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13880" y="3641760"/>
                <a:ext cx="1060200" cy="211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1292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到 </a:t>
            </a:r>
            <a:r>
              <a:rPr lang="en-US" altLang="zh-TW" dirty="0"/>
              <a:t>Travis CI </a:t>
            </a:r>
            <a:r>
              <a:rPr lang="zh-TW" altLang="en-US" dirty="0"/>
              <a:t>網站連結剛剛建立的 </a:t>
            </a:r>
            <a:r>
              <a:rPr lang="en-US" altLang="zh-TW" dirty="0"/>
              <a:t>repo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https://app.travis-ci.com/</a:t>
            </a:r>
            <a:endParaRPr lang="en-US" altLang="zh-TW" dirty="0"/>
          </a:p>
          <a:p>
            <a:pPr lvl="1"/>
            <a:r>
              <a:rPr lang="en-US" altLang="zh-TW" dirty="0"/>
              <a:t>Sign up with </a:t>
            </a:r>
            <a:r>
              <a:rPr lang="en-US" altLang="zh-TW" dirty="0" err="1"/>
              <a:t>github</a:t>
            </a:r>
            <a:endParaRPr lang="en-US" altLang="zh-TW" dirty="0"/>
          </a:p>
          <a:p>
            <a:r>
              <a:rPr lang="zh-TW" altLang="en-US" dirty="0"/>
              <a:t>要注意網站</a:t>
            </a:r>
            <a:r>
              <a:rPr lang="zh-TW" altLang="en-US" b="1" dirty="0">
                <a:solidFill>
                  <a:srgbClr val="0070C0"/>
                </a:solidFill>
              </a:rPr>
              <a:t>要是 </a:t>
            </a:r>
            <a:r>
              <a:rPr lang="en-US" altLang="zh-TW" b="1" dirty="0">
                <a:solidFill>
                  <a:srgbClr val="0070C0"/>
                </a:solidFill>
              </a:rPr>
              <a:t>travis-ci.com</a:t>
            </a:r>
            <a:r>
              <a:rPr lang="zh-TW" altLang="en-US" dirty="0"/>
              <a:t> 而不是 </a:t>
            </a:r>
            <a:r>
              <a:rPr lang="en-US" altLang="zh-TW" dirty="0"/>
              <a:t>travis-ci.org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3BD0705-44BC-4871-A449-B0B2F1141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171" y="3215640"/>
            <a:ext cx="5456369" cy="34199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02B63CD7-01A3-4F01-8A86-3D1EE95EC79D}"/>
                  </a:ext>
                </a:extLst>
              </p14:cNvPr>
              <p14:cNvContentPartPr/>
              <p14:nvPr/>
            </p14:nvContentPartPr>
            <p14:xfrm>
              <a:off x="2965320" y="5175360"/>
              <a:ext cx="1556280" cy="616320"/>
            </p14:xfrm>
          </p:contentPart>
        </mc:Choice>
        <mc:Fallback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02B63CD7-01A3-4F01-8A86-3D1EE95EC7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5960" y="5166000"/>
                <a:ext cx="1575000" cy="63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25808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到 </a:t>
            </a:r>
            <a:r>
              <a:rPr lang="en-US" altLang="zh-TW" dirty="0"/>
              <a:t>Travis CI </a:t>
            </a:r>
            <a:r>
              <a:rPr lang="zh-TW" altLang="en-US" dirty="0"/>
              <a:t>網站連結剛剛建立的 </a:t>
            </a:r>
            <a:r>
              <a:rPr lang="en-US" altLang="zh-TW" dirty="0"/>
              <a:t>repo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https://app.travis-ci.com/</a:t>
            </a:r>
            <a:endParaRPr lang="en-US" altLang="zh-TW" dirty="0"/>
          </a:p>
          <a:p>
            <a:pPr lvl="1"/>
            <a:r>
              <a:rPr lang="en-US" altLang="zh-TW" dirty="0"/>
              <a:t>Sign up with </a:t>
            </a:r>
            <a:r>
              <a:rPr lang="en-US" altLang="zh-TW" dirty="0" err="1"/>
              <a:t>github</a:t>
            </a:r>
            <a:endParaRPr lang="en-US" altLang="zh-TW" dirty="0"/>
          </a:p>
          <a:p>
            <a:r>
              <a:rPr lang="zh-TW" altLang="en-US" dirty="0"/>
              <a:t>要注意網站</a:t>
            </a:r>
            <a:r>
              <a:rPr lang="zh-TW" altLang="en-US" b="1" dirty="0">
                <a:solidFill>
                  <a:srgbClr val="0070C0"/>
                </a:solidFill>
              </a:rPr>
              <a:t>要是 </a:t>
            </a:r>
            <a:r>
              <a:rPr lang="en-US" altLang="zh-TW" b="1" dirty="0">
                <a:solidFill>
                  <a:srgbClr val="0070C0"/>
                </a:solidFill>
              </a:rPr>
              <a:t>travis-ci.com</a:t>
            </a:r>
            <a:r>
              <a:rPr lang="zh-TW" altLang="en-US" dirty="0"/>
              <a:t> 而不是 </a:t>
            </a:r>
            <a:r>
              <a:rPr lang="en-US" altLang="zh-TW" dirty="0"/>
              <a:t>travis-ci.org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0657C0D-E636-4C7F-B881-C8821CE94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787" y="3276558"/>
            <a:ext cx="6306423" cy="318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644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到 </a:t>
            </a:r>
            <a:r>
              <a:rPr lang="en-US" altLang="zh-TW" dirty="0"/>
              <a:t>Travis CI </a:t>
            </a:r>
            <a:r>
              <a:rPr lang="zh-TW" altLang="en-US" dirty="0"/>
              <a:t>網站連結剛剛建立的 </a:t>
            </a:r>
            <a:r>
              <a:rPr lang="en-US" altLang="zh-TW" dirty="0"/>
              <a:t>repo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AD04D222-5F48-432D-AD22-C080AA9DC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FC26FB4-EC5A-48A8-92A1-20B88F694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41" y="1299585"/>
            <a:ext cx="7788315" cy="483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760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更新 </a:t>
            </a:r>
            <a:r>
              <a:rPr lang="en-US" altLang="zh-TW" dirty="0"/>
              <a:t>.</a:t>
            </a:r>
            <a:r>
              <a:rPr lang="en-US" altLang="zh-TW" dirty="0" err="1"/>
              <a:t>travis.yml</a:t>
            </a:r>
            <a:r>
              <a:rPr lang="en-US" altLang="zh-TW" dirty="0"/>
              <a:t> </a:t>
            </a:r>
            <a:r>
              <a:rPr lang="zh-TW" altLang="en-US" dirty="0"/>
              <a:t>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找到你的 </a:t>
            </a:r>
            <a:r>
              <a:rPr lang="en-US" altLang="zh-TW" dirty="0"/>
              <a:t>Heroku app </a:t>
            </a:r>
            <a:r>
              <a:rPr lang="zh-TW" altLang="en-US" dirty="0"/>
              <a:t>的 </a:t>
            </a:r>
            <a:r>
              <a:rPr lang="en-US" altLang="zh-TW" dirty="0"/>
              <a:t>API key</a:t>
            </a:r>
          </a:p>
          <a:p>
            <a:pPr lvl="1"/>
            <a:r>
              <a:rPr lang="zh-TW" altLang="en-US" dirty="0"/>
              <a:t>右上角頭像 </a:t>
            </a:r>
            <a:r>
              <a:rPr lang="en-US" altLang="zh-TW" dirty="0">
                <a:sym typeface="Wingdings" panose="05000000000000000000" pitchFamily="2" charset="2"/>
              </a:rPr>
              <a:t> Account settings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下面的 </a:t>
            </a:r>
            <a:r>
              <a:rPr lang="en-US" altLang="zh-TW" dirty="0">
                <a:sym typeface="Wingdings" panose="05000000000000000000" pitchFamily="2" charset="2"/>
              </a:rPr>
              <a:t>API Key </a:t>
            </a:r>
            <a:r>
              <a:rPr lang="zh-TW" altLang="en-US" dirty="0">
                <a:sym typeface="Wingdings" panose="05000000000000000000" pitchFamily="2" charset="2"/>
              </a:rPr>
              <a:t>點</a:t>
            </a:r>
            <a:r>
              <a:rPr lang="en-US" altLang="zh-TW" dirty="0">
                <a:sym typeface="Wingdings" panose="05000000000000000000" pitchFamily="2" charset="2"/>
              </a:rPr>
              <a:t>Reveal</a:t>
            </a:r>
            <a:r>
              <a:rPr lang="zh-TW" altLang="en-US" dirty="0">
                <a:sym typeface="Wingdings" panose="05000000000000000000" pitchFamily="2" charset="2"/>
              </a:rPr>
              <a:t> 然後複製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F9260A0-B87B-4B92-BC03-C9C4E176F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40" y="3355174"/>
            <a:ext cx="7569200" cy="291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91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建立一個 </a:t>
            </a:r>
            <a:r>
              <a:rPr lang="en-US" altLang="zh-TW" dirty="0" err="1"/>
              <a:t>github</a:t>
            </a:r>
            <a:r>
              <a:rPr lang="en-US" altLang="zh-TW" dirty="0"/>
              <a:t> token</a:t>
            </a:r>
            <a:r>
              <a:rPr lang="zh-TW" altLang="en-US" dirty="0"/>
              <a:t> 給 </a:t>
            </a:r>
            <a:r>
              <a:rPr lang="en-US" altLang="zh-TW" dirty="0" err="1"/>
              <a:t>travis</a:t>
            </a:r>
            <a:r>
              <a:rPr lang="en-US" altLang="zh-TW" dirty="0"/>
              <a:t> login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https://github.com/settings/tokens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取一個名字， </a:t>
            </a:r>
            <a:r>
              <a:rPr lang="en-US" altLang="zh-TW" dirty="0"/>
              <a:t>Expiration</a:t>
            </a:r>
            <a:r>
              <a:rPr lang="zh-TW" altLang="en-US" dirty="0"/>
              <a:t> 可以選</a:t>
            </a:r>
            <a:r>
              <a:rPr lang="en-US" altLang="zh-TW" dirty="0"/>
              <a:t>7</a:t>
            </a:r>
            <a:r>
              <a:rPr lang="zh-TW" altLang="en-US" dirty="0"/>
              <a:t>天 或者</a:t>
            </a:r>
            <a:r>
              <a:rPr lang="en-US" altLang="zh-TW" dirty="0"/>
              <a:t>custom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天就好</a:t>
            </a:r>
            <a:endParaRPr lang="en-US" altLang="zh-TW" dirty="0"/>
          </a:p>
          <a:p>
            <a:r>
              <a:rPr lang="zh-TW" altLang="en-US" dirty="0"/>
              <a:t>勾三個權限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37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D9860CF-27EF-4BFB-9B10-B21BE0242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728" y="2151312"/>
            <a:ext cx="8856983" cy="127768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2162AC1-BC1E-4C9E-9A5A-CCCFAEBE8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711" y="4420670"/>
            <a:ext cx="2400508" cy="237764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83AFBCC-39CE-47BF-8EE4-DB1BE51FA3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4219" y="4980788"/>
            <a:ext cx="2903472" cy="125740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1CC5BAB9-434B-427D-80B8-CDE1084C03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7273" y="4778840"/>
            <a:ext cx="2057578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736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更新 </a:t>
            </a:r>
            <a:r>
              <a:rPr lang="en-US" altLang="zh-TW" dirty="0"/>
              <a:t>.</a:t>
            </a:r>
            <a:r>
              <a:rPr lang="en-US" altLang="zh-TW" dirty="0" err="1"/>
              <a:t>travis.yml</a:t>
            </a:r>
            <a:r>
              <a:rPr lang="en-US" altLang="zh-TW" dirty="0"/>
              <a:t> </a:t>
            </a:r>
            <a:r>
              <a:rPr lang="zh-TW" altLang="en-US" dirty="0"/>
              <a:t>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travis</a:t>
            </a:r>
            <a:r>
              <a:rPr lang="en-US" altLang="zh-TW" dirty="0"/>
              <a:t> login --pro</a:t>
            </a:r>
            <a:r>
              <a:rPr lang="zh-TW" altLang="en-US" dirty="0"/>
              <a:t> </a:t>
            </a:r>
            <a:r>
              <a:rPr lang="en-US" altLang="zh-TW" dirty="0"/>
              <a:t>--</a:t>
            </a:r>
            <a:r>
              <a:rPr lang="en-US" altLang="zh-TW" dirty="0" err="1"/>
              <a:t>github</a:t>
            </a:r>
            <a:r>
              <a:rPr lang="en-US" altLang="zh-TW" dirty="0"/>
              <a:t>-token </a:t>
            </a:r>
            <a:r>
              <a:rPr lang="en-US" altLang="zh-TW" dirty="0" err="1"/>
              <a:t>yourGitHubTokenHere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err="1"/>
              <a:t>travis</a:t>
            </a:r>
            <a:r>
              <a:rPr lang="en-US" altLang="zh-TW" dirty="0"/>
              <a:t> encrypt --com HEROKU_API_KEY="</a:t>
            </a:r>
            <a:r>
              <a:rPr lang="en-US" altLang="zh-TW" dirty="0" err="1"/>
              <a:t>your_api_key</a:t>
            </a:r>
            <a:r>
              <a:rPr lang="en-US" altLang="zh-TW" dirty="0"/>
              <a:t>"</a:t>
            </a:r>
            <a:endParaRPr lang="en-US" altLang="zh-TW" b="1" dirty="0"/>
          </a:p>
          <a:p>
            <a:pPr lvl="1"/>
            <a:r>
              <a:rPr lang="en-US" altLang="zh-TW" dirty="0"/>
              <a:t> </a:t>
            </a:r>
            <a:r>
              <a:rPr lang="zh-TW" altLang="en-US" dirty="0"/>
              <a:t>一定要在</a:t>
            </a:r>
            <a:r>
              <a:rPr lang="en-US" altLang="zh-TW" dirty="0"/>
              <a:t> git</a:t>
            </a:r>
            <a:r>
              <a:rPr lang="zh-TW" altLang="en-US" dirty="0"/>
              <a:t> 下來的那個資料夾執行 </a:t>
            </a:r>
            <a:r>
              <a:rPr lang="en-US" altLang="zh-TW" dirty="0"/>
              <a:t>(ch4-test)</a:t>
            </a:r>
          </a:p>
          <a:p>
            <a:pPr lvl="1"/>
            <a:r>
              <a:rPr lang="en-US" altLang="zh-TW" dirty="0"/>
              <a:t> (</a:t>
            </a:r>
            <a:r>
              <a:rPr lang="zh-TW" altLang="en-US" dirty="0"/>
              <a:t>可能要輸入</a:t>
            </a:r>
            <a:r>
              <a:rPr lang="en-US" altLang="zh-TW" dirty="0"/>
              <a:t>yes</a:t>
            </a:r>
            <a:r>
              <a:rPr lang="zh-TW" altLang="en-US" dirty="0"/>
              <a:t> 確認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更新</a:t>
            </a:r>
            <a:r>
              <a:rPr lang="en-US" altLang="zh-TW" dirty="0"/>
              <a:t>secure</a:t>
            </a:r>
            <a:r>
              <a:rPr lang="zh-TW" altLang="en-US" dirty="0"/>
              <a:t>，把加密後的那串改成自己的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313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更新 </a:t>
            </a:r>
            <a:r>
              <a:rPr lang="en-US" altLang="zh-TW" dirty="0"/>
              <a:t>.</a:t>
            </a:r>
            <a:r>
              <a:rPr lang="en-US" altLang="zh-TW" dirty="0" err="1"/>
              <a:t>travis.yml</a:t>
            </a:r>
            <a:r>
              <a:rPr lang="en-US" altLang="zh-TW" dirty="0"/>
              <a:t> </a:t>
            </a:r>
            <a:r>
              <a:rPr lang="zh-TW" altLang="en-US" dirty="0"/>
              <a:t>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更改</a:t>
            </a:r>
            <a:r>
              <a:rPr lang="en-US" altLang="zh-TW" dirty="0"/>
              <a:t>Heroku repository</a:t>
            </a:r>
            <a:r>
              <a:rPr lang="zh-TW" altLang="en-US" dirty="0"/>
              <a:t>的名稱為剛剛創建的 </a:t>
            </a:r>
            <a:r>
              <a:rPr lang="en-US" altLang="zh-TW" dirty="0"/>
              <a:t>Heroku APP</a:t>
            </a:r>
            <a:r>
              <a:rPr lang="zh-TW" altLang="en-US" dirty="0"/>
              <a:t>的名稱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should change to yours</a:t>
            </a:r>
            <a:endParaRPr lang="en-US" altLang="zh-TW" sz="2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effectLst/>
                <a:latin typeface="Consolas" panose="020B0609020204030204" pitchFamily="49" charset="0"/>
              </a:rPr>
              <a:t>- docker tag ch4-web:latest registry.heroku.com/</a:t>
            </a:r>
            <a:r>
              <a:rPr lang="en-US" altLang="zh-TW" sz="20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&lt;your-app-name&gt;</a:t>
            </a:r>
            <a:r>
              <a:rPr lang="en-US" altLang="zh-TW" sz="2000" b="0" dirty="0">
                <a:effectLst/>
                <a:latin typeface="Consolas" panose="020B0609020204030204" pitchFamily="49" charset="0"/>
              </a:rPr>
              <a:t>/web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should change to yours</a:t>
            </a:r>
            <a:endParaRPr lang="en-US" altLang="zh-TW" sz="2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b="0" dirty="0">
                <a:effectLst/>
                <a:latin typeface="Consolas" panose="020B0609020204030204" pitchFamily="49" charset="0"/>
              </a:rPr>
              <a:t>- docker push registry.heroku.com/</a:t>
            </a:r>
            <a:r>
              <a:rPr lang="en-US" altLang="zh-TW" sz="20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&lt;your-app-name&gt;</a:t>
            </a:r>
            <a:r>
              <a:rPr lang="en-US" altLang="zh-TW" sz="2000" b="0" dirty="0">
                <a:effectLst/>
                <a:latin typeface="Consolas" panose="020B0609020204030204" pitchFamily="49" charset="0"/>
              </a:rPr>
              <a:t>/web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39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6017A1B-B8DD-49D0-A786-ABC9D1E72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10" y="4136302"/>
            <a:ext cx="9655377" cy="24233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2485F609-9DFA-44D4-9818-943EC01104C2}"/>
                  </a:ext>
                </a:extLst>
              </p14:cNvPr>
              <p14:cNvContentPartPr/>
              <p14:nvPr/>
            </p14:nvContentPartPr>
            <p14:xfrm>
              <a:off x="5238720" y="2965320"/>
              <a:ext cx="3912120" cy="199440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2485F609-9DFA-44D4-9818-943EC01104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9360" y="2955960"/>
                <a:ext cx="3930840" cy="201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17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F5589-2712-4E11-BD82-4CE49324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持續整合 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Google Sans"/>
              </a:rPr>
              <a:t>(Continuous integration, CI)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CB11B2-678D-4082-9E29-CEDD5233C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透過一系列的軟體工程方法，讓程式隨時處於可運作的狀態</a:t>
            </a:r>
            <a:endParaRPr lang="en-US" altLang="zh-TW" dirty="0"/>
          </a:p>
          <a:p>
            <a:pPr lvl="1"/>
            <a:r>
              <a:rPr lang="zh-TW" altLang="en-US" dirty="0"/>
              <a:t>讓程式隨時處於潛在可發佈的狀態</a:t>
            </a:r>
            <a:endParaRPr lang="en-US" altLang="zh-TW" dirty="0"/>
          </a:p>
          <a:p>
            <a:pPr lvl="2"/>
            <a:r>
              <a:rPr lang="zh-TW" altLang="en-US" dirty="0"/>
              <a:t>頻繁發佈小增量的程式</a:t>
            </a:r>
            <a:endParaRPr lang="en-US" altLang="zh-TW" dirty="0"/>
          </a:p>
          <a:p>
            <a:pPr lvl="2"/>
            <a:endParaRPr lang="en-US" altLang="zh-TW" dirty="0"/>
          </a:p>
          <a:p>
            <a:r>
              <a:rPr lang="zh-TW" altLang="en-US" dirty="0"/>
              <a:t>小增量的發佈，可以降低發生大問題的機率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快速部署與產品的品質有高度相關性</a:t>
            </a:r>
            <a:endParaRPr lang="en-US" altLang="zh-TW" dirty="0"/>
          </a:p>
          <a:p>
            <a:pPr lvl="1"/>
            <a:r>
              <a:rPr lang="zh-TW" altLang="en-US" dirty="0"/>
              <a:t>所以目標是要增加產品部屬的速度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83BA9F-5CAC-4EB2-A9CB-DF19CA95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5719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更新 </a:t>
            </a:r>
            <a:r>
              <a:rPr lang="en-US" altLang="zh-TW" dirty="0"/>
              <a:t>.</a:t>
            </a:r>
            <a:r>
              <a:rPr lang="en-US" altLang="zh-TW" dirty="0" err="1"/>
              <a:t>travis.yml</a:t>
            </a:r>
            <a:r>
              <a:rPr lang="en-US" altLang="zh-TW" dirty="0"/>
              <a:t> </a:t>
            </a:r>
            <a:r>
              <a:rPr lang="zh-TW" altLang="en-US" dirty="0"/>
              <a:t>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2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deploy:</a:t>
            </a:r>
          </a:p>
          <a:p>
            <a:pPr marL="0" indent="0">
              <a:buNone/>
            </a:pPr>
            <a:r>
              <a:rPr lang="zh-TW" alt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TW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- provider:</a:t>
            </a:r>
            <a:r>
              <a:rPr lang="en-US" altLang="zh-TW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200" b="0" dirty="0">
                <a:effectLst/>
                <a:latin typeface="Consolas" panose="020B0609020204030204" pitchFamily="49" charset="0"/>
              </a:rPr>
              <a:t>script</a:t>
            </a:r>
          </a:p>
          <a:p>
            <a:pPr marL="0" indent="0">
              <a:buNone/>
            </a:pPr>
            <a:r>
              <a:rPr lang="zh-TW" altLang="en-US" sz="2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2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should change to yours</a:t>
            </a:r>
            <a:endParaRPr lang="en-US" altLang="zh-TW" sz="2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script: </a:t>
            </a:r>
            <a:r>
              <a:rPr lang="en-US" altLang="zh-TW" sz="2200" b="0" dirty="0" err="1">
                <a:effectLst/>
                <a:latin typeface="Consolas" panose="020B0609020204030204" pitchFamily="49" charset="0"/>
              </a:rPr>
              <a:t>heroku</a:t>
            </a:r>
            <a:r>
              <a:rPr lang="en-US" altLang="zh-TW" sz="2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200" b="0" dirty="0" err="1">
                <a:effectLst/>
                <a:latin typeface="Consolas" panose="020B0609020204030204" pitchFamily="49" charset="0"/>
              </a:rPr>
              <a:t>container:release</a:t>
            </a:r>
            <a:r>
              <a:rPr lang="en-US" altLang="zh-TW" sz="2200" b="0" dirty="0">
                <a:effectLst/>
                <a:latin typeface="Consolas" panose="020B0609020204030204" pitchFamily="49" charset="0"/>
              </a:rPr>
              <a:t> web --app </a:t>
            </a:r>
            <a:r>
              <a:rPr lang="en-US" altLang="zh-TW" sz="24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&lt;your-app-name&gt;</a:t>
            </a:r>
            <a:endParaRPr lang="en-US" altLang="zh-TW" sz="22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這樣只要</a:t>
            </a:r>
            <a:r>
              <a:rPr lang="en-US" altLang="zh-TW" dirty="0"/>
              <a:t>push</a:t>
            </a:r>
            <a:r>
              <a:rPr lang="zh-TW" altLang="en-US" dirty="0"/>
              <a:t>後，</a:t>
            </a:r>
            <a:r>
              <a:rPr lang="en-US" altLang="zh-TW" dirty="0"/>
              <a:t>Travis</a:t>
            </a:r>
            <a:r>
              <a:rPr lang="zh-TW" altLang="en-US" dirty="0"/>
              <a:t>偵測到 </a:t>
            </a:r>
            <a:r>
              <a:rPr lang="en-US" altLang="zh-TW" dirty="0"/>
              <a:t>GitHub</a:t>
            </a:r>
            <a:r>
              <a:rPr lang="zh-TW" altLang="en-US" dirty="0"/>
              <a:t>有更新，就會自動</a:t>
            </a:r>
            <a:r>
              <a:rPr lang="en-US" altLang="zh-TW" dirty="0"/>
              <a:t>Build</a:t>
            </a:r>
            <a:r>
              <a:rPr lang="zh-TW" altLang="en-US" dirty="0"/>
              <a:t>一個</a:t>
            </a:r>
            <a:r>
              <a:rPr lang="en-US" altLang="zh-TW" dirty="0"/>
              <a:t>Server</a:t>
            </a:r>
            <a:r>
              <a:rPr lang="zh-TW" altLang="en-US" dirty="0"/>
              <a:t>然後部屬到 </a:t>
            </a:r>
            <a:r>
              <a:rPr lang="en-US" altLang="zh-TW" dirty="0"/>
              <a:t>Heroku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0859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更改網站印出的內容 </a:t>
            </a:r>
            <a:r>
              <a:rPr lang="en-US" altLang="zh-TW" dirty="0"/>
              <a:t>(Optional)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41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FD4F565-7857-49A1-B8D5-8E1A8F029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93" y="1354451"/>
            <a:ext cx="9451814" cy="414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614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大功告成啦啦啦～～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如果 </a:t>
            </a:r>
            <a:r>
              <a:rPr lang="en-US" altLang="zh-TW" dirty="0"/>
              <a:t>git </a:t>
            </a:r>
            <a:r>
              <a:rPr lang="zh-TW" altLang="en-US" dirty="0"/>
              <a:t>沒設定過的要先設定才能</a:t>
            </a:r>
            <a:r>
              <a:rPr lang="en-US" altLang="zh-TW" dirty="0"/>
              <a:t>push</a:t>
            </a:r>
          </a:p>
          <a:p>
            <a:pPr lvl="1"/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git config --global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user.email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you@example.com</a:t>
            </a:r>
            <a:endParaRPr lang="en-US" altLang="zh-TW" dirty="0"/>
          </a:p>
          <a:p>
            <a:pPr lvl="1"/>
            <a:r>
              <a:rPr lang="en-US" altLang="zh-TW" b="0" i="0" dirty="0">
                <a:effectLst/>
                <a:latin typeface="Arial" panose="020B0604020202020204" pitchFamily="34" charset="0"/>
              </a:rPr>
              <a:t> git config --global user.name "Your Name"</a:t>
            </a:r>
            <a:endParaRPr lang="en-US" altLang="zh-TW" dirty="0"/>
          </a:p>
          <a:p>
            <a:r>
              <a:rPr lang="en-US" altLang="zh-TW" dirty="0"/>
              <a:t>git add .</a:t>
            </a:r>
          </a:p>
          <a:p>
            <a:r>
              <a:rPr lang="en-US" altLang="zh-TW" dirty="0"/>
              <a:t>git commit –m "test"</a:t>
            </a:r>
          </a:p>
          <a:p>
            <a:r>
              <a:rPr lang="en-US" altLang="zh-TW" dirty="0"/>
              <a:t>git push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只要</a:t>
            </a:r>
            <a:r>
              <a:rPr lang="en-US" altLang="zh-TW" dirty="0"/>
              <a:t>push</a:t>
            </a:r>
            <a:r>
              <a:rPr lang="zh-TW" altLang="en-US" dirty="0"/>
              <a:t>後，</a:t>
            </a:r>
            <a:r>
              <a:rPr lang="en-US" altLang="zh-TW" dirty="0"/>
              <a:t>Travis</a:t>
            </a:r>
            <a:r>
              <a:rPr lang="zh-TW" altLang="en-US" dirty="0"/>
              <a:t> </a:t>
            </a:r>
            <a:r>
              <a:rPr lang="en-US" altLang="zh-TW" dirty="0"/>
              <a:t>CI</a:t>
            </a:r>
            <a:r>
              <a:rPr lang="zh-TW" altLang="en-US" dirty="0"/>
              <a:t>偵測到 </a:t>
            </a:r>
            <a:r>
              <a:rPr lang="en-US" altLang="zh-TW" dirty="0"/>
              <a:t>GitHub</a:t>
            </a:r>
            <a:r>
              <a:rPr lang="zh-TW" altLang="en-US" dirty="0"/>
              <a:t>有更新</a:t>
            </a:r>
            <a:br>
              <a:rPr lang="en-US" altLang="zh-TW" dirty="0"/>
            </a:br>
            <a:r>
              <a:rPr lang="zh-TW" altLang="en-US" dirty="0"/>
              <a:t>就會自動</a:t>
            </a:r>
            <a:r>
              <a:rPr lang="en-US" altLang="zh-TW" dirty="0"/>
              <a:t>build</a:t>
            </a:r>
            <a:r>
              <a:rPr lang="zh-TW" altLang="en-US" dirty="0"/>
              <a:t>一個</a:t>
            </a:r>
            <a:r>
              <a:rPr lang="en-US" altLang="zh-TW" dirty="0"/>
              <a:t>Server Image</a:t>
            </a:r>
            <a:br>
              <a:rPr lang="en-US" altLang="zh-TW" dirty="0"/>
            </a:br>
            <a:r>
              <a:rPr lang="zh-TW" altLang="en-US" dirty="0"/>
              <a:t>然後部屬到 </a:t>
            </a:r>
            <a:r>
              <a:rPr lang="en-US" altLang="zh-TW" dirty="0"/>
              <a:t>Heroku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3068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2726AA-7613-48FF-944B-D5F4F662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到 </a:t>
            </a:r>
            <a:r>
              <a:rPr lang="en-US" altLang="zh-TW" dirty="0">
                <a:solidFill>
                  <a:schemeClr val="bg1"/>
                </a:solidFill>
              </a:rPr>
              <a:t>Travis CI</a:t>
            </a:r>
            <a:r>
              <a:rPr lang="zh-TW" altLang="en-US" dirty="0">
                <a:solidFill>
                  <a:schemeClr val="bg1"/>
                </a:solidFill>
              </a:rPr>
              <a:t>查看</a:t>
            </a:r>
            <a:r>
              <a:rPr lang="en-US" altLang="zh-TW" dirty="0">
                <a:solidFill>
                  <a:schemeClr val="bg1"/>
                </a:solidFill>
              </a:rPr>
              <a:t>Build</a:t>
            </a:r>
            <a:r>
              <a:rPr lang="zh-TW" altLang="en-US" dirty="0">
                <a:solidFill>
                  <a:schemeClr val="bg1"/>
                </a:solidFill>
              </a:rPr>
              <a:t>狀況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2A05A9-4FC2-4B18-8677-F123E6029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24DA50-EB7A-4611-AA3E-CC9CB6F9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E47052-7B09-43AD-91E3-B0B6BEE9451F}" type="slidenum">
              <a:rPr kumimoji="0" lang="zh-TW" altLang="en-US" sz="15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TW" altLang="en-US" sz="15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2790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2726AA-7613-48FF-944B-D5F4F662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到 </a:t>
            </a:r>
            <a:r>
              <a:rPr lang="en-US" altLang="zh-TW" dirty="0">
                <a:solidFill>
                  <a:schemeClr val="bg1"/>
                </a:solidFill>
              </a:rPr>
              <a:t>Heroku </a:t>
            </a:r>
            <a:r>
              <a:rPr lang="zh-TW" altLang="en-US" dirty="0">
                <a:solidFill>
                  <a:schemeClr val="bg1"/>
                </a:solidFill>
              </a:rPr>
              <a:t>打開</a:t>
            </a:r>
            <a:r>
              <a:rPr lang="en-US" altLang="zh-TW" dirty="0">
                <a:solidFill>
                  <a:schemeClr val="bg1"/>
                </a:solidFill>
              </a:rPr>
              <a:t>APP</a:t>
            </a:r>
            <a:r>
              <a:rPr lang="zh-TW" altLang="en-US" dirty="0">
                <a:solidFill>
                  <a:schemeClr val="bg1"/>
                </a:solidFill>
              </a:rPr>
              <a:t>看看結果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2A05A9-4FC2-4B18-8677-F123E6029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24DA50-EB7A-4611-AA3E-CC9CB6F9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E47052-7B09-43AD-91E3-B0B6BEE9451F}" type="slidenum">
              <a:rPr kumimoji="0" lang="zh-TW" altLang="en-US" sz="15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TW" altLang="en-US" sz="15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6785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 </a:t>
            </a:r>
            <a:r>
              <a:rPr lang="en-US" altLang="zh-TW" dirty="0"/>
              <a:t>+ </a:t>
            </a:r>
            <a:r>
              <a:rPr lang="zh-TW" altLang="en-US" dirty="0"/>
              <a:t>延伸閱讀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>
                <a:hlinkClick r:id="rId2"/>
              </a:rPr>
              <a:t>https://ithelp.ithome.com.tw/articles/10219083</a:t>
            </a:r>
            <a:endParaRPr lang="zh-TW" altLang="en-US" sz="1800" b="0" i="0" dirty="0">
              <a:solidFill>
                <a:srgbClr val="494E52"/>
              </a:solidFill>
              <a:effectLst/>
              <a:latin typeface="-apple-system"/>
            </a:endParaRPr>
          </a:p>
          <a:p>
            <a:r>
              <a:rPr lang="en-US" altLang="zh-TW" sz="1800" b="0" i="0" dirty="0">
                <a:effectLst/>
                <a:latin typeface="-apple-system"/>
              </a:rPr>
              <a:t>Git Flow </a:t>
            </a:r>
            <a:r>
              <a:rPr lang="zh-TW" altLang="en-US" sz="1800" b="0" i="0" dirty="0">
                <a:effectLst/>
                <a:latin typeface="-apple-system"/>
              </a:rPr>
              <a:t>是什麼？為什麼需要這種東西？</a:t>
            </a:r>
            <a:br>
              <a:rPr lang="en-US" altLang="zh-TW" sz="1800" b="0" i="0" dirty="0">
                <a:effectLst/>
                <a:latin typeface="-apple-system"/>
              </a:rPr>
            </a:br>
            <a:r>
              <a:rPr lang="en-US" altLang="zh-TW" sz="18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https://gitbook.tw/chapters/gitflow/why-need-git-flow.html</a:t>
            </a:r>
            <a:endParaRPr lang="en-US" altLang="zh-TW" sz="18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站在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Docker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的肩膀上，部署任何語言的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Web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應用到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Heroku</a:t>
            </a:r>
            <a:b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https://medium.com/starbugs/deploy-any-web-application-to-heroku-with-docker-b64b9b0eb93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Container Registry &amp; Runtime (Docker Deploys)</a:t>
            </a:r>
            <a:b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https://devcenter.heroku.com/articles/container-registry-and-runtime#using-a-ci-cd-platform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Script "</a:t>
            </a:r>
            <a:r>
              <a:rPr lang="en-US" altLang="zh-TW" sz="1800" kern="1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heroku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login" in a CI environment (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講解把</a:t>
            </a:r>
            <a:r>
              <a:rPr lang="en-US" altLang="zh-TW" sz="1800" kern="1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heroku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kern="1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api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key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設置到哪個環境變數後，就能不用帳密登入</a:t>
            </a:r>
            <a:r>
              <a:rPr lang="en-US" altLang="zh-TW" sz="1800" kern="1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heroku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b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6"/>
              </a:rPr>
              <a:t>https://stackoverflow.com/questions/39554697/script-heroku-login-in-a-ci-environment</a:t>
            </a:r>
            <a:endParaRPr lang="en-US" altLang="zh-TW" sz="18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2500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43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F5589-2712-4E11-BD82-4CE49324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持續整合 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Google Sans"/>
              </a:rPr>
              <a:t>(Continuous integration, CI)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CB11B2-678D-4082-9E29-CEDD5233C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CI</a:t>
            </a:r>
            <a:r>
              <a:rPr lang="zh-TW" altLang="en-US" dirty="0"/>
              <a:t>的核心就是</a:t>
            </a:r>
            <a:r>
              <a:rPr lang="zh-TW" altLang="en-US" b="1" dirty="0"/>
              <a:t>自動化</a:t>
            </a:r>
            <a:r>
              <a:rPr lang="en-US" altLang="zh-TW" b="1" dirty="0"/>
              <a:t>build </a:t>
            </a:r>
            <a:r>
              <a:rPr lang="en-US" altLang="zh-TW" dirty="0"/>
              <a:t>+ </a:t>
            </a:r>
            <a:r>
              <a:rPr lang="zh-TW" altLang="en-US" b="1" dirty="0"/>
              <a:t>版本控制</a:t>
            </a:r>
            <a:endParaRPr lang="en-US" altLang="zh-TW" b="1" dirty="0"/>
          </a:p>
          <a:p>
            <a:pPr lvl="1"/>
            <a:r>
              <a:rPr lang="en-US" altLang="zh-TW" dirty="0"/>
              <a:t>Build</a:t>
            </a:r>
            <a:r>
              <a:rPr lang="zh-TW" altLang="en-US" dirty="0"/>
              <a:t>包括：</a:t>
            </a:r>
            <a:r>
              <a:rPr lang="en-US" altLang="zh-TW" dirty="0"/>
              <a:t>Compilation, Testing, Inspection, Deployment</a:t>
            </a:r>
          </a:p>
          <a:p>
            <a:pPr lvl="1"/>
            <a:r>
              <a:rPr lang="zh-TW" altLang="en-US" dirty="0"/>
              <a:t>任何可以自動化的東西，都可以整合到 </a:t>
            </a:r>
            <a:r>
              <a:rPr lang="en-US" altLang="zh-TW" dirty="0"/>
              <a:t>build </a:t>
            </a:r>
            <a:r>
              <a:rPr lang="zh-TW" altLang="en-US" dirty="0"/>
              <a:t>中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b="1" dirty="0">
                <a:solidFill>
                  <a:srgbClr val="0070C0"/>
                </a:solidFill>
              </a:rPr>
              <a:t>每次小小的</a:t>
            </a:r>
            <a:r>
              <a:rPr lang="en-US" altLang="zh-TW" b="1" dirty="0">
                <a:solidFill>
                  <a:srgbClr val="0070C0"/>
                </a:solidFill>
              </a:rPr>
              <a:t>commit </a:t>
            </a:r>
            <a:r>
              <a:rPr lang="zh-TW" altLang="en-US" b="1" dirty="0">
                <a:solidFill>
                  <a:srgbClr val="0070C0"/>
                </a:solidFill>
              </a:rPr>
              <a:t>都 </a:t>
            </a:r>
            <a:r>
              <a:rPr lang="en-US" altLang="zh-TW" b="1" dirty="0">
                <a:solidFill>
                  <a:srgbClr val="0070C0"/>
                </a:solidFill>
              </a:rPr>
              <a:t>build</a:t>
            </a:r>
            <a:r>
              <a:rPr lang="zh-TW" altLang="en-US" dirty="0"/>
              <a:t>，可以幫助工程師更快的發現問題，因為修改不多，要除錯也更容易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83BA9F-5CAC-4EB2-A9CB-DF19CA95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171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F5589-2712-4E11-BD82-4CE49324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用 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Google Sans"/>
              </a:rPr>
              <a:t>Docker 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來 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Google Sans"/>
              </a:rPr>
              <a:t>Build 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的優點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CB11B2-678D-4082-9E29-CEDD5233C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傳統的</a:t>
            </a:r>
            <a:r>
              <a:rPr lang="en-US" altLang="zh-TW" dirty="0"/>
              <a:t>build </a:t>
            </a:r>
            <a:r>
              <a:rPr lang="zh-TW" altLang="en-US" dirty="0"/>
              <a:t>有一個主要的問題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需要一個非常肥大的環境，包括所有相依的套件，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來執行完整的</a:t>
            </a:r>
            <a:r>
              <a:rPr lang="en-US" altLang="zh-TW" dirty="0"/>
              <a:t>build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相依的套件：包括編譯器、測試框架、靜態分析工具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b="1" dirty="0"/>
              <a:t>版本差異可能會造成問題</a:t>
            </a:r>
            <a:endParaRPr lang="en-US" altLang="zh-TW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83BA9F-5CAC-4EB2-A9CB-DF19CA95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210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F5589-2712-4E11-BD82-4CE49324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用 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Google Sans"/>
              </a:rPr>
              <a:t>Docker 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來 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Google Sans"/>
              </a:rPr>
              <a:t>Build 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的優點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CB11B2-678D-4082-9E29-CEDD5233C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使用 </a:t>
            </a:r>
            <a:r>
              <a:rPr lang="en-US" altLang="zh-TW" dirty="0"/>
              <a:t>Docker </a:t>
            </a:r>
            <a:r>
              <a:rPr lang="zh-TW" altLang="en-US" dirty="0"/>
              <a:t>來封裝我們 </a:t>
            </a:r>
            <a:r>
              <a:rPr lang="en-US" altLang="zh-TW" dirty="0"/>
              <a:t>Build </a:t>
            </a:r>
            <a:r>
              <a:rPr lang="zh-TW" altLang="en-US" dirty="0"/>
              <a:t>過程中所需的環境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只要有 </a:t>
            </a:r>
            <a:r>
              <a:rPr lang="en-US" altLang="zh-TW" dirty="0"/>
              <a:t>Docker</a:t>
            </a:r>
            <a:r>
              <a:rPr lang="zh-TW" altLang="en-US" dirty="0"/>
              <a:t> </a:t>
            </a:r>
            <a:r>
              <a:rPr lang="en-US" altLang="zh-TW" dirty="0"/>
              <a:t>image </a:t>
            </a:r>
            <a:r>
              <a:rPr lang="zh-TW" altLang="en-US" dirty="0"/>
              <a:t>我們就能做 </a:t>
            </a:r>
            <a:r>
              <a:rPr lang="en-US" altLang="zh-TW" dirty="0"/>
              <a:t>Build</a:t>
            </a:r>
            <a:r>
              <a:rPr lang="zh-TW" altLang="en-US" dirty="0"/>
              <a:t>中的各項任務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可以將環境標準化，使本地端與自動化</a:t>
            </a:r>
            <a:r>
              <a:rPr lang="en-US" altLang="zh-TW" dirty="0"/>
              <a:t>build</a:t>
            </a:r>
            <a:r>
              <a:rPr lang="zh-TW" altLang="en-US" dirty="0"/>
              <a:t>的環境相同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83BA9F-5CAC-4EB2-A9CB-DF19CA95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392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F5589-2712-4E11-BD82-4CE49324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用 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Google Sans"/>
              </a:rPr>
              <a:t>Docker 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來 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Google Sans"/>
              </a:rPr>
              <a:t>Build 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的優點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CB11B2-678D-4082-9E29-CEDD5233C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/>
              <a:t>使用 </a:t>
            </a:r>
            <a:r>
              <a:rPr lang="en-US" altLang="zh-TW" dirty="0"/>
              <a:t>Docker </a:t>
            </a:r>
            <a:r>
              <a:rPr lang="zh-TW" altLang="en-US" dirty="0"/>
              <a:t>來 </a:t>
            </a:r>
            <a:r>
              <a:rPr lang="en-US" altLang="zh-TW" dirty="0"/>
              <a:t>Build </a:t>
            </a:r>
            <a:r>
              <a:rPr lang="zh-TW" altLang="en-US" dirty="0"/>
              <a:t>最終的目的是要他產生的 </a:t>
            </a:r>
            <a:r>
              <a:rPr lang="en-US" altLang="zh-TW" dirty="0"/>
              <a:t>image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前提是 </a:t>
            </a:r>
            <a:r>
              <a:rPr lang="en-US" altLang="zh-TW" dirty="0"/>
              <a:t>build </a:t>
            </a:r>
            <a:r>
              <a:rPr lang="zh-TW" altLang="en-US" dirty="0"/>
              <a:t>是成功的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pPr algn="l"/>
            <a:r>
              <a:rPr lang="zh-TW" altLang="en-US" dirty="0"/>
              <a:t>當多人協作開發時，</a:t>
            </a:r>
            <a:br>
              <a:rPr lang="en-US" altLang="zh-TW" dirty="0"/>
            </a:br>
            <a:r>
              <a:rPr lang="zh-TW" altLang="en-US" dirty="0"/>
              <a:t>大家的開發環境可能會與產品上線的環境不同</a:t>
            </a:r>
            <a:br>
              <a:rPr lang="en-US" altLang="zh-TW" dirty="0"/>
            </a:br>
            <a:r>
              <a:rPr lang="zh-TW" altLang="en-US" dirty="0"/>
              <a:t>多專案同時開發時，</a:t>
            </a:r>
            <a:r>
              <a:rPr lang="en-US" altLang="zh-TW" dirty="0"/>
              <a:t>VM</a:t>
            </a:r>
            <a:r>
              <a:rPr lang="zh-TW" altLang="en-US" dirty="0"/>
              <a:t>可能會有版本衝突</a:t>
            </a:r>
            <a:endParaRPr lang="en-US" altLang="zh-TW" dirty="0"/>
          </a:p>
          <a:p>
            <a:pPr marL="0" indent="0" algn="l">
              <a:buNone/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83BA9F-5CAC-4EB2-A9CB-DF19CA95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815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FB74F-C34E-43C3-B198-98785D0D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Pipeline </a:t>
            </a:r>
            <a:r>
              <a:rPr lang="zh-TW" altLang="en-US" dirty="0"/>
              <a:t>概念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7C52F-996B-473E-BC95-7C313CD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A pipeline is a collection of stages.</a:t>
            </a:r>
          </a:p>
          <a:p>
            <a:r>
              <a:rPr lang="en-US" altLang="zh-TW" dirty="0"/>
              <a:t>If any of them are not successful, the pipeline stops.</a:t>
            </a:r>
          </a:p>
          <a:p>
            <a:endParaRPr lang="en-US" altLang="zh-TW" dirty="0"/>
          </a:p>
          <a:p>
            <a:r>
              <a:rPr lang="zh-TW" altLang="en-US" dirty="0"/>
              <a:t>每個階段產生的結果</a:t>
            </a:r>
            <a:endParaRPr lang="en-US" altLang="zh-TW" dirty="0"/>
          </a:p>
          <a:p>
            <a:pPr lvl="1"/>
            <a:r>
              <a:rPr lang="zh-TW" altLang="en-US" dirty="0"/>
              <a:t>可傳送到後面的階段做使用</a:t>
            </a:r>
            <a:endParaRPr lang="en-US" altLang="zh-TW" dirty="0"/>
          </a:p>
          <a:p>
            <a:pPr lvl="1"/>
            <a:r>
              <a:rPr lang="zh-TW" altLang="en-US" dirty="0"/>
              <a:t>作為最終的產品的一部分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執行速度越快</a:t>
            </a:r>
            <a:r>
              <a:rPr lang="en-US" altLang="zh-TW" dirty="0"/>
              <a:t>stage</a:t>
            </a:r>
            <a:r>
              <a:rPr lang="zh-TW" altLang="en-US" dirty="0"/>
              <a:t>，可以放前面，加快收到錯誤回饋的時間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A6E238-30B5-4031-8358-77EC5CB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7052-7B09-43AD-91E3-B0B6BEE9451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05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2209</TotalTime>
  <Words>1903</Words>
  <Application>Microsoft Office PowerPoint</Application>
  <PresentationFormat>寬螢幕</PresentationFormat>
  <Paragraphs>305</Paragraphs>
  <Slides>46</Slides>
  <Notes>4</Notes>
  <HiddenSlides>1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5" baseType="lpstr">
      <vt:lpstr>-apple-system</vt:lpstr>
      <vt:lpstr>Google Sans</vt:lpstr>
      <vt:lpstr>微軟正黑體</vt:lpstr>
      <vt:lpstr>Arial</vt:lpstr>
      <vt:lpstr>Calibri</vt:lpstr>
      <vt:lpstr>Consolas</vt:lpstr>
      <vt:lpstr>Times New Roman</vt:lpstr>
      <vt:lpstr>Wingdings</vt:lpstr>
      <vt:lpstr>Office 佈景主題</vt:lpstr>
      <vt:lpstr>  Chapter 4 Creating a Pipeline and Workflow</vt:lpstr>
      <vt:lpstr>前置作業</vt:lpstr>
      <vt:lpstr>程式開發部屬流程</vt:lpstr>
      <vt:lpstr>持續整合 (Continuous integration, CI)</vt:lpstr>
      <vt:lpstr>持續整合 (Continuous integration, CI)</vt:lpstr>
      <vt:lpstr>用 Docker 來 Build 的優點</vt:lpstr>
      <vt:lpstr>用 Docker 來 Build 的優點</vt:lpstr>
      <vt:lpstr>用 Docker 來 Build 的優點</vt:lpstr>
      <vt:lpstr>Pipeline 概念</vt:lpstr>
      <vt:lpstr>Pipeline 範例</vt:lpstr>
      <vt:lpstr>Pipeline 平行執行範例</vt:lpstr>
      <vt:lpstr>PowerPoint 簡報</vt:lpstr>
      <vt:lpstr>CI 應用在 git flow</vt:lpstr>
      <vt:lpstr>CI 應用在 git flow</vt:lpstr>
      <vt:lpstr>Travis CI</vt:lpstr>
      <vt:lpstr>建立 .travis.yml 檔案</vt:lpstr>
      <vt:lpstr>Travis CI Build</vt:lpstr>
      <vt:lpstr>確認docker-compose 版本為1.23.2</vt:lpstr>
      <vt:lpstr>Build 要執行的部分</vt:lpstr>
      <vt:lpstr>完整code + Travis CI網站</vt:lpstr>
      <vt:lpstr>平行處理</vt:lpstr>
      <vt:lpstr>完整code + Travis CI網站</vt:lpstr>
      <vt:lpstr>將build好的image 傳到 docker hub</vt:lpstr>
      <vt:lpstr>將build好的image 傳到 docker hub</vt:lpstr>
      <vt:lpstr>完整code + Travis CI網站</vt:lpstr>
      <vt:lpstr>實作 Demo</vt:lpstr>
      <vt:lpstr>Git 安裝</vt:lpstr>
      <vt:lpstr>Ruby 安裝</vt:lpstr>
      <vt:lpstr>Travis CI 安裝</vt:lpstr>
      <vt:lpstr>Heroku 註冊 + 建立一個新的 app</vt:lpstr>
      <vt:lpstr>建立一個 repo</vt:lpstr>
      <vt:lpstr>Clone demo code到你建立的 repo</vt:lpstr>
      <vt:lpstr>到 Travis CI 網站連結剛剛建立的 repo</vt:lpstr>
      <vt:lpstr>到 Travis CI 網站連結剛剛建立的 repo</vt:lpstr>
      <vt:lpstr>到 Travis CI 網站連結剛剛建立的 repo</vt:lpstr>
      <vt:lpstr>更新 .travis.yml 檔案</vt:lpstr>
      <vt:lpstr>建立一個 github token 給 travis login </vt:lpstr>
      <vt:lpstr>更新 .travis.yml 檔案</vt:lpstr>
      <vt:lpstr>更新 .travis.yml 檔案</vt:lpstr>
      <vt:lpstr>更新 .travis.yml 檔案</vt:lpstr>
      <vt:lpstr>更改網站印出的內容 (Optional)</vt:lpstr>
      <vt:lpstr>大功告成啦啦啦～～</vt:lpstr>
      <vt:lpstr>到 Travis CI查看Build狀況</vt:lpstr>
      <vt:lpstr>到 Heroku 打開APP看看結果</vt:lpstr>
      <vt:lpstr>參考 + 延伸閱讀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Based Recommender System: A Survey and New Perspectives</dc:title>
  <dc:creator>鴻銘 謝</dc:creator>
  <cp:lastModifiedBy>鴻銘 謝</cp:lastModifiedBy>
  <cp:revision>396</cp:revision>
  <dcterms:created xsi:type="dcterms:W3CDTF">2021-09-26T09:43:21Z</dcterms:created>
  <dcterms:modified xsi:type="dcterms:W3CDTF">2021-11-10T08:02:23Z</dcterms:modified>
</cp:coreProperties>
</file>