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gaPdAi3mr9KCRAn3NexzkKx2Dq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" name="Google Shape;19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maca11/all-pokemon-dataset" TargetMode="External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300" y="847600"/>
            <a:ext cx="6905400" cy="25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2217600" y="3500850"/>
            <a:ext cx="470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it" sz="2800" u="sng" cap="none" strike="noStrike">
                <a:solidFill>
                  <a:srgbClr val="1D2C5E"/>
                </a:solidFill>
                <a:latin typeface="Roboto"/>
                <a:ea typeface="Roboto"/>
                <a:cs typeface="Roboto"/>
                <a:sym typeface="Roboto"/>
              </a:rPr>
              <a:t>Visualizzazione scientifica</a:t>
            </a:r>
            <a:endParaRPr b="0" i="0" sz="2800" u="sng" cap="none" strike="noStrike">
              <a:solidFill>
                <a:srgbClr val="1D2C5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779050" y="4007800"/>
            <a:ext cx="358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rgbClr val="1D2C5E"/>
                </a:solidFill>
                <a:latin typeface="Roboto"/>
                <a:ea typeface="Roboto"/>
                <a:cs typeface="Roboto"/>
                <a:sym typeface="Roboto"/>
              </a:rPr>
              <a:t>Amatore Luigi - Mantonico Alessio</a:t>
            </a:r>
            <a:endParaRPr b="0" i="0" sz="1400" u="none" cap="none" strike="noStrike">
              <a:solidFill>
                <a:srgbClr val="1D2C5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/>
          <p:nvPr>
            <p:ph type="title"/>
          </p:nvPr>
        </p:nvSpPr>
        <p:spPr>
          <a:xfrm>
            <a:off x="293725" y="300000"/>
            <a:ext cx="23565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Power Creep?</a:t>
            </a:r>
            <a:endParaRPr sz="3020" u="sng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0" name="Google Shape;12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it"/>
              <a:t>9</a:t>
            </a:r>
            <a:endParaRPr/>
          </a:p>
        </p:txBody>
      </p:sp>
      <p:pic>
        <p:nvPicPr>
          <p:cNvPr id="121" name="Google Shape;12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1829" y="1329726"/>
            <a:ext cx="6306763" cy="3153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4050" y="1329726"/>
            <a:ext cx="3153600" cy="31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 txBox="1"/>
          <p:nvPr>
            <p:ph type="title"/>
          </p:nvPr>
        </p:nvSpPr>
        <p:spPr>
          <a:xfrm>
            <a:off x="370200" y="310000"/>
            <a:ext cx="4471964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Base Stats Total per categoria</a:t>
            </a:r>
            <a:endParaRPr sz="3020" u="sng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" name="Google Shape;12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it"/>
              <a:t>10</a:t>
            </a:r>
            <a:endParaRPr/>
          </a:p>
        </p:txBody>
      </p:sp>
      <p:pic>
        <p:nvPicPr>
          <p:cNvPr id="129" name="Google Shape;12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6777" y="923055"/>
            <a:ext cx="3910445" cy="3910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"/>
          <p:cNvSpPr txBox="1"/>
          <p:nvPr>
            <p:ph type="title"/>
          </p:nvPr>
        </p:nvSpPr>
        <p:spPr>
          <a:xfrm>
            <a:off x="311700" y="445025"/>
            <a:ext cx="4495829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it" sz="3020" u="sng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Base Stats Total per categoria</a:t>
            </a:r>
            <a:endParaRPr sz="3020" u="sng"/>
          </a:p>
        </p:txBody>
      </p:sp>
      <p:sp>
        <p:nvSpPr>
          <p:cNvPr id="135" name="Google Shape;13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it"/>
              <a:t>11</a:t>
            </a:r>
            <a:endParaRPr/>
          </a:p>
        </p:txBody>
      </p:sp>
      <p:pic>
        <p:nvPicPr>
          <p:cNvPr descr="Immagine che contiene cielo notturno&#10;&#10;Descrizione generata automaticamente" id="136" name="Google Shape;13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14" y="1083541"/>
            <a:ext cx="3513859" cy="35138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scuro, cielo notturno&#10;&#10;Descrizione generata automaticamente" id="137" name="Google Shape;13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529" y="1083800"/>
            <a:ext cx="3513600" cy="35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 txBox="1"/>
          <p:nvPr>
            <p:ph type="title"/>
          </p:nvPr>
        </p:nvSpPr>
        <p:spPr>
          <a:xfrm>
            <a:off x="307450" y="2164900"/>
            <a:ext cx="2735808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Pesi dei Pokémon</a:t>
            </a:r>
            <a:endParaRPr sz="3020" u="sng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3" name="Google Shape;14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it"/>
              <a:t>12</a:t>
            </a:r>
            <a:endParaRPr/>
          </a:p>
        </p:txBody>
      </p:sp>
      <p:sp>
        <p:nvSpPr>
          <p:cNvPr id="144" name="Google Shape;144;p13"/>
          <p:cNvSpPr txBox="1"/>
          <p:nvPr/>
        </p:nvSpPr>
        <p:spPr>
          <a:xfrm>
            <a:off x="307450" y="2656100"/>
            <a:ext cx="23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Non è molto chiaro…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894" y="1"/>
            <a:ext cx="642937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>
            <p:ph type="title"/>
          </p:nvPr>
        </p:nvSpPr>
        <p:spPr>
          <a:xfrm>
            <a:off x="322400" y="306075"/>
            <a:ext cx="2746382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Pesi dei Pokémon</a:t>
            </a:r>
            <a:endParaRPr sz="3020" u="sng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1" name="Google Shape;15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it"/>
              <a:t>13</a:t>
            </a:r>
            <a:endParaRPr/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1847" y="1028352"/>
            <a:ext cx="5900305" cy="3540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type="title"/>
          </p:nvPr>
        </p:nvSpPr>
        <p:spPr>
          <a:xfrm>
            <a:off x="311700" y="336350"/>
            <a:ext cx="264624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" sz="3020" u="sng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Pesi dei Pokémon</a:t>
            </a:r>
            <a:endParaRPr sz="3020" u="sng"/>
          </a:p>
        </p:txBody>
      </p:sp>
      <p:sp>
        <p:nvSpPr>
          <p:cNvPr id="158" name="Google Shape;15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it"/>
              <a:t>14</a:t>
            </a:r>
            <a:endParaRPr/>
          </a:p>
        </p:txBody>
      </p:sp>
      <p:grpSp>
        <p:nvGrpSpPr>
          <p:cNvPr id="159" name="Google Shape;159;p15"/>
          <p:cNvGrpSpPr/>
          <p:nvPr/>
        </p:nvGrpSpPr>
        <p:grpSpPr>
          <a:xfrm>
            <a:off x="2119525" y="4352600"/>
            <a:ext cx="5035438" cy="400200"/>
            <a:chOff x="2119525" y="4263025"/>
            <a:chExt cx="5035438" cy="400200"/>
          </a:xfrm>
        </p:grpSpPr>
        <p:sp>
          <p:nvSpPr>
            <p:cNvPr id="160" name="Google Shape;160;p15"/>
            <p:cNvSpPr txBox="1"/>
            <p:nvPr/>
          </p:nvSpPr>
          <p:spPr>
            <a:xfrm>
              <a:off x="2119525" y="4263025"/>
              <a:ext cx="1056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it" sz="1400" u="none" cap="none" strike="noStrike">
                  <a:solidFill>
                    <a:srgbClr val="6FA8DC"/>
                  </a:solidFill>
                  <a:latin typeface="Roboto"/>
                  <a:ea typeface="Roboto"/>
                  <a:cs typeface="Roboto"/>
                  <a:sym typeface="Roboto"/>
                </a:rPr>
                <a:t>Con outlier</a:t>
              </a:r>
              <a:endParaRPr b="0" i="0" sz="1400" u="none" cap="none" strike="noStrik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p15"/>
            <p:cNvSpPr txBox="1"/>
            <p:nvPr/>
          </p:nvSpPr>
          <p:spPr>
            <a:xfrm>
              <a:off x="5837963" y="4263025"/>
              <a:ext cx="1317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it" sz="1400" u="none" cap="none" strike="noStrike">
                  <a:solidFill>
                    <a:srgbClr val="6FA8DC"/>
                  </a:solidFill>
                  <a:latin typeface="Roboto"/>
                  <a:ea typeface="Roboto"/>
                  <a:cs typeface="Roboto"/>
                  <a:sym typeface="Roboto"/>
                </a:rPr>
                <a:t>Senza outlier</a:t>
              </a:r>
              <a:endParaRPr b="0" i="0" sz="1400" u="none" cap="none" strike="noStrik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descr="Immagine che contiene cielo notturno&#10;&#10;Descrizione generata automaticamente" id="162" name="Google Shape;16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725" y="1098606"/>
            <a:ext cx="3513600" cy="351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cielo notturno&#10;&#10;Descrizione generata automaticamente" id="163" name="Google Shape;16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9677" y="1098606"/>
            <a:ext cx="3513600" cy="35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/>
          <p:nvPr>
            <p:ph type="title"/>
          </p:nvPr>
        </p:nvSpPr>
        <p:spPr>
          <a:xfrm>
            <a:off x="423616" y="2285400"/>
            <a:ext cx="3040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Altezze dei Pokémon</a:t>
            </a:r>
            <a:endParaRPr sz="3020" u="sng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9" name="Google Shape;1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it"/>
              <a:t>15</a:t>
            </a:r>
            <a:endParaRPr/>
          </a:p>
        </p:txBody>
      </p:sp>
      <p:pic>
        <p:nvPicPr>
          <p:cNvPr id="170" name="Google Shape;17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7971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title"/>
          </p:nvPr>
        </p:nvSpPr>
        <p:spPr>
          <a:xfrm>
            <a:off x="375125" y="396675"/>
            <a:ext cx="3040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Altezze dei Pokémon</a:t>
            </a:r>
            <a:endParaRPr sz="3020" u="sng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6" name="Google Shape;1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it"/>
              <a:t>16</a:t>
            </a:r>
            <a:endParaRPr/>
          </a:p>
        </p:txBody>
      </p:sp>
      <p:pic>
        <p:nvPicPr>
          <p:cNvPr id="177" name="Google Shape;17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6254" y="1149617"/>
            <a:ext cx="5855999" cy="351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cielo notturno&#10;&#10;Descrizione generata automaticamente" id="178" name="Google Shape;17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5727" y="1149617"/>
            <a:ext cx="3513600" cy="35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>
            <p:ph type="title"/>
          </p:nvPr>
        </p:nvSpPr>
        <p:spPr>
          <a:xfrm>
            <a:off x="751650" y="1720786"/>
            <a:ext cx="2168939" cy="1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Comparazione </a:t>
            </a:r>
            <a:endParaRPr sz="3020" u="sng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altezza-peso</a:t>
            </a:r>
            <a:endParaRPr sz="3020" u="sng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4" name="Google Shape;18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it"/>
              <a:t>17</a:t>
            </a:r>
            <a:endParaRPr/>
          </a:p>
        </p:txBody>
      </p:sp>
      <p:sp>
        <p:nvSpPr>
          <p:cNvPr id="185" name="Google Shape;185;p18"/>
          <p:cNvSpPr txBox="1"/>
          <p:nvPr/>
        </p:nvSpPr>
        <p:spPr>
          <a:xfrm>
            <a:off x="751650" y="2729986"/>
            <a:ext cx="27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Esiste una relazione lineare?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mmagine che contiene esterni, oggetto da esterni, notte&#10;&#10;Descrizione generata automaticamente" id="186" name="Google Shape;18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4725" y="-142650"/>
            <a:ext cx="5428800" cy="54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type="title"/>
          </p:nvPr>
        </p:nvSpPr>
        <p:spPr>
          <a:xfrm>
            <a:off x="311700" y="445025"/>
            <a:ext cx="2729373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Efficacia difensiva</a:t>
            </a:r>
            <a:endParaRPr sz="3020" u="sng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" name="Google Shape;1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it"/>
              <a:t>18</a:t>
            </a:r>
            <a:endParaRPr/>
          </a:p>
        </p:txBody>
      </p:sp>
      <p:pic>
        <p:nvPicPr>
          <p:cNvPr id="193" name="Google Shape;19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8119" y="1316471"/>
            <a:ext cx="10040238" cy="3346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/>
          <p:nvPr/>
        </p:nvSpPr>
        <p:spPr>
          <a:xfrm>
            <a:off x="0" y="0"/>
            <a:ext cx="4512600" cy="51582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FA8D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4819325" y="1702350"/>
            <a:ext cx="3953100" cy="17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730"/>
              <a:buFont typeface="Arial"/>
              <a:buNone/>
            </a:pPr>
            <a:r>
              <a:rPr lang="it" sz="3120" u="sng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Dataset</a:t>
            </a:r>
            <a:endParaRPr u="sng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Il dataset contiene dati riguardanti tutti i Pokémon introdotti fino all’ottava generazione.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Dati reperiti da </a:t>
            </a:r>
            <a:r>
              <a:rPr lang="it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Kaggle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9463" y="1348174"/>
            <a:ext cx="2453675" cy="24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it"/>
              <a:t>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311700" y="445025"/>
            <a:ext cx="272244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Efficacia difensiva</a:t>
            </a:r>
            <a:endParaRPr sz="3020" u="sng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9" name="Google Shape;19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it"/>
              <a:t>19</a:t>
            </a:r>
            <a:endParaRPr/>
          </a:p>
        </p:txBody>
      </p:sp>
      <p:pic>
        <p:nvPicPr>
          <p:cNvPr descr="Immagine che contiene testo&#10;&#10;Descrizione generata automaticamente" id="200" name="Google Shape;20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50000" y="1315217"/>
            <a:ext cx="10044000" cy="33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203038" y="1254950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it" sz="5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Grazie per l’attenzione!</a:t>
            </a:r>
            <a:endParaRPr sz="58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6" name="Google Shape;20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6900" y="2878175"/>
            <a:ext cx="1292876" cy="129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311700" y="445025"/>
            <a:ext cx="3529053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Generazioni di Pokémon </a:t>
            </a:r>
            <a:endParaRPr sz="3020" u="sng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0" name="Google Shape;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7473" y="1614055"/>
            <a:ext cx="3529053" cy="2632363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it"/>
              <a:t>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311700" y="445025"/>
            <a:ext cx="2410718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Tipi di Pokémon</a:t>
            </a:r>
            <a:endParaRPr sz="3020" u="sng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1371" y="1627909"/>
            <a:ext cx="4121258" cy="255963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it"/>
              <a:t>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311700" y="445025"/>
            <a:ext cx="491839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Classificazioni principali Pokémon</a:t>
            </a:r>
            <a:endParaRPr sz="3020" u="sng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it"/>
              <a:t>4</a:t>
            </a:r>
            <a:endParaRPr/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0925" y="1096850"/>
            <a:ext cx="5642150" cy="3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311700" y="445025"/>
            <a:ext cx="1704136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Catch rate</a:t>
            </a:r>
            <a:endParaRPr sz="3020" u="sng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" name="Google Shape;9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it"/>
              <a:t>5</a:t>
            </a:r>
            <a:endParaRPr/>
          </a:p>
        </p:txBody>
      </p:sp>
      <p:pic>
        <p:nvPicPr>
          <p:cNvPr id="92" name="Google Shape;9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9353" y="1347932"/>
            <a:ext cx="4225293" cy="2816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>
            <p:ph type="title"/>
          </p:nvPr>
        </p:nvSpPr>
        <p:spPr>
          <a:xfrm>
            <a:off x="311700" y="445025"/>
            <a:ext cx="1648718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Catch rate</a:t>
            </a:r>
            <a:endParaRPr sz="3020" u="sng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8" name="Google Shape;9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it"/>
              <a:t>6</a:t>
            </a:r>
            <a:endParaRPr/>
          </a:p>
        </p:txBody>
      </p:sp>
      <p:pic>
        <p:nvPicPr>
          <p:cNvPr descr="Immagine che contiene testo&#10;&#10;Descrizione generata automaticamente" id="99" name="Google Shape;9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4567" y="1231755"/>
            <a:ext cx="6434865" cy="3217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type="title"/>
          </p:nvPr>
        </p:nvSpPr>
        <p:spPr>
          <a:xfrm>
            <a:off x="342650" y="2031900"/>
            <a:ext cx="3140100" cy="10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Distribuzioni delle </a:t>
            </a:r>
            <a:endParaRPr sz="3020" u="sng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statistiche di base</a:t>
            </a:r>
            <a:endParaRPr sz="3020" u="sng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5" name="Google Shape;10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it"/>
              <a:t>7</a:t>
            </a:r>
            <a:endParaRPr/>
          </a:p>
        </p:txBody>
      </p:sp>
      <p:pic>
        <p:nvPicPr>
          <p:cNvPr id="106" name="Google Shape;10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150" y="0"/>
            <a:ext cx="5056826" cy="505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/>
          <p:nvPr>
            <p:ph type="title"/>
          </p:nvPr>
        </p:nvSpPr>
        <p:spPr>
          <a:xfrm>
            <a:off x="293725" y="300000"/>
            <a:ext cx="5386639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Distribuzioni delle statistiche di base</a:t>
            </a:r>
            <a:endParaRPr sz="3020" u="sng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" name="Google Shape;11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it"/>
              <a:t>8</a:t>
            </a:r>
            <a:endParaRPr/>
          </a:p>
        </p:txBody>
      </p:sp>
      <p:pic>
        <p:nvPicPr>
          <p:cNvPr descr="Immagine che contiene testo, verme&#10;&#10;Descrizione generata automaticamente" id="113" name="Google Shape;11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7194" y="1252282"/>
            <a:ext cx="6307201" cy="31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8316" y="1252282"/>
            <a:ext cx="3153600" cy="31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