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83"/>
    <p:restoredTop sz="75915"/>
  </p:normalViewPr>
  <p:slideViewPr>
    <p:cSldViewPr snapToGrid="0">
      <p:cViewPr varScale="1">
        <p:scale>
          <a:sx n="92" d="100"/>
          <a:sy n="92" d="100"/>
        </p:scale>
        <p:origin x="9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15497-6101-4DF8-8DB6-23E10EAA3CB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D201A51-54EB-4D0E-B4C1-FDBBD4A4BFCD}">
      <dgm:prSet/>
      <dgm:spPr/>
      <dgm:t>
        <a:bodyPr/>
        <a:lstStyle/>
        <a:p>
          <a:r>
            <a:rPr lang="en-US"/>
            <a:t>Problem Statement</a:t>
          </a:r>
        </a:p>
      </dgm:t>
    </dgm:pt>
    <dgm:pt modelId="{213BADEC-C957-4F60-AC50-6CF3FBFFBE73}" type="parTrans" cxnId="{DD952DB9-EEF9-4F65-95E4-FB5273BC80E9}">
      <dgm:prSet/>
      <dgm:spPr/>
      <dgm:t>
        <a:bodyPr/>
        <a:lstStyle/>
        <a:p>
          <a:endParaRPr lang="en-US"/>
        </a:p>
      </dgm:t>
    </dgm:pt>
    <dgm:pt modelId="{9DC463D5-BD00-4995-B6C5-944CCDA286BC}" type="sibTrans" cxnId="{DD952DB9-EEF9-4F65-95E4-FB5273BC80E9}">
      <dgm:prSet/>
      <dgm:spPr/>
      <dgm:t>
        <a:bodyPr/>
        <a:lstStyle/>
        <a:p>
          <a:endParaRPr lang="en-US"/>
        </a:p>
      </dgm:t>
    </dgm:pt>
    <dgm:pt modelId="{1D983456-A652-4AB0-8B0F-91A97082CD37}">
      <dgm:prSet/>
      <dgm:spPr/>
      <dgm:t>
        <a:bodyPr/>
        <a:lstStyle/>
        <a:p>
          <a:r>
            <a:rPr lang="en-US"/>
            <a:t>Dataset and Setup</a:t>
          </a:r>
        </a:p>
      </dgm:t>
    </dgm:pt>
    <dgm:pt modelId="{869D9706-5BA7-41C6-B508-7A26A30D79B4}" type="parTrans" cxnId="{765D2A0C-61E6-41D9-8D72-331003148A7D}">
      <dgm:prSet/>
      <dgm:spPr/>
      <dgm:t>
        <a:bodyPr/>
        <a:lstStyle/>
        <a:p>
          <a:endParaRPr lang="en-US"/>
        </a:p>
      </dgm:t>
    </dgm:pt>
    <dgm:pt modelId="{DFFCCC6F-99D5-487C-ACF5-34BF42C95060}" type="sibTrans" cxnId="{765D2A0C-61E6-41D9-8D72-331003148A7D}">
      <dgm:prSet/>
      <dgm:spPr/>
      <dgm:t>
        <a:bodyPr/>
        <a:lstStyle/>
        <a:p>
          <a:endParaRPr lang="en-US"/>
        </a:p>
      </dgm:t>
    </dgm:pt>
    <dgm:pt modelId="{F71CD9DF-3752-4AB7-BBC6-668E83BA825D}">
      <dgm:prSet/>
      <dgm:spPr/>
      <dgm:t>
        <a:bodyPr/>
        <a:lstStyle/>
        <a:p>
          <a:r>
            <a:rPr lang="en-US" dirty="0"/>
            <a:t>Machine Learning Model- Decision Tree</a:t>
          </a:r>
        </a:p>
      </dgm:t>
    </dgm:pt>
    <dgm:pt modelId="{00DA554B-4586-4159-992F-3627ADF97E90}" type="parTrans" cxnId="{BB53A368-AB76-4D34-8129-26EEF66A38E9}">
      <dgm:prSet/>
      <dgm:spPr/>
      <dgm:t>
        <a:bodyPr/>
        <a:lstStyle/>
        <a:p>
          <a:endParaRPr lang="en-US"/>
        </a:p>
      </dgm:t>
    </dgm:pt>
    <dgm:pt modelId="{2FF35E39-CC07-4FFC-B6CD-5C7DDCE8D6B7}" type="sibTrans" cxnId="{BB53A368-AB76-4D34-8129-26EEF66A38E9}">
      <dgm:prSet/>
      <dgm:spPr/>
      <dgm:t>
        <a:bodyPr/>
        <a:lstStyle/>
        <a:p>
          <a:endParaRPr lang="en-US"/>
        </a:p>
      </dgm:t>
    </dgm:pt>
    <dgm:pt modelId="{0A8DDD0B-6127-424F-8F5C-27098F752DA5}">
      <dgm:prSet/>
      <dgm:spPr/>
      <dgm:t>
        <a:bodyPr/>
        <a:lstStyle/>
        <a:p>
          <a:r>
            <a:rPr lang="en-US"/>
            <a:t>Bayesian Optimization</a:t>
          </a:r>
        </a:p>
      </dgm:t>
    </dgm:pt>
    <dgm:pt modelId="{C6AA78E2-B2B7-4366-A85D-8978F465819C}" type="parTrans" cxnId="{BC4879AB-77FA-4215-86C0-43824DB5B845}">
      <dgm:prSet/>
      <dgm:spPr/>
      <dgm:t>
        <a:bodyPr/>
        <a:lstStyle/>
        <a:p>
          <a:endParaRPr lang="en-US"/>
        </a:p>
      </dgm:t>
    </dgm:pt>
    <dgm:pt modelId="{AF3CA8EF-C0EE-4142-BFBA-84693720C152}" type="sibTrans" cxnId="{BC4879AB-77FA-4215-86C0-43824DB5B845}">
      <dgm:prSet/>
      <dgm:spPr/>
      <dgm:t>
        <a:bodyPr/>
        <a:lstStyle/>
        <a:p>
          <a:endParaRPr lang="en-US"/>
        </a:p>
      </dgm:t>
    </dgm:pt>
    <dgm:pt modelId="{B15CA90B-2737-4710-A573-602A07DEE62C}">
      <dgm:prSet/>
      <dgm:spPr/>
      <dgm:t>
        <a:bodyPr/>
        <a:lstStyle/>
        <a:p>
          <a:r>
            <a:rPr lang="en-US"/>
            <a:t>1D-CNN LSTM Architecture</a:t>
          </a:r>
        </a:p>
      </dgm:t>
    </dgm:pt>
    <dgm:pt modelId="{C3A02024-CB48-4930-9ED0-6FE92405B66B}" type="parTrans" cxnId="{7E3AF4A9-0B9E-41C0-877F-2B058F93223E}">
      <dgm:prSet/>
      <dgm:spPr/>
      <dgm:t>
        <a:bodyPr/>
        <a:lstStyle/>
        <a:p>
          <a:endParaRPr lang="en-US"/>
        </a:p>
      </dgm:t>
    </dgm:pt>
    <dgm:pt modelId="{0904AE08-D90C-4C14-B0A2-C82682F38794}" type="sibTrans" cxnId="{7E3AF4A9-0B9E-41C0-877F-2B058F93223E}">
      <dgm:prSet/>
      <dgm:spPr/>
      <dgm:t>
        <a:bodyPr/>
        <a:lstStyle/>
        <a:p>
          <a:endParaRPr lang="en-US"/>
        </a:p>
      </dgm:t>
    </dgm:pt>
    <dgm:pt modelId="{450592E2-8691-4DE0-BDC1-DFE4784C2C35}">
      <dgm:prSet/>
      <dgm:spPr/>
      <dgm:t>
        <a:bodyPr/>
        <a:lstStyle/>
        <a:p>
          <a:r>
            <a:rPr lang="en-US"/>
            <a:t>Result Analysis</a:t>
          </a:r>
        </a:p>
      </dgm:t>
    </dgm:pt>
    <dgm:pt modelId="{5AAAF518-6F81-4156-BC08-9DD5D0CA0DB8}" type="parTrans" cxnId="{526C6EEA-691A-4855-8386-43BF5132CDA9}">
      <dgm:prSet/>
      <dgm:spPr/>
      <dgm:t>
        <a:bodyPr/>
        <a:lstStyle/>
        <a:p>
          <a:endParaRPr lang="en-US"/>
        </a:p>
      </dgm:t>
    </dgm:pt>
    <dgm:pt modelId="{E26CEFFF-F733-4334-83C5-8C59310A90C0}" type="sibTrans" cxnId="{526C6EEA-691A-4855-8386-43BF5132CDA9}">
      <dgm:prSet/>
      <dgm:spPr/>
      <dgm:t>
        <a:bodyPr/>
        <a:lstStyle/>
        <a:p>
          <a:endParaRPr lang="en-US"/>
        </a:p>
      </dgm:t>
    </dgm:pt>
    <dgm:pt modelId="{877C6342-C032-4DCF-B0AF-D5EF681DB660}">
      <dgm:prSet/>
      <dgm:spPr/>
      <dgm:t>
        <a:bodyPr/>
        <a:lstStyle/>
        <a:p>
          <a:r>
            <a:rPr lang="en-US"/>
            <a:t>Conclusion</a:t>
          </a:r>
        </a:p>
      </dgm:t>
    </dgm:pt>
    <dgm:pt modelId="{A7A5E433-A5B8-40A8-A067-B18215B4659D}" type="parTrans" cxnId="{0B184C5A-D844-490F-9392-CCAB07A385A4}">
      <dgm:prSet/>
      <dgm:spPr/>
      <dgm:t>
        <a:bodyPr/>
        <a:lstStyle/>
        <a:p>
          <a:endParaRPr lang="en-US"/>
        </a:p>
      </dgm:t>
    </dgm:pt>
    <dgm:pt modelId="{24E92A77-0889-4C1E-9DAC-BC21D754ADB7}" type="sibTrans" cxnId="{0B184C5A-D844-490F-9392-CCAB07A385A4}">
      <dgm:prSet/>
      <dgm:spPr/>
      <dgm:t>
        <a:bodyPr/>
        <a:lstStyle/>
        <a:p>
          <a:endParaRPr lang="en-US"/>
        </a:p>
      </dgm:t>
    </dgm:pt>
    <dgm:pt modelId="{E4A6883A-F595-4896-9CB4-22383C9F7084}">
      <dgm:prSet/>
      <dgm:spPr/>
      <dgm:t>
        <a:bodyPr/>
        <a:lstStyle/>
        <a:p>
          <a:r>
            <a:rPr lang="en-US"/>
            <a:t>References </a:t>
          </a:r>
        </a:p>
      </dgm:t>
    </dgm:pt>
    <dgm:pt modelId="{F9A4006A-9831-43A4-814C-4497EB7FE630}" type="parTrans" cxnId="{78304BEB-76EA-47DD-9CD8-995518255206}">
      <dgm:prSet/>
      <dgm:spPr/>
      <dgm:t>
        <a:bodyPr/>
        <a:lstStyle/>
        <a:p>
          <a:endParaRPr lang="en-US"/>
        </a:p>
      </dgm:t>
    </dgm:pt>
    <dgm:pt modelId="{7DD206E5-8C5A-4B37-B267-D9C3CF9F60A2}" type="sibTrans" cxnId="{78304BEB-76EA-47DD-9CD8-995518255206}">
      <dgm:prSet/>
      <dgm:spPr/>
      <dgm:t>
        <a:bodyPr/>
        <a:lstStyle/>
        <a:p>
          <a:endParaRPr lang="en-US"/>
        </a:p>
      </dgm:t>
    </dgm:pt>
    <dgm:pt modelId="{C6120BC4-0D9E-6649-8299-BACD2D31B99D}">
      <dgm:prSet/>
      <dgm:spPr/>
      <dgm:t>
        <a:bodyPr/>
        <a:lstStyle/>
        <a:p>
          <a:r>
            <a:rPr lang="en-GB" dirty="0"/>
            <a:t>Introduction</a:t>
          </a:r>
        </a:p>
      </dgm:t>
    </dgm:pt>
    <dgm:pt modelId="{844BA6A7-363D-5547-A31A-3460ADF48EEC}" type="parTrans" cxnId="{909E5D88-B1A9-064E-ABE2-86BD1CF386A1}">
      <dgm:prSet/>
      <dgm:spPr/>
      <dgm:t>
        <a:bodyPr/>
        <a:lstStyle/>
        <a:p>
          <a:endParaRPr lang="en-GB"/>
        </a:p>
      </dgm:t>
    </dgm:pt>
    <dgm:pt modelId="{C09C2804-AC62-0643-838D-C2AAB9499591}" type="sibTrans" cxnId="{909E5D88-B1A9-064E-ABE2-86BD1CF386A1}">
      <dgm:prSet/>
      <dgm:spPr/>
      <dgm:t>
        <a:bodyPr/>
        <a:lstStyle/>
        <a:p>
          <a:endParaRPr lang="en-GB"/>
        </a:p>
      </dgm:t>
    </dgm:pt>
    <dgm:pt modelId="{23A30D0F-96F4-DA4E-A1E2-04B9A0DE1636}" type="pres">
      <dgm:prSet presAssocID="{79A15497-6101-4DF8-8DB6-23E10EAA3CBB}" presName="linear" presStyleCnt="0">
        <dgm:presLayoutVars>
          <dgm:animLvl val="lvl"/>
          <dgm:resizeHandles val="exact"/>
        </dgm:presLayoutVars>
      </dgm:prSet>
      <dgm:spPr/>
    </dgm:pt>
    <dgm:pt modelId="{2D5F433B-653C-3145-AA88-F88ED674ED88}" type="pres">
      <dgm:prSet presAssocID="{0D201A51-54EB-4D0E-B4C1-FDBBD4A4BFCD}" presName="parentText" presStyleLbl="node1" presStyleIdx="0" presStyleCnt="9">
        <dgm:presLayoutVars>
          <dgm:chMax val="0"/>
          <dgm:bulletEnabled val="1"/>
        </dgm:presLayoutVars>
      </dgm:prSet>
      <dgm:spPr/>
    </dgm:pt>
    <dgm:pt modelId="{ECF40F22-72C7-3E4D-8D0E-B3B706CCA52F}" type="pres">
      <dgm:prSet presAssocID="{9DC463D5-BD00-4995-B6C5-944CCDA286BC}" presName="spacer" presStyleCnt="0"/>
      <dgm:spPr/>
    </dgm:pt>
    <dgm:pt modelId="{F2FEF697-DAF2-9443-B42C-716AB12C8FF1}" type="pres">
      <dgm:prSet presAssocID="{C6120BC4-0D9E-6649-8299-BACD2D31B99D}" presName="parentText" presStyleLbl="node1" presStyleIdx="1" presStyleCnt="9">
        <dgm:presLayoutVars>
          <dgm:chMax val="0"/>
          <dgm:bulletEnabled val="1"/>
        </dgm:presLayoutVars>
      </dgm:prSet>
      <dgm:spPr/>
    </dgm:pt>
    <dgm:pt modelId="{28E2CCFE-AC3B-2244-B09F-B74F72CFC574}" type="pres">
      <dgm:prSet presAssocID="{C09C2804-AC62-0643-838D-C2AAB9499591}" presName="spacer" presStyleCnt="0"/>
      <dgm:spPr/>
    </dgm:pt>
    <dgm:pt modelId="{EC261BD8-D3EA-2440-B2DC-F9FEE275896E}" type="pres">
      <dgm:prSet presAssocID="{1D983456-A652-4AB0-8B0F-91A97082CD37}" presName="parentText" presStyleLbl="node1" presStyleIdx="2" presStyleCnt="9">
        <dgm:presLayoutVars>
          <dgm:chMax val="0"/>
          <dgm:bulletEnabled val="1"/>
        </dgm:presLayoutVars>
      </dgm:prSet>
      <dgm:spPr/>
    </dgm:pt>
    <dgm:pt modelId="{3B2F3506-53C9-E246-ABFF-A79F81DF23FF}" type="pres">
      <dgm:prSet presAssocID="{DFFCCC6F-99D5-487C-ACF5-34BF42C95060}" presName="spacer" presStyleCnt="0"/>
      <dgm:spPr/>
    </dgm:pt>
    <dgm:pt modelId="{57A18B6C-7AB1-C24D-B71C-44866BF0095D}" type="pres">
      <dgm:prSet presAssocID="{F71CD9DF-3752-4AB7-BBC6-668E83BA825D}" presName="parentText" presStyleLbl="node1" presStyleIdx="3" presStyleCnt="9">
        <dgm:presLayoutVars>
          <dgm:chMax val="0"/>
          <dgm:bulletEnabled val="1"/>
        </dgm:presLayoutVars>
      </dgm:prSet>
      <dgm:spPr/>
    </dgm:pt>
    <dgm:pt modelId="{8EA4413E-78EB-2B4D-B31F-14A7230C0965}" type="pres">
      <dgm:prSet presAssocID="{2FF35E39-CC07-4FFC-B6CD-5C7DDCE8D6B7}" presName="spacer" presStyleCnt="0"/>
      <dgm:spPr/>
    </dgm:pt>
    <dgm:pt modelId="{8595F228-AAC6-EC4C-BAF3-9488E49B2001}" type="pres">
      <dgm:prSet presAssocID="{0A8DDD0B-6127-424F-8F5C-27098F752DA5}" presName="parentText" presStyleLbl="node1" presStyleIdx="4" presStyleCnt="9">
        <dgm:presLayoutVars>
          <dgm:chMax val="0"/>
          <dgm:bulletEnabled val="1"/>
        </dgm:presLayoutVars>
      </dgm:prSet>
      <dgm:spPr/>
    </dgm:pt>
    <dgm:pt modelId="{E0BF3001-4ECC-1A42-BA03-5A111C286B02}" type="pres">
      <dgm:prSet presAssocID="{AF3CA8EF-C0EE-4142-BFBA-84693720C152}" presName="spacer" presStyleCnt="0"/>
      <dgm:spPr/>
    </dgm:pt>
    <dgm:pt modelId="{413A729E-0ABD-F044-BB60-1999DA29FA54}" type="pres">
      <dgm:prSet presAssocID="{B15CA90B-2737-4710-A573-602A07DEE62C}" presName="parentText" presStyleLbl="node1" presStyleIdx="5" presStyleCnt="9">
        <dgm:presLayoutVars>
          <dgm:chMax val="0"/>
          <dgm:bulletEnabled val="1"/>
        </dgm:presLayoutVars>
      </dgm:prSet>
      <dgm:spPr/>
    </dgm:pt>
    <dgm:pt modelId="{E588F742-AFA9-CE4E-9320-4C185D9780BC}" type="pres">
      <dgm:prSet presAssocID="{0904AE08-D90C-4C14-B0A2-C82682F38794}" presName="spacer" presStyleCnt="0"/>
      <dgm:spPr/>
    </dgm:pt>
    <dgm:pt modelId="{1A1592E1-48C3-ED43-9A90-916D1DABCD3F}" type="pres">
      <dgm:prSet presAssocID="{450592E2-8691-4DE0-BDC1-DFE4784C2C35}" presName="parentText" presStyleLbl="node1" presStyleIdx="6" presStyleCnt="9">
        <dgm:presLayoutVars>
          <dgm:chMax val="0"/>
          <dgm:bulletEnabled val="1"/>
        </dgm:presLayoutVars>
      </dgm:prSet>
      <dgm:spPr/>
    </dgm:pt>
    <dgm:pt modelId="{6C4F7A92-C0FC-A840-B9E7-150EAEDED31C}" type="pres">
      <dgm:prSet presAssocID="{E26CEFFF-F733-4334-83C5-8C59310A90C0}" presName="spacer" presStyleCnt="0"/>
      <dgm:spPr/>
    </dgm:pt>
    <dgm:pt modelId="{ADE8EAC6-F1E9-494A-B31E-983562442021}" type="pres">
      <dgm:prSet presAssocID="{877C6342-C032-4DCF-B0AF-D5EF681DB660}" presName="parentText" presStyleLbl="node1" presStyleIdx="7" presStyleCnt="9">
        <dgm:presLayoutVars>
          <dgm:chMax val="0"/>
          <dgm:bulletEnabled val="1"/>
        </dgm:presLayoutVars>
      </dgm:prSet>
      <dgm:spPr/>
    </dgm:pt>
    <dgm:pt modelId="{BE535FA5-95E2-AF4A-A93F-915EB11B5A63}" type="pres">
      <dgm:prSet presAssocID="{24E92A77-0889-4C1E-9DAC-BC21D754ADB7}" presName="spacer" presStyleCnt="0"/>
      <dgm:spPr/>
    </dgm:pt>
    <dgm:pt modelId="{AEB86848-E395-3D42-86C6-2D33B8114C0D}" type="pres">
      <dgm:prSet presAssocID="{E4A6883A-F595-4896-9CB4-22383C9F7084}" presName="parentText" presStyleLbl="node1" presStyleIdx="8" presStyleCnt="9">
        <dgm:presLayoutVars>
          <dgm:chMax val="0"/>
          <dgm:bulletEnabled val="1"/>
        </dgm:presLayoutVars>
      </dgm:prSet>
      <dgm:spPr/>
    </dgm:pt>
  </dgm:ptLst>
  <dgm:cxnLst>
    <dgm:cxn modelId="{47879E0B-17B1-7046-98A6-CF906F893073}" type="presOf" srcId="{0A8DDD0B-6127-424F-8F5C-27098F752DA5}" destId="{8595F228-AAC6-EC4C-BAF3-9488E49B2001}" srcOrd="0" destOrd="0" presId="urn:microsoft.com/office/officeart/2005/8/layout/vList2"/>
    <dgm:cxn modelId="{765D2A0C-61E6-41D9-8D72-331003148A7D}" srcId="{79A15497-6101-4DF8-8DB6-23E10EAA3CBB}" destId="{1D983456-A652-4AB0-8B0F-91A97082CD37}" srcOrd="2" destOrd="0" parTransId="{869D9706-5BA7-41C6-B508-7A26A30D79B4}" sibTransId="{DFFCCC6F-99D5-487C-ACF5-34BF42C95060}"/>
    <dgm:cxn modelId="{5A334D10-DD15-0B4C-90A0-4C4FCB7B28F4}" type="presOf" srcId="{B15CA90B-2737-4710-A573-602A07DEE62C}" destId="{413A729E-0ABD-F044-BB60-1999DA29FA54}" srcOrd="0" destOrd="0" presId="urn:microsoft.com/office/officeart/2005/8/layout/vList2"/>
    <dgm:cxn modelId="{496F0C2C-5DDC-7B4A-B64F-2F0B0D59C63E}" type="presOf" srcId="{0D201A51-54EB-4D0E-B4C1-FDBBD4A4BFCD}" destId="{2D5F433B-653C-3145-AA88-F88ED674ED88}" srcOrd="0" destOrd="0" presId="urn:microsoft.com/office/officeart/2005/8/layout/vList2"/>
    <dgm:cxn modelId="{9E6F814C-650A-EE42-B16C-47C70E87464B}" type="presOf" srcId="{C6120BC4-0D9E-6649-8299-BACD2D31B99D}" destId="{F2FEF697-DAF2-9443-B42C-716AB12C8FF1}" srcOrd="0" destOrd="0" presId="urn:microsoft.com/office/officeart/2005/8/layout/vList2"/>
    <dgm:cxn modelId="{C332DD4C-7F6B-A848-AC61-572A0EEC7A57}" type="presOf" srcId="{877C6342-C032-4DCF-B0AF-D5EF681DB660}" destId="{ADE8EAC6-F1E9-494A-B31E-983562442021}" srcOrd="0" destOrd="0" presId="urn:microsoft.com/office/officeart/2005/8/layout/vList2"/>
    <dgm:cxn modelId="{0B184C5A-D844-490F-9392-CCAB07A385A4}" srcId="{79A15497-6101-4DF8-8DB6-23E10EAA3CBB}" destId="{877C6342-C032-4DCF-B0AF-D5EF681DB660}" srcOrd="7" destOrd="0" parTransId="{A7A5E433-A5B8-40A8-A067-B18215B4659D}" sibTransId="{24E92A77-0889-4C1E-9DAC-BC21D754ADB7}"/>
    <dgm:cxn modelId="{BB53A368-AB76-4D34-8129-26EEF66A38E9}" srcId="{79A15497-6101-4DF8-8DB6-23E10EAA3CBB}" destId="{F71CD9DF-3752-4AB7-BBC6-668E83BA825D}" srcOrd="3" destOrd="0" parTransId="{00DA554B-4586-4159-992F-3627ADF97E90}" sibTransId="{2FF35E39-CC07-4FFC-B6CD-5C7DDCE8D6B7}"/>
    <dgm:cxn modelId="{909E5D88-B1A9-064E-ABE2-86BD1CF386A1}" srcId="{79A15497-6101-4DF8-8DB6-23E10EAA3CBB}" destId="{C6120BC4-0D9E-6649-8299-BACD2D31B99D}" srcOrd="1" destOrd="0" parTransId="{844BA6A7-363D-5547-A31A-3460ADF48EEC}" sibTransId="{C09C2804-AC62-0643-838D-C2AAB9499591}"/>
    <dgm:cxn modelId="{2B2E4E94-9250-4946-84CE-9F7EEF4B23CF}" type="presOf" srcId="{1D983456-A652-4AB0-8B0F-91A97082CD37}" destId="{EC261BD8-D3EA-2440-B2DC-F9FEE275896E}" srcOrd="0" destOrd="0" presId="urn:microsoft.com/office/officeart/2005/8/layout/vList2"/>
    <dgm:cxn modelId="{7E3AF4A9-0B9E-41C0-877F-2B058F93223E}" srcId="{79A15497-6101-4DF8-8DB6-23E10EAA3CBB}" destId="{B15CA90B-2737-4710-A573-602A07DEE62C}" srcOrd="5" destOrd="0" parTransId="{C3A02024-CB48-4930-9ED0-6FE92405B66B}" sibTransId="{0904AE08-D90C-4C14-B0A2-C82682F38794}"/>
    <dgm:cxn modelId="{BC4879AB-77FA-4215-86C0-43824DB5B845}" srcId="{79A15497-6101-4DF8-8DB6-23E10EAA3CBB}" destId="{0A8DDD0B-6127-424F-8F5C-27098F752DA5}" srcOrd="4" destOrd="0" parTransId="{C6AA78E2-B2B7-4366-A85D-8978F465819C}" sibTransId="{AF3CA8EF-C0EE-4142-BFBA-84693720C152}"/>
    <dgm:cxn modelId="{AFD14AB0-8453-2845-B6B8-9ED03FF6D2F7}" type="presOf" srcId="{E4A6883A-F595-4896-9CB4-22383C9F7084}" destId="{AEB86848-E395-3D42-86C6-2D33B8114C0D}" srcOrd="0" destOrd="0" presId="urn:microsoft.com/office/officeart/2005/8/layout/vList2"/>
    <dgm:cxn modelId="{67225DB4-B52E-C24F-B0C2-DD5827E4D673}" type="presOf" srcId="{79A15497-6101-4DF8-8DB6-23E10EAA3CBB}" destId="{23A30D0F-96F4-DA4E-A1E2-04B9A0DE1636}" srcOrd="0" destOrd="0" presId="urn:microsoft.com/office/officeart/2005/8/layout/vList2"/>
    <dgm:cxn modelId="{DD952DB9-EEF9-4F65-95E4-FB5273BC80E9}" srcId="{79A15497-6101-4DF8-8DB6-23E10EAA3CBB}" destId="{0D201A51-54EB-4D0E-B4C1-FDBBD4A4BFCD}" srcOrd="0" destOrd="0" parTransId="{213BADEC-C957-4F60-AC50-6CF3FBFFBE73}" sibTransId="{9DC463D5-BD00-4995-B6C5-944CCDA286BC}"/>
    <dgm:cxn modelId="{7D70B7E0-FA80-FA47-BF20-9AD3819935B5}" type="presOf" srcId="{450592E2-8691-4DE0-BDC1-DFE4784C2C35}" destId="{1A1592E1-48C3-ED43-9A90-916D1DABCD3F}" srcOrd="0" destOrd="0" presId="urn:microsoft.com/office/officeart/2005/8/layout/vList2"/>
    <dgm:cxn modelId="{E200B2E5-EFDC-5C46-B498-21558E2B231A}" type="presOf" srcId="{F71CD9DF-3752-4AB7-BBC6-668E83BA825D}" destId="{57A18B6C-7AB1-C24D-B71C-44866BF0095D}" srcOrd="0" destOrd="0" presId="urn:microsoft.com/office/officeart/2005/8/layout/vList2"/>
    <dgm:cxn modelId="{526C6EEA-691A-4855-8386-43BF5132CDA9}" srcId="{79A15497-6101-4DF8-8DB6-23E10EAA3CBB}" destId="{450592E2-8691-4DE0-BDC1-DFE4784C2C35}" srcOrd="6" destOrd="0" parTransId="{5AAAF518-6F81-4156-BC08-9DD5D0CA0DB8}" sibTransId="{E26CEFFF-F733-4334-83C5-8C59310A90C0}"/>
    <dgm:cxn modelId="{78304BEB-76EA-47DD-9CD8-995518255206}" srcId="{79A15497-6101-4DF8-8DB6-23E10EAA3CBB}" destId="{E4A6883A-F595-4896-9CB4-22383C9F7084}" srcOrd="8" destOrd="0" parTransId="{F9A4006A-9831-43A4-814C-4497EB7FE630}" sibTransId="{7DD206E5-8C5A-4B37-B267-D9C3CF9F60A2}"/>
    <dgm:cxn modelId="{7F15FDA4-6F34-A445-B9DD-1CF68EA206F5}" type="presParOf" srcId="{23A30D0F-96F4-DA4E-A1E2-04B9A0DE1636}" destId="{2D5F433B-653C-3145-AA88-F88ED674ED88}" srcOrd="0" destOrd="0" presId="urn:microsoft.com/office/officeart/2005/8/layout/vList2"/>
    <dgm:cxn modelId="{3DD70FCA-1127-4548-84B4-A2132E4E9419}" type="presParOf" srcId="{23A30D0F-96F4-DA4E-A1E2-04B9A0DE1636}" destId="{ECF40F22-72C7-3E4D-8D0E-B3B706CCA52F}" srcOrd="1" destOrd="0" presId="urn:microsoft.com/office/officeart/2005/8/layout/vList2"/>
    <dgm:cxn modelId="{05514BFC-1625-6E4D-9301-60A450FFF948}" type="presParOf" srcId="{23A30D0F-96F4-DA4E-A1E2-04B9A0DE1636}" destId="{F2FEF697-DAF2-9443-B42C-716AB12C8FF1}" srcOrd="2" destOrd="0" presId="urn:microsoft.com/office/officeart/2005/8/layout/vList2"/>
    <dgm:cxn modelId="{5476EF92-C574-BB44-8951-7C0D47E257F8}" type="presParOf" srcId="{23A30D0F-96F4-DA4E-A1E2-04B9A0DE1636}" destId="{28E2CCFE-AC3B-2244-B09F-B74F72CFC574}" srcOrd="3" destOrd="0" presId="urn:microsoft.com/office/officeart/2005/8/layout/vList2"/>
    <dgm:cxn modelId="{67FA9B8B-1009-E347-B450-0D01AD0F1F2E}" type="presParOf" srcId="{23A30D0F-96F4-DA4E-A1E2-04B9A0DE1636}" destId="{EC261BD8-D3EA-2440-B2DC-F9FEE275896E}" srcOrd="4" destOrd="0" presId="urn:microsoft.com/office/officeart/2005/8/layout/vList2"/>
    <dgm:cxn modelId="{0505005F-0F07-0046-87E7-E3200FB376F7}" type="presParOf" srcId="{23A30D0F-96F4-DA4E-A1E2-04B9A0DE1636}" destId="{3B2F3506-53C9-E246-ABFF-A79F81DF23FF}" srcOrd="5" destOrd="0" presId="urn:microsoft.com/office/officeart/2005/8/layout/vList2"/>
    <dgm:cxn modelId="{B5A94DAB-AD90-0347-B74B-C4BF58EE2F92}" type="presParOf" srcId="{23A30D0F-96F4-DA4E-A1E2-04B9A0DE1636}" destId="{57A18B6C-7AB1-C24D-B71C-44866BF0095D}" srcOrd="6" destOrd="0" presId="urn:microsoft.com/office/officeart/2005/8/layout/vList2"/>
    <dgm:cxn modelId="{227E03FD-55E4-F94F-9ED2-D37167783348}" type="presParOf" srcId="{23A30D0F-96F4-DA4E-A1E2-04B9A0DE1636}" destId="{8EA4413E-78EB-2B4D-B31F-14A7230C0965}" srcOrd="7" destOrd="0" presId="urn:microsoft.com/office/officeart/2005/8/layout/vList2"/>
    <dgm:cxn modelId="{32322F7B-D9EC-654B-9982-C3380DA672DC}" type="presParOf" srcId="{23A30D0F-96F4-DA4E-A1E2-04B9A0DE1636}" destId="{8595F228-AAC6-EC4C-BAF3-9488E49B2001}" srcOrd="8" destOrd="0" presId="urn:microsoft.com/office/officeart/2005/8/layout/vList2"/>
    <dgm:cxn modelId="{681C1335-FA30-0B45-9C99-20E4D298FE7C}" type="presParOf" srcId="{23A30D0F-96F4-DA4E-A1E2-04B9A0DE1636}" destId="{E0BF3001-4ECC-1A42-BA03-5A111C286B02}" srcOrd="9" destOrd="0" presId="urn:microsoft.com/office/officeart/2005/8/layout/vList2"/>
    <dgm:cxn modelId="{44884B06-DE58-F141-BCA2-FA0D88FAB857}" type="presParOf" srcId="{23A30D0F-96F4-DA4E-A1E2-04B9A0DE1636}" destId="{413A729E-0ABD-F044-BB60-1999DA29FA54}" srcOrd="10" destOrd="0" presId="urn:microsoft.com/office/officeart/2005/8/layout/vList2"/>
    <dgm:cxn modelId="{29BE0896-C4EA-6C41-A23A-E2E72F73AB73}" type="presParOf" srcId="{23A30D0F-96F4-DA4E-A1E2-04B9A0DE1636}" destId="{E588F742-AFA9-CE4E-9320-4C185D9780BC}" srcOrd="11" destOrd="0" presId="urn:microsoft.com/office/officeart/2005/8/layout/vList2"/>
    <dgm:cxn modelId="{BE346B7C-E430-334B-A566-715EB2CF4F9B}" type="presParOf" srcId="{23A30D0F-96F4-DA4E-A1E2-04B9A0DE1636}" destId="{1A1592E1-48C3-ED43-9A90-916D1DABCD3F}" srcOrd="12" destOrd="0" presId="urn:microsoft.com/office/officeart/2005/8/layout/vList2"/>
    <dgm:cxn modelId="{BDA59129-1976-FF48-85CC-2FE0296EAE1D}" type="presParOf" srcId="{23A30D0F-96F4-DA4E-A1E2-04B9A0DE1636}" destId="{6C4F7A92-C0FC-A840-B9E7-150EAEDED31C}" srcOrd="13" destOrd="0" presId="urn:microsoft.com/office/officeart/2005/8/layout/vList2"/>
    <dgm:cxn modelId="{3AEAA1C9-0F83-354E-9DAA-2717C99BFFB4}" type="presParOf" srcId="{23A30D0F-96F4-DA4E-A1E2-04B9A0DE1636}" destId="{ADE8EAC6-F1E9-494A-B31E-983562442021}" srcOrd="14" destOrd="0" presId="urn:microsoft.com/office/officeart/2005/8/layout/vList2"/>
    <dgm:cxn modelId="{B41EC797-67ED-A446-A018-A618B4DA6AEF}" type="presParOf" srcId="{23A30D0F-96F4-DA4E-A1E2-04B9A0DE1636}" destId="{BE535FA5-95E2-AF4A-A93F-915EB11B5A63}" srcOrd="15" destOrd="0" presId="urn:microsoft.com/office/officeart/2005/8/layout/vList2"/>
    <dgm:cxn modelId="{1D7BB439-8906-1249-9196-3DB0E48864E7}" type="presParOf" srcId="{23A30D0F-96F4-DA4E-A1E2-04B9A0DE1636}" destId="{AEB86848-E395-3D42-86C6-2D33B8114C0D}"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F433B-653C-3145-AA88-F88ED674ED88}">
      <dsp:nvSpPr>
        <dsp:cNvPr id="0" name=""/>
        <dsp:cNvSpPr/>
      </dsp:nvSpPr>
      <dsp:spPr>
        <a:xfrm>
          <a:off x="0" y="145421"/>
          <a:ext cx="5626542"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Problem Statement</a:t>
          </a:r>
        </a:p>
      </dsp:txBody>
      <dsp:txXfrm>
        <a:off x="26930" y="172351"/>
        <a:ext cx="5572682" cy="497795"/>
      </dsp:txXfrm>
    </dsp:sp>
    <dsp:sp modelId="{F2FEF697-DAF2-9443-B42C-716AB12C8FF1}">
      <dsp:nvSpPr>
        <dsp:cNvPr id="0" name=""/>
        <dsp:cNvSpPr/>
      </dsp:nvSpPr>
      <dsp:spPr>
        <a:xfrm>
          <a:off x="0" y="763316"/>
          <a:ext cx="5626542"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Introduction</a:t>
          </a:r>
        </a:p>
      </dsp:txBody>
      <dsp:txXfrm>
        <a:off x="26930" y="790246"/>
        <a:ext cx="5572682" cy="497795"/>
      </dsp:txXfrm>
    </dsp:sp>
    <dsp:sp modelId="{EC261BD8-D3EA-2440-B2DC-F9FEE275896E}">
      <dsp:nvSpPr>
        <dsp:cNvPr id="0" name=""/>
        <dsp:cNvSpPr/>
      </dsp:nvSpPr>
      <dsp:spPr>
        <a:xfrm>
          <a:off x="0" y="1381211"/>
          <a:ext cx="5626542"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Dataset and Setup</a:t>
          </a:r>
        </a:p>
      </dsp:txBody>
      <dsp:txXfrm>
        <a:off x="26930" y="1408141"/>
        <a:ext cx="5572682" cy="497795"/>
      </dsp:txXfrm>
    </dsp:sp>
    <dsp:sp modelId="{57A18B6C-7AB1-C24D-B71C-44866BF0095D}">
      <dsp:nvSpPr>
        <dsp:cNvPr id="0" name=""/>
        <dsp:cNvSpPr/>
      </dsp:nvSpPr>
      <dsp:spPr>
        <a:xfrm>
          <a:off x="0" y="1999106"/>
          <a:ext cx="5626542"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Machine Learning Model- Decision Tree</a:t>
          </a:r>
        </a:p>
      </dsp:txBody>
      <dsp:txXfrm>
        <a:off x="26930" y="2026036"/>
        <a:ext cx="5572682" cy="497795"/>
      </dsp:txXfrm>
    </dsp:sp>
    <dsp:sp modelId="{8595F228-AAC6-EC4C-BAF3-9488E49B2001}">
      <dsp:nvSpPr>
        <dsp:cNvPr id="0" name=""/>
        <dsp:cNvSpPr/>
      </dsp:nvSpPr>
      <dsp:spPr>
        <a:xfrm>
          <a:off x="0" y="2617001"/>
          <a:ext cx="5626542"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Bayesian Optimization</a:t>
          </a:r>
        </a:p>
      </dsp:txBody>
      <dsp:txXfrm>
        <a:off x="26930" y="2643931"/>
        <a:ext cx="5572682" cy="497795"/>
      </dsp:txXfrm>
    </dsp:sp>
    <dsp:sp modelId="{413A729E-0ABD-F044-BB60-1999DA29FA54}">
      <dsp:nvSpPr>
        <dsp:cNvPr id="0" name=""/>
        <dsp:cNvSpPr/>
      </dsp:nvSpPr>
      <dsp:spPr>
        <a:xfrm>
          <a:off x="0" y="3234896"/>
          <a:ext cx="5626542"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1D-CNN LSTM Architecture</a:t>
          </a:r>
        </a:p>
      </dsp:txBody>
      <dsp:txXfrm>
        <a:off x="26930" y="3261826"/>
        <a:ext cx="5572682" cy="497795"/>
      </dsp:txXfrm>
    </dsp:sp>
    <dsp:sp modelId="{1A1592E1-48C3-ED43-9A90-916D1DABCD3F}">
      <dsp:nvSpPr>
        <dsp:cNvPr id="0" name=""/>
        <dsp:cNvSpPr/>
      </dsp:nvSpPr>
      <dsp:spPr>
        <a:xfrm>
          <a:off x="0" y="3852791"/>
          <a:ext cx="5626542"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Result Analysis</a:t>
          </a:r>
        </a:p>
      </dsp:txBody>
      <dsp:txXfrm>
        <a:off x="26930" y="3879721"/>
        <a:ext cx="5572682" cy="497795"/>
      </dsp:txXfrm>
    </dsp:sp>
    <dsp:sp modelId="{ADE8EAC6-F1E9-494A-B31E-983562442021}">
      <dsp:nvSpPr>
        <dsp:cNvPr id="0" name=""/>
        <dsp:cNvSpPr/>
      </dsp:nvSpPr>
      <dsp:spPr>
        <a:xfrm>
          <a:off x="0" y="4470686"/>
          <a:ext cx="5626542"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Conclusion</a:t>
          </a:r>
        </a:p>
      </dsp:txBody>
      <dsp:txXfrm>
        <a:off x="26930" y="4497616"/>
        <a:ext cx="5572682" cy="497795"/>
      </dsp:txXfrm>
    </dsp:sp>
    <dsp:sp modelId="{AEB86848-E395-3D42-86C6-2D33B8114C0D}">
      <dsp:nvSpPr>
        <dsp:cNvPr id="0" name=""/>
        <dsp:cNvSpPr/>
      </dsp:nvSpPr>
      <dsp:spPr>
        <a:xfrm>
          <a:off x="0" y="5088581"/>
          <a:ext cx="5626542"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References </a:t>
          </a:r>
        </a:p>
      </dsp:txBody>
      <dsp:txXfrm>
        <a:off x="26930" y="5115511"/>
        <a:ext cx="5572682"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7B81-6D7C-734A-9FBB-33EF8385425B}" type="datetimeFigureOut">
              <a:rPr lang="en-US" smtClean="0"/>
              <a:t>5/29/24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882C2-C5C3-E040-AFB9-D45EE95F74AB}" type="slidenum">
              <a:rPr lang="en-US" smtClean="0"/>
              <a:t>‹#›</a:t>
            </a:fld>
            <a:endParaRPr lang="en-US"/>
          </a:p>
        </p:txBody>
      </p:sp>
    </p:spTree>
    <p:extLst>
      <p:ext uri="{BB962C8B-B14F-4D97-AF65-F5344CB8AC3E}">
        <p14:creationId xmlns:p14="http://schemas.microsoft.com/office/powerpoint/2010/main" val="58412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Vanishing_gradient_problem#cite_note-Basodi2020-1" TargetMode="External"/><Relationship Id="rId3" Type="http://schemas.openxmlformats.org/officeDocument/2006/relationships/hyperlink" Target="https://en.wikipedia.org/wiki/Machine_learning" TargetMode="External"/><Relationship Id="rId7" Type="http://schemas.openxmlformats.org/officeDocument/2006/relationships/hyperlink" Target="https://en.wikipedia.org/wiki/Partial_derivative"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Backpropagation" TargetMode="External"/><Relationship Id="rId5" Type="http://schemas.openxmlformats.org/officeDocument/2006/relationships/hyperlink" Target="https://en.wikipedia.org/wiki/Stochastic_gradient_descent" TargetMode="External"/><Relationship Id="rId4" Type="http://schemas.openxmlformats.org/officeDocument/2006/relationships/hyperlink" Target="https://en.wikipedia.org/wiki/Neural_network_(machine_learning)" TargetMode="External"/><Relationship Id="rId9" Type="http://schemas.openxmlformats.org/officeDocument/2006/relationships/hyperlink" Target="https://en.wikipedia.org/wiki/Sequence_space#Space_of_all_finite_sequence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dremio.com/wiki/convolutional-neural-network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dremio.com/wiki/deep-lear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0" dirty="0">
                <a:effectLst/>
                <a:latin typeface="Times New Roman" panose="02020603050405020304" pitchFamily="18" charset="0"/>
                <a:ea typeface="SimSun" panose="02010600030101010101" pitchFamily="2" charset="-122"/>
              </a:rPr>
              <a:t>Individuals with epilepsy have a threefold increased risk of dying young compared to a healthy human being.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0" dirty="0">
                <a:latin typeface="Times New Roman" panose="02020603050405020304" pitchFamily="18" charset="0"/>
                <a:ea typeface="SimSun" panose="02010600030101010101" pitchFamily="2" charset="-122"/>
              </a:rPr>
              <a:t>In developing or underdeveloped nations, 75% of epileptic patients do not undergo proper treatment and many may die undiagnosed. People suffering from epilepsy along with their families and relatives must face stigma and prejudice in many parts of the world.</a:t>
            </a:r>
            <a:endParaRPr lang="en-US" sz="1200" dirty="0"/>
          </a:p>
          <a:p>
            <a:pPr marL="228600" indent="-228600">
              <a:buFont typeface="+mj-lt"/>
              <a:buAutoNum type="arabicPeriod"/>
            </a:pPr>
            <a:r>
              <a:rPr lang="en-US" sz="1200" kern="0" dirty="0">
                <a:effectLst/>
                <a:latin typeface="Times New Roman" panose="02020603050405020304" pitchFamily="18" charset="0"/>
                <a:ea typeface="SimSun" panose="02010600030101010101" pitchFamily="2" charset="-122"/>
              </a:rPr>
              <a:t>February’s second Monday has been marked as International Epilepsy Day (IED), an internationally recognized healthcare event aimed at uniting epileptic patients and fostering a community where knowledge of the condition’s epidemiological profile, diagnosis, and treatment options is exchanged.</a:t>
            </a:r>
            <a:r>
              <a:rPr lang="en-IN" sz="1200" dirty="0">
                <a:effectLst/>
              </a:rPr>
              <a:t> </a:t>
            </a:r>
          </a:p>
          <a:p>
            <a:pPr marL="228600" indent="-228600">
              <a:buFont typeface="+mj-lt"/>
              <a:buAutoNum type="arabicPeriod"/>
            </a:pPr>
            <a:r>
              <a:rPr lang="en-US" sz="1800" kern="0" dirty="0">
                <a:effectLst/>
                <a:latin typeface="Times New Roman" panose="02020603050405020304" pitchFamily="18" charset="0"/>
                <a:ea typeface="SimSun" panose="02010600030101010101" pitchFamily="2" charset="-122"/>
              </a:rPr>
              <a:t>Epilepsy is a chronic brain disorder affecting nerves cell activity for an individual of all ages. </a:t>
            </a:r>
            <a:endParaRPr lang="en-US" sz="1200" dirty="0"/>
          </a:p>
        </p:txBody>
      </p:sp>
      <p:sp>
        <p:nvSpPr>
          <p:cNvPr id="4" name="Slide Number Placeholder 3"/>
          <p:cNvSpPr>
            <a:spLocks noGrp="1"/>
          </p:cNvSpPr>
          <p:nvPr>
            <p:ph type="sldNum" sz="quarter" idx="5"/>
          </p:nvPr>
        </p:nvSpPr>
        <p:spPr/>
        <p:txBody>
          <a:bodyPr/>
          <a:lstStyle/>
          <a:p>
            <a:fld id="{E07882C2-C5C3-E040-AFB9-D45EE95F74AB}" type="slidenum">
              <a:rPr lang="en-US" smtClean="0"/>
              <a:t>3</a:t>
            </a:fld>
            <a:endParaRPr lang="en-US"/>
          </a:p>
        </p:txBody>
      </p:sp>
    </p:spTree>
    <p:extLst>
      <p:ext uri="{BB962C8B-B14F-4D97-AF65-F5344CB8AC3E}">
        <p14:creationId xmlns:p14="http://schemas.microsoft.com/office/powerpoint/2010/main" val="309335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sz="1200" dirty="0">
                <a:effectLst/>
                <a:latin typeface="Times New Roman" panose="02020603050405020304" pitchFamily="18" charset="0"/>
                <a:cs typeface="Times New Roman" panose="02020603050405020304" pitchFamily="18" charset="0"/>
              </a:rPr>
              <a:t>First, as the data source for the proposed model, the 45 X 1 form of the one- dimensional EEG signal data is used after that, to extract abstraction features from the raw signal data </a:t>
            </a:r>
            <a:endParaRPr lang="en-IN" sz="1200" dirty="0">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sz="1200" dirty="0">
                <a:effectLst/>
                <a:latin typeface="Times New Roman" panose="02020603050405020304" pitchFamily="18" charset="0"/>
                <a:cs typeface="Times New Roman" panose="02020603050405020304" pitchFamily="18" charset="0"/>
              </a:rPr>
              <a:t>Both the size and the stride of the pooling windows in the Pooling Layer one are 2. It can speed up the training process and drastically lower the overall training parameters in the suggested model.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sz="1200" dirty="0">
                <a:effectLst/>
                <a:latin typeface="Times New Roman" panose="02020603050405020304" pitchFamily="18" charset="0"/>
                <a:cs typeface="Times New Roman" panose="02020603050405020304" pitchFamily="18" charset="0"/>
              </a:rPr>
              <a:t>Subsequently, 3 convolutional layers are employed to additionally extract advanced characteristics that may aid in categorization.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b="0" i="0" u="none" strike="noStrike" dirty="0">
                <a:solidFill>
                  <a:srgbClr val="282828"/>
                </a:solidFill>
                <a:effectLst/>
                <a:highlight>
                  <a:srgbClr val="F7F7F7"/>
                </a:highlight>
                <a:latin typeface="MuseoSans"/>
              </a:rPr>
              <a:t>By deepening the number of convolutional layers, the CNN can gradually extract higher-level features which are robust and discriminative for the epileptic seizure recognition tasks.</a:t>
            </a:r>
            <a:endParaRPr lang="en-IN" sz="1200" dirty="0">
              <a:effectLst/>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sz="1800" dirty="0">
                <a:effectLst/>
                <a:latin typeface="TimesNewRomanPSMT"/>
              </a:rPr>
              <a:t>After passing through each of the one-dimensional convolution layers, the resulting 1024 feature maps, each measuring 43 X 64, will be fed into a single 256 neuron FC layer, </a:t>
            </a:r>
            <a:endParaRPr lang="en-IN"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sz="1800" dirty="0">
                <a:effectLst/>
                <a:latin typeface="TimesNewRomanPSMT"/>
              </a:rPr>
              <a:t>In order to prevent the prolonged dependence of the conventional RNN, the output features are sent to the LSTM layers after going across the FC layer1.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b="0" i="0" u="none" strike="noStrike" dirty="0">
                <a:solidFill>
                  <a:srgbClr val="ECECEC"/>
                </a:solidFill>
                <a:effectLst/>
                <a:highlight>
                  <a:srgbClr val="212121"/>
                </a:highlight>
                <a:latin typeface="ui-sans-serif"/>
              </a:rPr>
              <a:t>In neural networks, a Fully Connected (FC) layer, also known as a dense layer, is a layer where each neuron is connected to every neuron in the previous layer. This dense connectivity is computationally powerful but can lead to overfitting, where the model performs well on training data but poorly on unseen data. To mitigate this, various regularization techniques are used, one of which is dropout.</a:t>
            </a:r>
            <a:endParaRPr lang="en-IN" sz="1800" b="0" i="0" u="none" strike="noStrike" dirty="0">
              <a:solidFill>
                <a:srgbClr val="ECECEC"/>
              </a:solidFill>
              <a:effectLst/>
              <a:highlight>
                <a:srgbClr val="212121"/>
              </a:highlight>
              <a:latin typeface="TimesNewRomanPSMT"/>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b="0" i="0" u="none" strike="noStrike" dirty="0">
                <a:solidFill>
                  <a:srgbClr val="ECECEC"/>
                </a:solidFill>
                <a:effectLst/>
                <a:highlight>
                  <a:srgbClr val="212121"/>
                </a:highlight>
                <a:latin typeface="ui-sans-serif"/>
              </a:rPr>
              <a:t>Each FC layer transforms the features from the previous layer into a new space, which can make it easier to classify or predict the final output. These transformations can help in separating classes that are not linearly separable in the original feature space.</a:t>
            </a:r>
            <a:endParaRPr lang="en-IN"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sz="1800" dirty="0">
                <a:effectLst/>
                <a:latin typeface="TimesNewRomanPSMT"/>
              </a:rPr>
              <a:t>Lastly, a layer of SoftMax output is applied in the ensemble model for better results.</a:t>
            </a:r>
            <a:r>
              <a:rPr lang="en-IN" sz="2800" b="0" i="0" u="none" strike="noStrike" dirty="0">
                <a:solidFill>
                  <a:srgbClr val="E8E8E8"/>
                </a:solidFill>
                <a:effectLst/>
                <a:highlight>
                  <a:srgbClr val="1F1F1F"/>
                </a:highlight>
                <a:latin typeface="Google Sans"/>
              </a:rPr>
              <a:t> </a:t>
            </a:r>
            <a:r>
              <a:rPr lang="en-IN" sz="2800" b="0" i="0" u="none" strike="noStrike" dirty="0" err="1">
                <a:solidFill>
                  <a:srgbClr val="E8E8E8"/>
                </a:solidFill>
                <a:effectLst/>
                <a:highlight>
                  <a:srgbClr val="1F1F1F"/>
                </a:highlight>
                <a:latin typeface="Google Sans"/>
              </a:rPr>
              <a:t>Softmax</a:t>
            </a:r>
            <a:r>
              <a:rPr lang="en-IN" sz="2800" b="0" i="0" u="none" strike="noStrike" dirty="0">
                <a:solidFill>
                  <a:srgbClr val="E8E8E8"/>
                </a:solidFill>
                <a:effectLst/>
                <a:highlight>
                  <a:srgbClr val="1F1F1F"/>
                </a:highlight>
                <a:latin typeface="Google Sans"/>
              </a:rPr>
              <a:t> is an activation function that scales numbers into probabilities. The output of a </a:t>
            </a:r>
            <a:r>
              <a:rPr lang="en-IN" sz="2800" b="0" i="0" u="none" strike="noStrike" dirty="0" err="1">
                <a:solidFill>
                  <a:srgbClr val="E8E8E8"/>
                </a:solidFill>
                <a:effectLst/>
                <a:highlight>
                  <a:srgbClr val="1F1F1F"/>
                </a:highlight>
                <a:latin typeface="Google Sans"/>
              </a:rPr>
              <a:t>Softmax</a:t>
            </a:r>
            <a:r>
              <a:rPr lang="en-IN" sz="2800" b="0" i="0" u="none" strike="noStrike" dirty="0">
                <a:solidFill>
                  <a:srgbClr val="E8E8E8"/>
                </a:solidFill>
                <a:effectLst/>
                <a:highlight>
                  <a:srgbClr val="1F1F1F"/>
                </a:highlight>
                <a:latin typeface="Google Sans"/>
              </a:rPr>
              <a:t> is a vector with probabilities of each possible outcome.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sz="1800" dirty="0">
                <a:effectLst/>
                <a:latin typeface="TimesNewRomanPSMT"/>
              </a:rPr>
              <a:t> In line with the specific results produced by Bayesian hyperparameter optimization, the proposed model’s more detailed structure has been modified. </a:t>
            </a:r>
            <a:endParaRPr lang="en-IN" dirty="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13</a:t>
            </a:fld>
            <a:endParaRPr lang="en-US"/>
          </a:p>
        </p:txBody>
      </p:sp>
    </p:spTree>
    <p:extLst>
      <p:ext uri="{BB962C8B-B14F-4D97-AF65-F5344CB8AC3E}">
        <p14:creationId xmlns:p14="http://schemas.microsoft.com/office/powerpoint/2010/main" val="4278307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14</a:t>
            </a:fld>
            <a:endParaRPr lang="en-US"/>
          </a:p>
        </p:txBody>
      </p:sp>
    </p:spTree>
    <p:extLst>
      <p:ext uri="{BB962C8B-B14F-4D97-AF65-F5344CB8AC3E}">
        <p14:creationId xmlns:p14="http://schemas.microsoft.com/office/powerpoint/2010/main" val="1404344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Axis:  Accuracy</a:t>
            </a:r>
          </a:p>
          <a:p>
            <a:r>
              <a:rPr lang="en-US" dirty="0"/>
              <a:t>X- Axis: Epochs</a:t>
            </a:r>
          </a:p>
          <a:p>
            <a:r>
              <a:rPr lang="en-IN" b="0" i="0" u="none" strike="noStrike" dirty="0">
                <a:solidFill>
                  <a:srgbClr val="000000"/>
                </a:solidFill>
                <a:effectLst/>
              </a:rPr>
              <a:t>he accuracy curve (also known as the training accuracy curve) shows us how good the model is at making correct predictions on the training data as it goes through the training process. Accuracy is measured in percentages and tells us the proportion of instances the model correctly classified out of the total number of instances. </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15</a:t>
            </a:fld>
            <a:endParaRPr lang="en-US"/>
          </a:p>
        </p:txBody>
      </p:sp>
    </p:spTree>
    <p:extLst>
      <p:ext uri="{BB962C8B-B14F-4D97-AF65-F5344CB8AC3E}">
        <p14:creationId xmlns:p14="http://schemas.microsoft.com/office/powerpoint/2010/main" val="459723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17</a:t>
            </a:fld>
            <a:endParaRPr lang="en-US"/>
          </a:p>
        </p:txBody>
      </p:sp>
    </p:spTree>
    <p:extLst>
      <p:ext uri="{BB962C8B-B14F-4D97-AF65-F5344CB8AC3E}">
        <p14:creationId xmlns:p14="http://schemas.microsoft.com/office/powerpoint/2010/main" val="356007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sz="1800" kern="0" dirty="0">
                <a:effectLst/>
                <a:latin typeface="Times New Roman" panose="02020603050405020304" pitchFamily="18" charset="0"/>
                <a:ea typeface="SimSun" panose="02010600030101010101" pitchFamily="2" charset="-122"/>
              </a:rPr>
              <a:t>With this integration comes a new way of enhancing diagnostic accuracy, predicting epilepsy occurrences as well as coming up with personalized and customized treatment plans. </a:t>
            </a:r>
          </a:p>
          <a:p>
            <a:pPr marL="342900" indent="-342900">
              <a:buFont typeface="+mj-lt"/>
              <a:buAutoNum type="arabicPeriod"/>
            </a:pPr>
            <a:r>
              <a:rPr lang="en-US" sz="1800" kern="0" dirty="0">
                <a:effectLst/>
                <a:latin typeface="Times New Roman" panose="02020603050405020304" pitchFamily="18" charset="0"/>
                <a:ea typeface="SimSun" panose="02010600030101010101" pitchFamily="2" charset="-122"/>
              </a:rPr>
              <a:t>We will examine the state-of-the-art models in epilepsy detection and classification in this report, focusing on the many types of system mastery algorithms employed as well as the statistical and computational techniques.</a:t>
            </a:r>
            <a:r>
              <a:rPr lang="en-IN" dirty="0">
                <a:effectLst/>
              </a:rPr>
              <a:t> </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4</a:t>
            </a:fld>
            <a:endParaRPr lang="en-US"/>
          </a:p>
        </p:txBody>
      </p:sp>
    </p:spTree>
    <p:extLst>
      <p:ext uri="{BB962C8B-B14F-4D97-AF65-F5344CB8AC3E}">
        <p14:creationId xmlns:p14="http://schemas.microsoft.com/office/powerpoint/2010/main" val="174792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dirty="0">
                <a:solidFill>
                  <a:srgbClr val="E6EDF3"/>
                </a:solidFill>
                <a:effectLst/>
                <a:highlight>
                  <a:srgbClr val="0D1117"/>
                </a:highlight>
                <a:latin typeface="-apple-system"/>
              </a:rPr>
              <a:t>The dataset contains 100 examples each of five classes of EEG data: </a:t>
            </a:r>
            <a:r>
              <a:rPr lang="en-IN" dirty="0" err="1"/>
              <a:t>eyesOpen</a:t>
            </a:r>
            <a:r>
              <a:rPr lang="en-IN" b="0" i="0" u="none" strike="noStrike" dirty="0">
                <a:solidFill>
                  <a:srgbClr val="E6EDF3"/>
                </a:solidFill>
                <a:effectLst/>
                <a:highlight>
                  <a:srgbClr val="0D1117"/>
                </a:highlight>
                <a:latin typeface="-apple-system"/>
              </a:rPr>
              <a:t>, </a:t>
            </a:r>
            <a:r>
              <a:rPr lang="en-IN" dirty="0" err="1"/>
              <a:t>eyesClosed</a:t>
            </a:r>
            <a:r>
              <a:rPr lang="en-IN" b="0" i="0" u="none" strike="noStrike" dirty="0">
                <a:solidFill>
                  <a:srgbClr val="E6EDF3"/>
                </a:solidFill>
                <a:effectLst/>
                <a:highlight>
                  <a:srgbClr val="0D1117"/>
                </a:highlight>
                <a:latin typeface="-apple-system"/>
              </a:rPr>
              <a:t>, </a:t>
            </a:r>
            <a:r>
              <a:rPr lang="en-IN" dirty="0"/>
              <a:t>epileptogenic</a:t>
            </a:r>
            <a:r>
              <a:rPr lang="en-IN" b="0" i="0" u="none" strike="noStrike" dirty="0">
                <a:solidFill>
                  <a:srgbClr val="E6EDF3"/>
                </a:solidFill>
                <a:effectLst/>
                <a:highlight>
                  <a:srgbClr val="0D1117"/>
                </a:highlight>
                <a:latin typeface="-apple-system"/>
              </a:rPr>
              <a:t>, </a:t>
            </a:r>
            <a:r>
              <a:rPr lang="en-IN" dirty="0"/>
              <a:t>hippocampus</a:t>
            </a:r>
            <a:r>
              <a:rPr lang="en-IN" b="0" i="0" u="none" strike="noStrike" dirty="0">
                <a:solidFill>
                  <a:srgbClr val="E6EDF3"/>
                </a:solidFill>
                <a:effectLst/>
                <a:highlight>
                  <a:srgbClr val="0D1117"/>
                </a:highlight>
                <a:latin typeface="-apple-system"/>
              </a:rPr>
              <a:t>, </a:t>
            </a:r>
            <a:r>
              <a:rPr lang="en-IN" dirty="0"/>
              <a:t>seizure</a:t>
            </a:r>
            <a:r>
              <a:rPr lang="en-IN" b="0" i="0" u="none" strike="noStrike" dirty="0">
                <a:solidFill>
                  <a:srgbClr val="E6EDF3"/>
                </a:solidFill>
                <a:effectLst/>
                <a:highlight>
                  <a:srgbClr val="0D1117"/>
                </a:highlight>
                <a:latin typeface="-apple-system"/>
              </a:rPr>
              <a:t>.</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5</a:t>
            </a:fld>
            <a:endParaRPr lang="en-US"/>
          </a:p>
        </p:txBody>
      </p:sp>
    </p:spTree>
    <p:extLst>
      <p:ext uri="{BB962C8B-B14F-4D97-AF65-F5344CB8AC3E}">
        <p14:creationId xmlns:p14="http://schemas.microsoft.com/office/powerpoint/2010/main" val="415656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dirty="0">
                <a:solidFill>
                  <a:srgbClr val="282828"/>
                </a:solidFill>
                <a:effectLst/>
                <a:highlight>
                  <a:srgbClr val="F7F7F7"/>
                </a:highlight>
                <a:latin typeface="MuseoSans"/>
              </a:rPr>
              <a:t>The original dataset is first pre-processed by the UCI and then published online. Each sample with 4097 data points is divided into 23 data chunks and each chunk has 178 data points of 1 s. After that, the 23 data chunks are shuffled. Finally, for the 500 subjects, 11,500 time-series EEG signal data samples are obtained.</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6</a:t>
            </a:fld>
            <a:endParaRPr lang="en-US"/>
          </a:p>
        </p:txBody>
      </p:sp>
    </p:spTree>
    <p:extLst>
      <p:ext uri="{BB962C8B-B14F-4D97-AF65-F5344CB8AC3E}">
        <p14:creationId xmlns:p14="http://schemas.microsoft.com/office/powerpoint/2010/main" val="3699677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SimSun" panose="02010600030101010101" pitchFamily="2" charset="-122"/>
              </a:rPr>
              <a:t>Distribution of the data in a random manner is done before training, and then subsequently forwarded to the network. Furthermore, checkpoints are incorporated into the training process. During training, the model’s accuracy for each epoch’s training data set and test data set shall be calculated, that at the end of each epoch to allow us to assess whether that model is overfitted or in order to verify its generalization potential. </a:t>
            </a:r>
          </a:p>
          <a:p>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8</a:t>
            </a:fld>
            <a:endParaRPr lang="en-US"/>
          </a:p>
        </p:txBody>
      </p:sp>
    </p:spTree>
    <p:extLst>
      <p:ext uri="{BB962C8B-B14F-4D97-AF65-F5344CB8AC3E}">
        <p14:creationId xmlns:p14="http://schemas.microsoft.com/office/powerpoint/2010/main" val="48608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SimSun" panose="02010600030101010101" pitchFamily="2" charset="-122"/>
              </a:rPr>
              <a:t>Decision tree was the best performing model among the applied various learning models such as KNN, SVM, Random Forest and logistic regression. Therefore, we are explaining that only.</a:t>
            </a:r>
          </a:p>
          <a:p>
            <a:r>
              <a:rPr lang="en-US" sz="1800" kern="0" dirty="0">
                <a:effectLst/>
                <a:latin typeface="Times New Roman" panose="02020603050405020304" pitchFamily="18" charset="0"/>
                <a:ea typeface="SimSun" panose="02010600030101010101" pitchFamily="2" charset="-122"/>
              </a:rPr>
              <a:t>A tree like structure is produced by recursively splitting the data based on unique attributes, and this structure is utilized to determine the class labels of individual instances. This method functions by exploiting the internal structure as a decision-making tool. </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9</a:t>
            </a:fld>
            <a:endParaRPr lang="en-US"/>
          </a:p>
        </p:txBody>
      </p:sp>
    </p:spTree>
    <p:extLst>
      <p:ext uri="{BB962C8B-B14F-4D97-AF65-F5344CB8AC3E}">
        <p14:creationId xmlns:p14="http://schemas.microsoft.com/office/powerpoint/2010/main" val="142006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b="0" i="0" u="none" strike="noStrike" dirty="0">
                <a:solidFill>
                  <a:srgbClr val="333333"/>
                </a:solidFill>
                <a:effectLst/>
                <a:highlight>
                  <a:srgbClr val="FBFBFB"/>
                </a:highlight>
                <a:latin typeface="AmazonEmber"/>
              </a:rPr>
              <a:t>Examples of hyperparameters include the number of nodes and layers in a neural network and the number of branches in a decision tree. Hyperparameters determine key features such as model architecture, learning rate, and model complexity.</a:t>
            </a:r>
          </a:p>
          <a:p>
            <a:pPr marL="228600" indent="-228600" algn="l">
              <a:buFont typeface="+mj-lt"/>
              <a:buAutoNum type="arabicPeriod"/>
            </a:pPr>
            <a:r>
              <a:rPr lang="en-IN" b="0" i="0" u="none" strike="noStrike" dirty="0">
                <a:solidFill>
                  <a:srgbClr val="333333"/>
                </a:solidFill>
                <a:effectLst/>
                <a:latin typeface="AmazonEmber"/>
              </a:rPr>
              <a:t>Hyperparameters directly control model structure, function, and performance. Hyperparameter tuning allows data scientists to tweak model performance for optimal results. This process is an essential part of machine learning, and choosing appropriate hyperparameter values is crucial for success.</a:t>
            </a:r>
          </a:p>
          <a:p>
            <a:pPr marL="228600" indent="-228600">
              <a:buFont typeface="+mj-lt"/>
              <a:buAutoNum type="arabicPeriod"/>
            </a:pPr>
            <a:r>
              <a:rPr lang="en-IN" b="0" i="0" u="none" strike="noStrike" dirty="0">
                <a:solidFill>
                  <a:srgbClr val="E8E8E8"/>
                </a:solidFill>
                <a:effectLst/>
                <a:highlight>
                  <a:srgbClr val="1F1F1F"/>
                </a:highlight>
                <a:latin typeface="Google Sans"/>
              </a:rPr>
              <a:t>A surrogate is </a:t>
            </a:r>
            <a:r>
              <a:rPr lang="en-IN" b="0" i="0" u="none" strike="noStrike" dirty="0">
                <a:solidFill>
                  <a:srgbClr val="FFFFFF"/>
                </a:solidFill>
                <a:effectLst/>
                <a:latin typeface="Google Sans"/>
              </a:rPr>
              <a:t>a function that approximates another function</a:t>
            </a:r>
            <a:r>
              <a:rPr lang="en-IN" b="0" i="0" u="none" strike="noStrike" dirty="0">
                <a:solidFill>
                  <a:srgbClr val="E8E8E8"/>
                </a:solidFill>
                <a:effectLst/>
                <a:highlight>
                  <a:srgbClr val="1F1F1F"/>
                </a:highlight>
                <a:latin typeface="Google Sans"/>
              </a:rPr>
              <a:t>.</a:t>
            </a:r>
          </a:p>
          <a:p>
            <a:pPr marL="228600" indent="-228600">
              <a:buFont typeface="+mj-lt"/>
              <a:buAutoNum type="arabicPeriod"/>
            </a:pPr>
            <a:r>
              <a:rPr lang="en-IN" b="0" i="0" u="none" strike="noStrike" dirty="0">
                <a:solidFill>
                  <a:srgbClr val="E8E8E8"/>
                </a:solidFill>
                <a:effectLst/>
                <a:highlight>
                  <a:srgbClr val="1F1F1F"/>
                </a:highlight>
                <a:latin typeface="Google Sans"/>
              </a:rPr>
              <a:t>Surrogate models in Bayesian optimization </a:t>
            </a:r>
            <a:r>
              <a:rPr lang="en-IN" b="0" i="0" u="none" strike="noStrike" dirty="0">
                <a:solidFill>
                  <a:srgbClr val="FFFFFF"/>
                </a:solidFill>
                <a:effectLst/>
                <a:latin typeface="Google Sans"/>
              </a:rPr>
              <a:t>serve as a proxy for the true objective function</a:t>
            </a:r>
            <a:r>
              <a:rPr lang="en-IN" b="0" i="0" u="none" strike="noStrike" dirty="0">
                <a:solidFill>
                  <a:srgbClr val="E8E8E8"/>
                </a:solidFill>
                <a:effectLst/>
                <a:highlight>
                  <a:srgbClr val="1F1F1F"/>
                </a:highlight>
                <a:latin typeface="Google Sans"/>
              </a:rPr>
              <a:t>.</a:t>
            </a:r>
          </a:p>
          <a:p>
            <a:pPr marL="228600" indent="-228600">
              <a:buFont typeface="+mj-lt"/>
              <a:buAutoNum type="arabicPeriod"/>
            </a:pPr>
            <a:r>
              <a:rPr lang="en-IN" b="0" i="0" u="none" strike="noStrike" dirty="0">
                <a:solidFill>
                  <a:srgbClr val="E8E8E8"/>
                </a:solidFill>
                <a:effectLst/>
                <a:highlight>
                  <a:srgbClr val="1F1F1F"/>
                </a:highlight>
                <a:latin typeface="Google Sans"/>
              </a:rPr>
              <a:t>Acquisition functions are </a:t>
            </a:r>
            <a:r>
              <a:rPr lang="en-IN" b="0" i="0" u="none" strike="noStrike" dirty="0">
                <a:solidFill>
                  <a:srgbClr val="FFFFFF"/>
                </a:solidFill>
                <a:effectLst/>
                <a:latin typeface="Google Sans"/>
              </a:rPr>
              <a:t>mathematical techniques that guide how the parameter space should be explored during Bayesian optimization</a:t>
            </a:r>
            <a:r>
              <a:rPr lang="en-IN" b="0" i="0" u="none" strike="noStrike" dirty="0">
                <a:solidFill>
                  <a:srgbClr val="E8E8E8"/>
                </a:solidFill>
                <a:effectLst/>
                <a:highlight>
                  <a:srgbClr val="1F1F1F"/>
                </a:highlight>
                <a:latin typeface="Google Sans"/>
              </a:rPr>
              <a:t>. </a:t>
            </a: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10</a:t>
            </a:fld>
            <a:endParaRPr lang="en-US"/>
          </a:p>
        </p:txBody>
      </p:sp>
    </p:spTree>
    <p:extLst>
      <p:ext uri="{BB962C8B-B14F-4D97-AF65-F5344CB8AC3E}">
        <p14:creationId xmlns:p14="http://schemas.microsoft.com/office/powerpoint/2010/main" val="341920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Recurrent Neural Networks are hard to train because the gradients can explode or vanish.</a:t>
            </a:r>
          </a:p>
          <a:p>
            <a:r>
              <a:rPr lang="en-US" dirty="0"/>
              <a:t>LSTM uses Sigmoid and </a:t>
            </a:r>
            <a:r>
              <a:rPr lang="en-US" dirty="0" err="1"/>
              <a:t>TanH</a:t>
            </a:r>
            <a:r>
              <a:rPr lang="en-US" dirty="0"/>
              <a:t> activation functions</a:t>
            </a:r>
          </a:p>
          <a:p>
            <a:r>
              <a:rPr lang="en-US" dirty="0"/>
              <a:t>In a nutshell, the Sigmoid Activation Function takes any x-axis coordinate and turns it into a y-axis coordinate between 0 and 1.</a:t>
            </a:r>
          </a:p>
          <a:p>
            <a:r>
              <a:rPr lang="en-US" dirty="0"/>
              <a:t>In contrast the tanh, or Hyperbolic Tangent, Activation Function takes any x-axis coordinate and turns it into a y-axis coordinate between -1 and 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ECECEC"/>
                </a:solidFill>
                <a:effectLst/>
                <a:highlight>
                  <a:srgbClr val="212121"/>
                </a:highlight>
                <a:latin typeface="ui-sans-serif"/>
              </a:rPr>
              <a:t>LSTMs introduce a unique structure consisting of cells, each with three main components: gates, states, and an output. These components allow LSTMs to maintain and update long-term dependencies in the data.</a:t>
            </a:r>
            <a:endParaRPr lang="en-US" sz="1200" kern="0" dirty="0">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Times New Roman" panose="02020603050405020304" pitchFamily="18" charset="0"/>
                <a:ea typeface="SimSun" panose="02010600030101010101" pitchFamily="2" charset="-122"/>
              </a:rPr>
              <a:t>Even though first part of the Long Short-Term Memory unit determines what percentage of the Long-Term Memory will be remembered it is usually called the Forget Gate.</a:t>
            </a:r>
          </a:p>
          <a:p>
            <a:pPr algn="l"/>
            <a:r>
              <a:rPr lang="en-IN" b="1" i="0" u="none" strike="noStrike" dirty="0">
                <a:solidFill>
                  <a:srgbClr val="ECECEC"/>
                </a:solidFill>
                <a:effectLst/>
                <a:latin typeface="ui-sans-serif"/>
              </a:rPr>
              <a:t>Benefits of LSTM</a:t>
            </a:r>
          </a:p>
          <a:p>
            <a:pPr algn="l">
              <a:buFont typeface="Arial" panose="020B0604020202020204" pitchFamily="34" charset="0"/>
              <a:buChar char="•"/>
            </a:pPr>
            <a:r>
              <a:rPr lang="en-IN" b="1" i="0" u="none" strike="noStrike" dirty="0">
                <a:solidFill>
                  <a:srgbClr val="ECECEC"/>
                </a:solidFill>
                <a:effectLst/>
                <a:latin typeface="ui-sans-serif"/>
              </a:rPr>
              <a:t>Avoids Vanishing/Exploding Gradients</a:t>
            </a:r>
            <a:r>
              <a:rPr lang="en-IN" b="0" i="0" u="none" strike="noStrike" dirty="0">
                <a:solidFill>
                  <a:srgbClr val="ECECEC"/>
                </a:solidFill>
                <a:effectLst/>
                <a:latin typeface="ui-sans-serif"/>
              </a:rPr>
              <a:t>: LSTMs mitigate the vanishing gradient problem through their gate mechanism, which allows them to retain and propagate important gradients through longer sequences.</a:t>
            </a:r>
          </a:p>
          <a:p>
            <a:pPr algn="l">
              <a:buFont typeface="Arial" panose="020B0604020202020204" pitchFamily="34" charset="0"/>
              <a:buChar char="•"/>
            </a:pPr>
            <a:r>
              <a:rPr lang="en-IN" b="1" i="0" u="none" strike="noStrike" dirty="0">
                <a:solidFill>
                  <a:srgbClr val="ECECEC"/>
                </a:solidFill>
                <a:effectLst/>
                <a:latin typeface="ui-sans-serif"/>
              </a:rPr>
              <a:t>Captures Long-Term Dependencies</a:t>
            </a:r>
            <a:r>
              <a:rPr lang="en-IN" b="0" i="0" u="none" strike="noStrike" dirty="0">
                <a:solidFill>
                  <a:srgbClr val="ECECEC"/>
                </a:solidFill>
                <a:effectLst/>
                <a:latin typeface="ui-sans-serif"/>
              </a:rPr>
              <a:t>: LSTMs are designed to remember information for long periods, making them suitable for tasks where context over long sequences is essential.</a:t>
            </a:r>
          </a:p>
          <a:p>
            <a:pPr algn="l">
              <a:buFont typeface="Arial" panose="020B0604020202020204" pitchFamily="34" charset="0"/>
              <a:buChar char="•"/>
            </a:pPr>
            <a:r>
              <a:rPr lang="en-IN" b="1" i="0" u="none" strike="noStrike" dirty="0">
                <a:solidFill>
                  <a:srgbClr val="ECECEC"/>
                </a:solidFill>
                <a:effectLst/>
                <a:latin typeface="ui-sans-serif"/>
              </a:rPr>
              <a:t>Flexible and Powerful</a:t>
            </a:r>
            <a:r>
              <a:rPr lang="en-IN" b="0" i="0" u="none" strike="noStrike" dirty="0">
                <a:solidFill>
                  <a:srgbClr val="ECECEC"/>
                </a:solidFill>
                <a:effectLst/>
                <a:latin typeface="ui-sans-serif"/>
              </a:rPr>
              <a:t>: They are versatile and can be applied to various sequence prediction problems, from language </a:t>
            </a:r>
            <a:r>
              <a:rPr lang="en-IN" b="0" i="0" u="none" strike="noStrike" dirty="0" err="1">
                <a:solidFill>
                  <a:srgbClr val="ECECEC"/>
                </a:solidFill>
                <a:effectLst/>
                <a:latin typeface="ui-sans-serif"/>
              </a:rPr>
              <a:t>modeling</a:t>
            </a:r>
            <a:r>
              <a:rPr lang="en-IN" b="0" i="0" u="none" strike="noStrike" dirty="0">
                <a:solidFill>
                  <a:srgbClr val="ECECEC"/>
                </a:solidFill>
                <a:effectLst/>
                <a:latin typeface="ui-sans-serif"/>
              </a:rPr>
              <a:t> to time series forecasting.</a:t>
            </a:r>
          </a:p>
          <a:p>
            <a:pPr algn="l"/>
            <a:endParaRPr lang="en-IN" b="0" i="0" u="none" strike="noStrike" dirty="0">
              <a:solidFill>
                <a:schemeClr val="tx1"/>
              </a:solidFill>
              <a:effectLst/>
              <a:latin typeface="+mn-lt"/>
            </a:endParaRPr>
          </a:p>
          <a:p>
            <a:pPr algn="l"/>
            <a:r>
              <a:rPr lang="en-IN" b="0" i="0" u="none" strike="noStrike" dirty="0">
                <a:solidFill>
                  <a:srgbClr val="202122"/>
                </a:solidFill>
                <a:effectLst/>
                <a:latin typeface="Arial" panose="020B0604020202020204" pitchFamily="34" charset="0"/>
              </a:rPr>
              <a:t>In </a:t>
            </a:r>
            <a:r>
              <a:rPr lang="en-IN" b="0" i="0" u="none" strike="noStrike" dirty="0">
                <a:solidFill>
                  <a:srgbClr val="795CB2"/>
                </a:solidFill>
                <a:effectLst/>
                <a:latin typeface="Arial" panose="020B0604020202020204" pitchFamily="34" charset="0"/>
                <a:hlinkClick r:id="rId3" tooltip="Machine learning"/>
              </a:rPr>
              <a:t>machine learning</a:t>
            </a:r>
            <a:r>
              <a:rPr lang="en-IN" b="0" i="0" u="none" strike="noStrike" dirty="0">
                <a:solidFill>
                  <a:srgbClr val="202122"/>
                </a:solidFill>
                <a:effectLst/>
                <a:latin typeface="Arial" panose="020B0604020202020204" pitchFamily="34" charset="0"/>
              </a:rPr>
              <a:t>, the </a:t>
            </a:r>
            <a:r>
              <a:rPr lang="en-IN" b="1" i="0" u="none" strike="noStrike" dirty="0">
                <a:solidFill>
                  <a:srgbClr val="202122"/>
                </a:solidFill>
                <a:effectLst/>
                <a:latin typeface="Arial" panose="020B0604020202020204" pitchFamily="34" charset="0"/>
              </a:rPr>
              <a:t>vanishing gradient problem</a:t>
            </a:r>
            <a:r>
              <a:rPr lang="en-IN" b="0" i="0" u="none" strike="noStrike" dirty="0">
                <a:solidFill>
                  <a:srgbClr val="202122"/>
                </a:solidFill>
                <a:effectLst/>
                <a:latin typeface="Arial" panose="020B0604020202020204" pitchFamily="34" charset="0"/>
              </a:rPr>
              <a:t> is encountered when training </a:t>
            </a:r>
            <a:r>
              <a:rPr lang="en-IN" b="0" i="0" u="none" strike="noStrike" dirty="0">
                <a:solidFill>
                  <a:srgbClr val="795CB2"/>
                </a:solidFill>
                <a:effectLst/>
                <a:latin typeface="Arial" panose="020B0604020202020204" pitchFamily="34" charset="0"/>
                <a:hlinkClick r:id="rId4" tooltip="Neural network (machine learning)"/>
              </a:rPr>
              <a:t>neural networks</a:t>
            </a:r>
            <a:r>
              <a:rPr lang="en-IN" b="0" i="0" u="none" strike="noStrike" dirty="0">
                <a:solidFill>
                  <a:srgbClr val="202122"/>
                </a:solidFill>
                <a:effectLst/>
                <a:latin typeface="Arial" panose="020B0604020202020204" pitchFamily="34" charset="0"/>
              </a:rPr>
              <a:t> with </a:t>
            </a:r>
            <a:r>
              <a:rPr lang="en-IN" b="0" i="0" u="none" strike="noStrike" dirty="0">
                <a:solidFill>
                  <a:srgbClr val="795CB2"/>
                </a:solidFill>
                <a:effectLst/>
                <a:latin typeface="Arial" panose="020B0604020202020204" pitchFamily="34" charset="0"/>
                <a:hlinkClick r:id="rId5" tooltip="Stochastic gradient descent"/>
              </a:rPr>
              <a:t>gradient-based learning methods</a:t>
            </a:r>
            <a:r>
              <a:rPr lang="en-IN" b="0" i="0" u="none" strike="noStrike" dirty="0">
                <a:solidFill>
                  <a:srgbClr val="202122"/>
                </a:solidFill>
                <a:effectLst/>
                <a:latin typeface="Arial" panose="020B0604020202020204" pitchFamily="34" charset="0"/>
              </a:rPr>
              <a:t> and </a:t>
            </a:r>
            <a:r>
              <a:rPr lang="en-IN" b="0" i="0" u="none" strike="noStrike" dirty="0">
                <a:solidFill>
                  <a:srgbClr val="795CB2"/>
                </a:solidFill>
                <a:effectLst/>
                <a:latin typeface="Arial" panose="020B0604020202020204" pitchFamily="34" charset="0"/>
                <a:hlinkClick r:id="rId6" tooltip="Backpropagation"/>
              </a:rPr>
              <a:t>backpropagation</a:t>
            </a:r>
            <a:r>
              <a:rPr lang="en-IN" b="0" i="0" u="none" strike="noStrike" dirty="0">
                <a:solidFill>
                  <a:srgbClr val="202122"/>
                </a:solidFill>
                <a:effectLst/>
                <a:latin typeface="Arial" panose="020B0604020202020204" pitchFamily="34" charset="0"/>
              </a:rPr>
              <a:t>. In such methods, during each iteration of training each of the neural networks weights receives an update proportional to the </a:t>
            </a:r>
            <a:r>
              <a:rPr lang="en-IN" b="0" i="0" u="none" strike="noStrike" dirty="0">
                <a:solidFill>
                  <a:srgbClr val="795CB2"/>
                </a:solidFill>
                <a:effectLst/>
                <a:latin typeface="Arial" panose="020B0604020202020204" pitchFamily="34" charset="0"/>
                <a:hlinkClick r:id="rId7" tooltip="Partial derivative"/>
              </a:rPr>
              <a:t>partial derivative</a:t>
            </a:r>
            <a:r>
              <a:rPr lang="en-IN" b="0" i="0" u="none" strike="noStrike" dirty="0">
                <a:solidFill>
                  <a:srgbClr val="202122"/>
                </a:solidFill>
                <a:effectLst/>
                <a:latin typeface="Arial" panose="020B0604020202020204" pitchFamily="34" charset="0"/>
              </a:rPr>
              <a:t> of the error function with respect to the current weight.</a:t>
            </a:r>
            <a:r>
              <a:rPr lang="en-IN" b="0" i="0" u="none" strike="noStrike" baseline="30000" dirty="0">
                <a:solidFill>
                  <a:srgbClr val="795CB2"/>
                </a:solidFill>
                <a:effectLst/>
                <a:latin typeface="Arial" panose="020B0604020202020204" pitchFamily="34" charset="0"/>
                <a:hlinkClick r:id="rId8"/>
              </a:rPr>
              <a:t>[1]</a:t>
            </a:r>
            <a:r>
              <a:rPr lang="en-IN" b="0" i="0" u="none" strike="noStrike" dirty="0">
                <a:solidFill>
                  <a:srgbClr val="202122"/>
                </a:solidFill>
                <a:effectLst/>
                <a:latin typeface="Arial" panose="020B0604020202020204" pitchFamily="34" charset="0"/>
              </a:rPr>
              <a:t> The problem is that as the </a:t>
            </a:r>
            <a:r>
              <a:rPr lang="en-IN" b="0" i="0" u="none" strike="noStrike" dirty="0">
                <a:solidFill>
                  <a:srgbClr val="795CB2"/>
                </a:solidFill>
                <a:effectLst/>
                <a:latin typeface="Arial" panose="020B0604020202020204" pitchFamily="34" charset="0"/>
                <a:hlinkClick r:id="rId9" tooltip="Sequence space"/>
              </a:rPr>
              <a:t>sequence length</a:t>
            </a:r>
            <a:r>
              <a:rPr lang="en-IN" b="0" i="0" u="none" strike="noStrike" dirty="0">
                <a:solidFill>
                  <a:srgbClr val="202122"/>
                </a:solidFill>
                <a:effectLst/>
                <a:latin typeface="Arial" panose="020B0604020202020204" pitchFamily="34" charset="0"/>
              </a:rPr>
              <a:t> increases, the gradient magnitude typically is expected to decrease (or grow uncontrollably), slowing the training process.</a:t>
            </a:r>
            <a:r>
              <a:rPr lang="en-IN" b="0" i="0" u="none" strike="noStrike" baseline="30000" dirty="0">
                <a:solidFill>
                  <a:srgbClr val="795CB2"/>
                </a:solidFill>
                <a:effectLst/>
                <a:latin typeface="Arial" panose="020B0604020202020204" pitchFamily="34" charset="0"/>
                <a:hlinkClick r:id="rId8"/>
              </a:rPr>
              <a:t>[1]</a:t>
            </a:r>
            <a:r>
              <a:rPr lang="en-IN" b="0" i="0" u="none" strike="noStrike" dirty="0">
                <a:solidFill>
                  <a:srgbClr val="202122"/>
                </a:solidFill>
                <a:effectLst/>
                <a:latin typeface="Arial" panose="020B0604020202020204" pitchFamily="34" charset="0"/>
              </a:rPr>
              <a:t> In the worst case, this may completely stop the neural network from further training.</a:t>
            </a:r>
          </a:p>
          <a:p>
            <a:br>
              <a:rPr lang="en-IN" dirty="0"/>
            </a:br>
            <a:endParaRPr lang="en-US" dirty="0"/>
          </a:p>
        </p:txBody>
      </p:sp>
      <p:sp>
        <p:nvSpPr>
          <p:cNvPr id="4" name="Slide Number Placeholder 3"/>
          <p:cNvSpPr>
            <a:spLocks noGrp="1"/>
          </p:cNvSpPr>
          <p:nvPr>
            <p:ph type="sldNum" sz="quarter" idx="5"/>
          </p:nvPr>
        </p:nvSpPr>
        <p:spPr/>
        <p:txBody>
          <a:bodyPr/>
          <a:lstStyle/>
          <a:p>
            <a:fld id="{E07882C2-C5C3-E040-AFB9-D45EE95F74AB}" type="slidenum">
              <a:rPr lang="en-US" smtClean="0"/>
              <a:t>11</a:t>
            </a:fld>
            <a:endParaRPr lang="en-US"/>
          </a:p>
        </p:txBody>
      </p:sp>
    </p:spTree>
    <p:extLst>
      <p:ext uri="{BB962C8B-B14F-4D97-AF65-F5344CB8AC3E}">
        <p14:creationId xmlns:p14="http://schemas.microsoft.com/office/powerpoint/2010/main" val="378778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rPr>
              <a:t>Pooling Layers, also known as </a:t>
            </a:r>
            <a:r>
              <a:rPr lang="en-IN" b="0" i="0" u="none" strike="noStrike" dirty="0" err="1">
                <a:solidFill>
                  <a:schemeClr val="tx1"/>
                </a:solidFill>
                <a:effectLst/>
                <a:highlight>
                  <a:srgbClr val="FFFFFF"/>
                </a:highlight>
                <a:latin typeface="Times New Roman" panose="02020603050405020304" pitchFamily="18" charset="0"/>
                <a:cs typeface="Times New Roman" panose="02020603050405020304" pitchFamily="18" charset="0"/>
              </a:rPr>
              <a:t>downsample</a:t>
            </a:r>
            <a:r>
              <a:rPr lang="en-IN"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rPr>
              <a:t> layers, are an essential component of </a:t>
            </a:r>
            <a:r>
              <a:rPr lang="en-IN" b="1"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convolutional neural networks</a:t>
            </a:r>
            <a:r>
              <a:rPr lang="en-IN"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rPr>
              <a:t> (CNNs) used in </a:t>
            </a:r>
            <a:r>
              <a:rPr lang="en-IN" b="1"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 learning</a:t>
            </a:r>
            <a:r>
              <a:rPr lang="en-IN"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rPr>
              <a:t>. They are responsible for reducing the spatial dimensions of the input data, in terms of width and height, while retaining the most important information.</a:t>
            </a:r>
          </a:p>
          <a:p>
            <a:endParaRPr lang="en-IN"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algn="l" fontAlgn="base"/>
            <a:r>
              <a:rPr lang="en-IN" b="0" i="0" u="none" strike="noStrike" dirty="0">
                <a:solidFill>
                  <a:srgbClr val="0C0D0E"/>
                </a:solidFill>
                <a:effectLst/>
                <a:latin typeface="-apple-system"/>
              </a:rPr>
              <a:t>The fully connected layers are able to very effectively learn non-linear combinations of input features.</a:t>
            </a:r>
          </a:p>
          <a:p>
            <a:pPr algn="l" fontAlgn="base"/>
            <a:r>
              <a:rPr lang="en-IN" b="0" i="0" u="none" strike="noStrike" dirty="0">
                <a:solidFill>
                  <a:srgbClr val="0C0D0E"/>
                </a:solidFill>
                <a:effectLst/>
                <a:latin typeface="-apple-system"/>
              </a:rPr>
              <a:t>The output from the convolutional layers represents high-level features in the data. While that output could be flattened and connected to the output layer, adding a fully-connected layer is a way of learning non-linear combinations of these features.</a:t>
            </a:r>
          </a:p>
          <a:p>
            <a:pPr algn="l" fontAlgn="base"/>
            <a:r>
              <a:rPr lang="en-IN" b="0" i="0" u="none" strike="noStrike" dirty="0">
                <a:solidFill>
                  <a:srgbClr val="0C0D0E"/>
                </a:solidFill>
                <a:effectLst/>
                <a:latin typeface="-apple-system"/>
              </a:rPr>
              <a:t>Essentially the convolutional layers are providing a meaningful, low-dimensional, and somewhat invariant feature space, and the fully-connected layer is learning a (possibly non-linear) function in that space.</a:t>
            </a:r>
          </a:p>
          <a:p>
            <a:endParaRPr lang="en-US" u="none"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7882C2-C5C3-E040-AFB9-D45EE95F74AB}" type="slidenum">
              <a:rPr lang="en-US" smtClean="0"/>
              <a:t>12</a:t>
            </a:fld>
            <a:endParaRPr lang="en-US"/>
          </a:p>
        </p:txBody>
      </p:sp>
    </p:spTree>
    <p:extLst>
      <p:ext uri="{BB962C8B-B14F-4D97-AF65-F5344CB8AC3E}">
        <p14:creationId xmlns:p14="http://schemas.microsoft.com/office/powerpoint/2010/main" val="203644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5/29/24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5607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5/29/24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686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5/29/24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797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5/29/24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859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5/29/24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10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5/29/24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093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5/29/24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87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5/29/24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916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5/29/24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633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5/29/24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163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5/29/24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101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5/29/24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5087882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14" r:id="rId7"/>
    <p:sldLayoutId id="2147483715" r:id="rId8"/>
    <p:sldLayoutId id="2147483716" r:id="rId9"/>
    <p:sldLayoutId id="2147483717" r:id="rId10"/>
    <p:sldLayoutId id="214748372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foto.wuestenigel.com/diagnosis-epilepsy-written-on-medical-blue-folder/"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i.org/10.24432/C5G30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boi-blue.deviantart.com/art/november-is-epilepsy-awareness-month-333504834" TargetMode="Externa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7" name="Rectangle 96">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Rectangle 97">
            <a:extLst>
              <a:ext uri="{FF2B5EF4-FFF2-40B4-BE49-F238E27FC236}">
                <a16:creationId xmlns:a16="http://schemas.microsoft.com/office/drawing/2014/main" id="{3A02D46F-C48E-4461-A19B-D244194F5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5AA6453C-5851-46D8-A790-031DA34DB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2FD4F-5213-0286-3BA2-A2C6096BF60A}"/>
              </a:ext>
            </a:extLst>
          </p:cNvPr>
          <p:cNvSpPr>
            <a:spLocks noGrp="1"/>
          </p:cNvSpPr>
          <p:nvPr>
            <p:ph type="ctrTitle"/>
          </p:nvPr>
        </p:nvSpPr>
        <p:spPr>
          <a:xfrm>
            <a:off x="1785181" y="587035"/>
            <a:ext cx="9111326" cy="2042031"/>
          </a:xfrm>
        </p:spPr>
        <p:txBody>
          <a:bodyPr vert="horz" lIns="91440" tIns="45720" rIns="91440" bIns="45720" rtlCol="0" anchor="b">
            <a:normAutofit/>
          </a:bodyPr>
          <a:lstStyle/>
          <a:p>
            <a:pPr>
              <a:lnSpc>
                <a:spcPct val="90000"/>
              </a:lnSpc>
            </a:pPr>
            <a:r>
              <a:rPr lang="en-US" sz="2400" dirty="0">
                <a:solidFill>
                  <a:schemeClr val="tx2"/>
                </a:solidFill>
                <a:effectLst/>
              </a:rPr>
              <a:t>MAJOR PROJECT [ETMJ100] </a:t>
            </a:r>
            <a:br>
              <a:rPr lang="en-US" sz="2400" dirty="0">
                <a:solidFill>
                  <a:schemeClr val="tx2"/>
                </a:solidFill>
              </a:rPr>
            </a:br>
            <a:r>
              <a:rPr lang="en-US" sz="2400" b="0" dirty="0">
                <a:solidFill>
                  <a:schemeClr val="tx2"/>
                </a:solidFill>
                <a:effectLst/>
              </a:rPr>
              <a:t>on</a:t>
            </a:r>
            <a:r>
              <a:rPr lang="en-US" sz="2400" dirty="0">
                <a:solidFill>
                  <a:schemeClr val="tx2"/>
                </a:solidFill>
                <a:effectLst/>
              </a:rPr>
              <a:t> </a:t>
            </a:r>
            <a:br>
              <a:rPr lang="en-US" sz="2400" dirty="0">
                <a:solidFill>
                  <a:schemeClr val="tx2"/>
                </a:solidFill>
              </a:rPr>
            </a:br>
            <a:r>
              <a:rPr lang="en-US" sz="2400" dirty="0">
                <a:solidFill>
                  <a:schemeClr val="tx2"/>
                </a:solidFill>
                <a:effectLst/>
              </a:rPr>
              <a:t>Unveiling Epilepsy: Machine Learning and Deep Learning Approaches for EEG Signal-Based Patient Detection </a:t>
            </a:r>
            <a:endParaRPr lang="en-US" sz="2400" dirty="0">
              <a:solidFill>
                <a:schemeClr val="tx2"/>
              </a:solidFill>
            </a:endParaRPr>
          </a:p>
        </p:txBody>
      </p:sp>
      <p:sp>
        <p:nvSpPr>
          <p:cNvPr id="3" name="Subtitle 2">
            <a:extLst>
              <a:ext uri="{FF2B5EF4-FFF2-40B4-BE49-F238E27FC236}">
                <a16:creationId xmlns:a16="http://schemas.microsoft.com/office/drawing/2014/main" id="{D1726E3C-2E9F-A939-FDF0-F6B18ED502B0}"/>
              </a:ext>
            </a:extLst>
          </p:cNvPr>
          <p:cNvSpPr>
            <a:spLocks noGrp="1"/>
          </p:cNvSpPr>
          <p:nvPr>
            <p:ph type="subTitle" idx="1"/>
          </p:nvPr>
        </p:nvSpPr>
        <p:spPr>
          <a:xfrm>
            <a:off x="3529013" y="2897147"/>
            <a:ext cx="7730801" cy="3373817"/>
          </a:xfrm>
        </p:spPr>
        <p:txBody>
          <a:bodyPr vert="horz" lIns="91440" tIns="45720" rIns="91440" bIns="45720" rtlCol="0" anchor="t">
            <a:noAutofit/>
          </a:bodyPr>
          <a:lstStyle/>
          <a:p>
            <a:pPr algn="l">
              <a:lnSpc>
                <a:spcPct val="100000"/>
              </a:lnSpc>
            </a:pPr>
            <a:r>
              <a:rPr lang="en-US" sz="1800" b="1" dirty="0">
                <a:solidFill>
                  <a:schemeClr val="tx2"/>
                </a:solidFill>
              </a:rPr>
              <a:t>Presented by: </a:t>
            </a:r>
          </a:p>
          <a:p>
            <a:pPr lvl="1" algn="l">
              <a:lnSpc>
                <a:spcPct val="100000"/>
              </a:lnSpc>
            </a:pPr>
            <a:r>
              <a:rPr lang="en-US" sz="1800" b="1" dirty="0">
                <a:solidFill>
                  <a:schemeClr val="tx2"/>
                </a:solidFill>
              </a:rPr>
              <a:t>Mantra Jain (A2305220412)</a:t>
            </a:r>
          </a:p>
          <a:p>
            <a:pPr lvl="1" algn="l">
              <a:lnSpc>
                <a:spcPct val="100000"/>
              </a:lnSpc>
            </a:pPr>
            <a:r>
              <a:rPr lang="en-US" sz="1800" b="1" dirty="0">
                <a:solidFill>
                  <a:schemeClr val="tx2"/>
                </a:solidFill>
              </a:rPr>
              <a:t>Ansh Srivastav (A230522390) </a:t>
            </a:r>
          </a:p>
          <a:p>
            <a:pPr algn="l">
              <a:lnSpc>
                <a:spcPct val="100000"/>
              </a:lnSpc>
            </a:pPr>
            <a:r>
              <a:rPr lang="en-US" sz="1800" b="1" dirty="0">
                <a:solidFill>
                  <a:schemeClr val="tx2"/>
                </a:solidFill>
              </a:rPr>
              <a:t>Under Guidance of Dr. Harshit Bhardwaj</a:t>
            </a:r>
          </a:p>
          <a:p>
            <a:pPr algn="l">
              <a:lnSpc>
                <a:spcPct val="100000"/>
              </a:lnSpc>
            </a:pPr>
            <a:r>
              <a:rPr lang="en-US" sz="1800" b="1" dirty="0">
                <a:solidFill>
                  <a:schemeClr val="tx2"/>
                </a:solidFill>
              </a:rPr>
              <a:t>Affiliation: Department of Computer Science, Amity School of Engineering and Technology</a:t>
            </a:r>
          </a:p>
          <a:p>
            <a:pPr algn="l">
              <a:lnSpc>
                <a:spcPct val="100000"/>
              </a:lnSpc>
            </a:pPr>
            <a:r>
              <a:rPr lang="en-US" sz="1800" b="1" dirty="0">
                <a:solidFill>
                  <a:schemeClr val="tx2"/>
                </a:solidFill>
              </a:rPr>
              <a:t>Presentation Date: 29/05/2024</a:t>
            </a:r>
          </a:p>
          <a:p>
            <a:pPr algn="l">
              <a:lnSpc>
                <a:spcPct val="100000"/>
              </a:lnSpc>
            </a:pPr>
            <a:r>
              <a:rPr lang="en-US" sz="1800" b="1" dirty="0">
                <a:solidFill>
                  <a:schemeClr val="tx2"/>
                </a:solidFill>
              </a:rPr>
              <a:t>Amity University Noida, Sector – 125, Uttar Pradesh, India </a:t>
            </a:r>
          </a:p>
          <a:p>
            <a:pPr indent="-228600" algn="l">
              <a:lnSpc>
                <a:spcPct val="100000"/>
              </a:lnSpc>
              <a:buFont typeface="Arial" panose="020B0604020202020204" pitchFamily="34" charset="0"/>
              <a:buChar char="•"/>
            </a:pPr>
            <a:endParaRPr lang="en-US" sz="1800" dirty="0">
              <a:solidFill>
                <a:schemeClr val="tx2"/>
              </a:solidFill>
            </a:endParaRPr>
          </a:p>
        </p:txBody>
      </p:sp>
      <p:pic>
        <p:nvPicPr>
          <p:cNvPr id="10" name="Picture 9" descr="A stethoscope and pills on a blue background&#10;&#10;Description automatically generated">
            <a:extLst>
              <a:ext uri="{FF2B5EF4-FFF2-40B4-BE49-F238E27FC236}">
                <a16:creationId xmlns:a16="http://schemas.microsoft.com/office/drawing/2014/main" id="{902F5D37-D6D5-7C30-237D-C07298BD791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837473B0-CC2E-450A-ABE3-18F120FF3D39}">
                <a1611:picAttrSrcUrl xmlns:a1611="http://schemas.microsoft.com/office/drawing/2016/11/main" r:id="rId5"/>
              </a:ext>
            </a:extLst>
          </a:blip>
          <a:stretch>
            <a:fillRect/>
          </a:stretch>
        </p:blipFill>
        <p:spPr>
          <a:xfrm>
            <a:off x="594852" y="3130723"/>
            <a:ext cx="4209625" cy="2852019"/>
          </a:xfrm>
          <a:prstGeom prst="rect">
            <a:avLst/>
          </a:prstGeom>
        </p:spPr>
      </p:pic>
      <p:pic>
        <p:nvPicPr>
          <p:cNvPr id="117" name="Picture 116" descr="A logo of a university&#10;&#10;Description automatically generated">
            <a:extLst>
              <a:ext uri="{FF2B5EF4-FFF2-40B4-BE49-F238E27FC236}">
                <a16:creationId xmlns:a16="http://schemas.microsoft.com/office/drawing/2014/main" id="{42815969-344E-CE8C-EE85-B523D0AEB3D5}"/>
              </a:ext>
            </a:extLst>
          </p:cNvPr>
          <p:cNvPicPr>
            <a:picLocks noChangeAspect="1"/>
          </p:cNvPicPr>
          <p:nvPr/>
        </p:nvPicPr>
        <p:blipFill>
          <a:blip r:embed="rId6"/>
          <a:stretch>
            <a:fillRect/>
          </a:stretch>
        </p:blipFill>
        <p:spPr>
          <a:xfrm>
            <a:off x="1210621" y="799536"/>
            <a:ext cx="1149121" cy="1327873"/>
          </a:xfrm>
          <a:prstGeom prst="rect">
            <a:avLst/>
          </a:prstGeom>
        </p:spPr>
      </p:pic>
    </p:spTree>
    <p:extLst>
      <p:ext uri="{BB962C8B-B14F-4D97-AF65-F5344CB8AC3E}">
        <p14:creationId xmlns:p14="http://schemas.microsoft.com/office/powerpoint/2010/main" val="2842596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F7FE-F023-6D40-80C8-76FF361E12E4}"/>
              </a:ext>
            </a:extLst>
          </p:cNvPr>
          <p:cNvSpPr>
            <a:spLocks noGrp="1"/>
          </p:cNvSpPr>
          <p:nvPr>
            <p:ph type="title"/>
          </p:nvPr>
        </p:nvSpPr>
        <p:spPr>
          <a:xfrm>
            <a:off x="1156829" y="890840"/>
            <a:ext cx="5410200" cy="830402"/>
          </a:xfrm>
        </p:spPr>
        <p:txBody>
          <a:bodyPr>
            <a:normAutofit/>
          </a:bodyPr>
          <a:lstStyle/>
          <a:p>
            <a:r>
              <a:rPr lang="en-US" sz="3600" dirty="0">
                <a:solidFill>
                  <a:schemeClr val="tx2"/>
                </a:solidFill>
              </a:rPr>
              <a:t>Bayesian Optimization</a:t>
            </a:r>
          </a:p>
        </p:txBody>
      </p:sp>
      <p:sp>
        <p:nvSpPr>
          <p:cNvPr id="3" name="Content Placeholder 2">
            <a:extLst>
              <a:ext uri="{FF2B5EF4-FFF2-40B4-BE49-F238E27FC236}">
                <a16:creationId xmlns:a16="http://schemas.microsoft.com/office/drawing/2014/main" id="{7562AAE0-B76A-4467-A510-6664EC564547}"/>
              </a:ext>
            </a:extLst>
          </p:cNvPr>
          <p:cNvSpPr>
            <a:spLocks noGrp="1"/>
          </p:cNvSpPr>
          <p:nvPr>
            <p:ph idx="1"/>
          </p:nvPr>
        </p:nvSpPr>
        <p:spPr>
          <a:xfrm>
            <a:off x="971974" y="1715938"/>
            <a:ext cx="6841989" cy="4402462"/>
          </a:xfrm>
        </p:spPr>
        <p:txBody>
          <a:bodyPr>
            <a:noAutofit/>
          </a:bodyPr>
          <a:lstStyle/>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We have used Bayesian Optimization for Hyperparameter Optimization.</a:t>
            </a:r>
          </a:p>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Step 1: Choose Random Points and use them to create a surrogate function.</a:t>
            </a:r>
          </a:p>
          <a:p>
            <a:pPr algn="just">
              <a:lnSpc>
                <a:spcPct val="100000"/>
              </a:lnSpc>
            </a:pPr>
            <a:r>
              <a:rPr lang="en-US" sz="1800" dirty="0">
                <a:solidFill>
                  <a:schemeClr val="tx2"/>
                </a:solidFill>
                <a:latin typeface="Times New Roman" panose="02020603050405020304" pitchFamily="18" charset="0"/>
                <a:cs typeface="Times New Roman" panose="02020603050405020304" pitchFamily="18" charset="0"/>
              </a:rPr>
              <a:t>Step 2: Iterate by adding more points using Acquisition Function, Re-evaluate Surrogate Fn.</a:t>
            </a:r>
          </a:p>
          <a:p>
            <a:pPr algn="just">
              <a:lnSpc>
                <a:spcPct val="100000"/>
              </a:lnSpc>
              <a:buFont typeface="Arial" panose="020B0604020202020204" pitchFamily="34" charset="0"/>
              <a:buChar char="•"/>
            </a:pPr>
            <a:r>
              <a:rPr lang="en-IN" sz="1800" dirty="0">
                <a:solidFill>
                  <a:schemeClr val="tx2"/>
                </a:solidFill>
                <a:effectLst/>
                <a:latin typeface="Times New Roman" panose="02020603050405020304" pitchFamily="18" charset="0"/>
                <a:cs typeface="Times New Roman" panose="02020603050405020304" pitchFamily="18" charset="0"/>
              </a:rPr>
              <a:t>Continue loop unless following occurs:</a:t>
            </a:r>
          </a:p>
          <a:p>
            <a:pPr lvl="1" algn="just">
              <a:lnSpc>
                <a:spcPct val="100000"/>
              </a:lnSpc>
            </a:pPr>
            <a:r>
              <a:rPr lang="en-IN" sz="1800" dirty="0">
                <a:solidFill>
                  <a:schemeClr val="tx2"/>
                </a:solidFill>
                <a:effectLst/>
                <a:latin typeface="Times New Roman" panose="02020603050405020304" pitchFamily="18" charset="0"/>
                <a:cs typeface="Times New Roman" panose="02020603050405020304" pitchFamily="18" charset="0"/>
              </a:rPr>
              <a:t>surrogate function max does not change</a:t>
            </a:r>
          </a:p>
          <a:p>
            <a:pPr lvl="1" algn="just">
              <a:lnSpc>
                <a:spcPct val="100000"/>
              </a:lnSpc>
            </a:pPr>
            <a:r>
              <a:rPr lang="en-IN" sz="1800" dirty="0">
                <a:solidFill>
                  <a:schemeClr val="tx2"/>
                </a:solidFill>
                <a:effectLst/>
                <a:latin typeface="Times New Roman" panose="02020603050405020304" pitchFamily="18" charset="0"/>
                <a:cs typeface="Times New Roman" panose="02020603050405020304" pitchFamily="18" charset="0"/>
              </a:rPr>
              <a:t>or variance below threshold</a:t>
            </a:r>
          </a:p>
          <a:p>
            <a:pPr lvl="1" algn="just">
              <a:lnSpc>
                <a:spcPct val="100000"/>
              </a:lnSpc>
            </a:pPr>
            <a:r>
              <a:rPr lang="en-IN" sz="1800" dirty="0">
                <a:solidFill>
                  <a:schemeClr val="tx2"/>
                </a:solidFill>
                <a:effectLst/>
                <a:latin typeface="Times New Roman" panose="02020603050405020304" pitchFamily="18" charset="0"/>
                <a:cs typeface="Times New Roman" panose="02020603050405020304" pitchFamily="18" charset="0"/>
              </a:rPr>
              <a:t>Or </a:t>
            </a:r>
            <a:r>
              <a:rPr lang="en-IN" sz="1800" dirty="0" err="1">
                <a:solidFill>
                  <a:schemeClr val="tx2"/>
                </a:solidFill>
                <a:effectLst/>
                <a:latin typeface="Times New Roman" panose="02020603050405020304" pitchFamily="18" charset="0"/>
                <a:cs typeface="Times New Roman" panose="02020603050405020304" pitchFamily="18" charset="0"/>
              </a:rPr>
              <a:t>fn</a:t>
            </a:r>
            <a:r>
              <a:rPr lang="en-IN" sz="1800" dirty="0">
                <a:solidFill>
                  <a:schemeClr val="tx2"/>
                </a:solidFill>
                <a:effectLst/>
                <a:latin typeface="Times New Roman" panose="02020603050405020304" pitchFamily="18" charset="0"/>
                <a:cs typeface="Times New Roman" panose="02020603050405020304" pitchFamily="18" charset="0"/>
              </a:rPr>
              <a:t> is exhausted. (if we don't want to extend the application ) </a:t>
            </a:r>
          </a:p>
          <a:p>
            <a:pPr algn="just">
              <a:lnSpc>
                <a:spcPct val="100000"/>
              </a:lnSpc>
            </a:pPr>
            <a:r>
              <a:rPr lang="x-none" sz="1800" spc="-5">
                <a:solidFill>
                  <a:schemeClr val="tx2"/>
                </a:solidFill>
                <a:effectLst/>
                <a:latin typeface="Times New Roman" panose="02020603050405020304" pitchFamily="18" charset="0"/>
                <a:ea typeface="SimSun" panose="02010600030101010101" pitchFamily="2" charset="-122"/>
              </a:rPr>
              <a:t>Hyper parameter optimization aims to maximise the accuracy of the model while preventing the overfitting. Thus, it finds a balance between the models complexity and generalized performance.</a:t>
            </a:r>
            <a:endParaRPr lang="en-IN" sz="1800" spc="-5" dirty="0">
              <a:solidFill>
                <a:schemeClr val="tx2"/>
              </a:solidFill>
              <a:effectLst/>
              <a:latin typeface="Times New Roman" panose="02020603050405020304" pitchFamily="18" charset="0"/>
              <a:ea typeface="SimSun" panose="02010600030101010101" pitchFamily="2" charset="-122"/>
            </a:endParaRPr>
          </a:p>
          <a:p>
            <a:pPr lvl="1" algn="just">
              <a:lnSpc>
                <a:spcPct val="100000"/>
              </a:lnSpc>
            </a:pPr>
            <a:endParaRPr lang="en-US" sz="1800" dirty="0">
              <a:solidFill>
                <a:schemeClr val="tx2"/>
              </a:solidFill>
            </a:endParaRPr>
          </a:p>
          <a:p>
            <a:pPr algn="just">
              <a:lnSpc>
                <a:spcPct val="100000"/>
              </a:lnSpc>
            </a:pPr>
            <a:endParaRPr lang="en-US" sz="1800" dirty="0">
              <a:solidFill>
                <a:schemeClr val="tx2"/>
              </a:solidFill>
            </a:endParaRPr>
          </a:p>
        </p:txBody>
      </p:sp>
      <p:pic>
        <p:nvPicPr>
          <p:cNvPr id="7" name="Graphic 6" descr="Diagnostic">
            <a:extLst>
              <a:ext uri="{FF2B5EF4-FFF2-40B4-BE49-F238E27FC236}">
                <a16:creationId xmlns:a16="http://schemas.microsoft.com/office/drawing/2014/main" id="{3C7FE505-7A8B-D2B5-C93C-4A108D8668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6457" y="1306041"/>
            <a:ext cx="4209625" cy="4209625"/>
          </a:xfrm>
          <a:prstGeom prst="rect">
            <a:avLst/>
          </a:prstGeom>
        </p:spPr>
      </p:pic>
    </p:spTree>
    <p:extLst>
      <p:ext uri="{BB962C8B-B14F-4D97-AF65-F5344CB8AC3E}">
        <p14:creationId xmlns:p14="http://schemas.microsoft.com/office/powerpoint/2010/main" val="253031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E7B2868-4059-7172-A3FB-C66EFB3DC4DC}"/>
              </a:ext>
            </a:extLst>
          </p:cNvPr>
          <p:cNvSpPr>
            <a:spLocks noGrp="1"/>
          </p:cNvSpPr>
          <p:nvPr>
            <p:ph type="title"/>
          </p:nvPr>
        </p:nvSpPr>
        <p:spPr>
          <a:xfrm>
            <a:off x="815303" y="-173463"/>
            <a:ext cx="4953000" cy="1664573"/>
          </a:xfrm>
        </p:spPr>
        <p:txBody>
          <a:bodyPr>
            <a:normAutofit/>
          </a:bodyPr>
          <a:lstStyle/>
          <a:p>
            <a:r>
              <a:rPr lang="en-US" dirty="0">
                <a:solidFill>
                  <a:schemeClr val="tx2"/>
                </a:solidFill>
              </a:rPr>
              <a:t>1D CNN LSTM</a:t>
            </a:r>
          </a:p>
        </p:txBody>
      </p:sp>
      <p:sp>
        <p:nvSpPr>
          <p:cNvPr id="3" name="Content Placeholder 2">
            <a:extLst>
              <a:ext uri="{FF2B5EF4-FFF2-40B4-BE49-F238E27FC236}">
                <a16:creationId xmlns:a16="http://schemas.microsoft.com/office/drawing/2014/main" id="{7024D5F4-716E-52BB-4A66-2F7CA35323A1}"/>
              </a:ext>
            </a:extLst>
          </p:cNvPr>
          <p:cNvSpPr>
            <a:spLocks noGrp="1"/>
          </p:cNvSpPr>
          <p:nvPr>
            <p:ph idx="1"/>
          </p:nvPr>
        </p:nvSpPr>
        <p:spPr>
          <a:xfrm>
            <a:off x="416155" y="1197197"/>
            <a:ext cx="5352147" cy="4066537"/>
          </a:xfrm>
        </p:spPr>
        <p:txBody>
          <a:bodyPr>
            <a:noAutofit/>
          </a:bodyPr>
          <a:lstStyle/>
          <a:p>
            <a:pPr algn="just">
              <a:lnSpc>
                <a:spcPct val="100000"/>
              </a:lnSpc>
            </a:pPr>
            <a:r>
              <a:rPr lang="en-US" sz="2000" b="1" kern="0" dirty="0">
                <a:solidFill>
                  <a:schemeClr val="tx2"/>
                </a:solidFill>
                <a:latin typeface="Times New Roman" panose="02020603050405020304" pitchFamily="18" charset="0"/>
                <a:ea typeface="SimSun" panose="02010600030101010101" pitchFamily="2" charset="-122"/>
              </a:rPr>
              <a:t>1D CNN</a:t>
            </a:r>
          </a:p>
          <a:p>
            <a:pPr marL="0" indent="0" algn="just">
              <a:lnSpc>
                <a:spcPct val="100000"/>
              </a:lnSpc>
              <a:buNone/>
            </a:pPr>
            <a:r>
              <a:rPr lang="en-US" sz="1800" kern="0" dirty="0">
                <a:solidFill>
                  <a:schemeClr val="tx2"/>
                </a:solidFill>
                <a:effectLst/>
                <a:latin typeface="Times New Roman" panose="02020603050405020304" pitchFamily="18" charset="0"/>
                <a:ea typeface="SimSun" panose="02010600030101010101" pitchFamily="2" charset="-122"/>
              </a:rPr>
              <a:t>To obtain representations and effective features from 1D time series convolution sequence data, a 1D-CNN may perform 1D operations with different filters. To confirm to the single dimensional nature of the raw EEG signal data, the feature maps and convolutional filters of the 1D CNNs used in this work are entirely one dimensional. By increasing the number of convolutional layers, CNN is capable of progressively generating higher level features for epileptic seizure detection tasks which are resistant and discriminable</a:t>
            </a:r>
            <a:r>
              <a:rPr lang="en-IN" sz="1800" kern="0" dirty="0">
                <a:solidFill>
                  <a:schemeClr val="tx2"/>
                </a:solidFill>
                <a:latin typeface="Times New Roman" panose="02020603050405020304" pitchFamily="18" charset="0"/>
                <a:ea typeface="SimSun" panose="02010600030101010101" pitchFamily="2" charset="-122"/>
              </a:rPr>
              <a:t>.</a:t>
            </a:r>
          </a:p>
          <a:p>
            <a:pPr algn="just">
              <a:lnSpc>
                <a:spcPct val="100000"/>
              </a:lnSpc>
            </a:pPr>
            <a:r>
              <a:rPr lang="en-IN" sz="2000" b="1" kern="0" dirty="0">
                <a:solidFill>
                  <a:schemeClr val="tx2"/>
                </a:solidFill>
                <a:latin typeface="Times New Roman" panose="02020603050405020304" pitchFamily="18" charset="0"/>
                <a:ea typeface="SimSun" panose="02010600030101010101" pitchFamily="2" charset="-122"/>
              </a:rPr>
              <a:t>LSTM</a:t>
            </a:r>
            <a:endParaRPr lang="en-IN" sz="1800" b="1" kern="0" dirty="0">
              <a:solidFill>
                <a:schemeClr val="tx2"/>
              </a:solidFill>
              <a:latin typeface="Times New Roman" panose="02020603050405020304" pitchFamily="18" charset="0"/>
              <a:ea typeface="SimSun" panose="02010600030101010101" pitchFamily="2" charset="-122"/>
            </a:endParaRPr>
          </a:p>
          <a:p>
            <a:pPr marL="0" indent="0" algn="just">
              <a:lnSpc>
                <a:spcPct val="100000"/>
              </a:lnSpc>
              <a:buNone/>
            </a:pPr>
            <a:r>
              <a:rPr lang="en-US" sz="1800" kern="0" dirty="0">
                <a:solidFill>
                  <a:schemeClr val="tx2"/>
                </a:solidFill>
                <a:latin typeface="Times New Roman" panose="02020603050405020304" pitchFamily="18" charset="0"/>
                <a:ea typeface="SimSun" panose="02010600030101010101" pitchFamily="2" charset="-122"/>
              </a:rPr>
              <a:t>The first stage in a Long Short-Term Memory unit determines what percentage of the Long-Term Memory is remembered.</a:t>
            </a:r>
          </a:p>
          <a:p>
            <a:pPr marL="0" indent="0" algn="just">
              <a:lnSpc>
                <a:spcPct val="100000"/>
              </a:lnSpc>
              <a:buNone/>
            </a:pPr>
            <a:r>
              <a:rPr lang="en-US" sz="1800" kern="0" dirty="0">
                <a:solidFill>
                  <a:schemeClr val="tx2"/>
                </a:solidFill>
                <a:latin typeface="Times New Roman" panose="02020603050405020304" pitchFamily="18" charset="0"/>
                <a:ea typeface="SimSun" panose="02010600030101010101" pitchFamily="2" charset="-122"/>
              </a:rPr>
              <a:t>Side Figure represents the LSTM block consisting four gates.</a:t>
            </a:r>
          </a:p>
        </p:txBody>
      </p:sp>
      <p:sp>
        <p:nvSpPr>
          <p:cNvPr id="30" name="Rectangle 29">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machine&#10;&#10;Description automatically generated">
            <a:extLst>
              <a:ext uri="{FF2B5EF4-FFF2-40B4-BE49-F238E27FC236}">
                <a16:creationId xmlns:a16="http://schemas.microsoft.com/office/drawing/2014/main" id="{6E3AD08B-0B1C-3278-06D8-992D732A4293}"/>
              </a:ext>
            </a:extLst>
          </p:cNvPr>
          <p:cNvPicPr>
            <a:picLocks/>
          </p:cNvPicPr>
          <p:nvPr/>
        </p:nvPicPr>
        <p:blipFill>
          <a:blip r:embed="rId4"/>
          <a:stretch>
            <a:fillRect/>
          </a:stretch>
        </p:blipFill>
        <p:spPr>
          <a:xfrm>
            <a:off x="6858001" y="1442125"/>
            <a:ext cx="4724400" cy="3968495"/>
          </a:xfrm>
          <a:prstGeom prst="rect">
            <a:avLst/>
          </a:prstGeom>
        </p:spPr>
      </p:pic>
    </p:spTree>
    <p:extLst>
      <p:ext uri="{BB962C8B-B14F-4D97-AF65-F5344CB8AC3E}">
        <p14:creationId xmlns:p14="http://schemas.microsoft.com/office/powerpoint/2010/main" val="2522599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D4860-F3A7-BD16-67C2-CFFDF25BA257}"/>
              </a:ext>
            </a:extLst>
          </p:cNvPr>
          <p:cNvSpPr>
            <a:spLocks noGrp="1"/>
          </p:cNvSpPr>
          <p:nvPr>
            <p:ph type="title"/>
          </p:nvPr>
        </p:nvSpPr>
        <p:spPr>
          <a:xfrm>
            <a:off x="1198182" y="381000"/>
            <a:ext cx="10003218" cy="1600124"/>
          </a:xfrm>
        </p:spPr>
        <p:txBody>
          <a:bodyPr>
            <a:normAutofit/>
          </a:bodyPr>
          <a:lstStyle/>
          <a:p>
            <a:r>
              <a:rPr lang="en-US" dirty="0"/>
              <a:t>Pooling and FC Layer</a:t>
            </a:r>
          </a:p>
        </p:txBody>
      </p:sp>
      <p:sp>
        <p:nvSpPr>
          <p:cNvPr id="3" name="Content Placeholder 2">
            <a:extLst>
              <a:ext uri="{FF2B5EF4-FFF2-40B4-BE49-F238E27FC236}">
                <a16:creationId xmlns:a16="http://schemas.microsoft.com/office/drawing/2014/main" id="{11BAD11F-AB02-14DA-6EFE-A73845E8378D}"/>
              </a:ext>
            </a:extLst>
          </p:cNvPr>
          <p:cNvSpPr>
            <a:spLocks noGrp="1"/>
          </p:cNvSpPr>
          <p:nvPr>
            <p:ph idx="1"/>
          </p:nvPr>
        </p:nvSpPr>
        <p:spPr>
          <a:xfrm>
            <a:off x="1185756" y="2362200"/>
            <a:ext cx="10015644" cy="3935986"/>
          </a:xfrm>
        </p:spPr>
        <p:txBody>
          <a:bodyPr anchor="ctr">
            <a:normAutofit/>
          </a:bodyPr>
          <a:lstStyle/>
          <a:p>
            <a:pPr algn="just">
              <a:lnSpc>
                <a:spcPct val="100000"/>
              </a:lnSpc>
            </a:pPr>
            <a:r>
              <a:rPr lang="en-IN" sz="2000" b="1" dirty="0">
                <a:solidFill>
                  <a:schemeClr val="tx1">
                    <a:alpha val="80000"/>
                  </a:schemeClr>
                </a:solidFill>
                <a:latin typeface="Times New Roman" panose="02020603050405020304" pitchFamily="18" charset="0"/>
                <a:cs typeface="Times New Roman" panose="02020603050405020304" pitchFamily="18" charset="0"/>
              </a:rPr>
              <a:t>Pooling Layer</a:t>
            </a:r>
          </a:p>
          <a:p>
            <a:pPr marL="0" indent="0" algn="just">
              <a:lnSpc>
                <a:spcPct val="100000"/>
              </a:lnSpc>
              <a:buNone/>
            </a:pPr>
            <a:r>
              <a:rPr lang="en-IN" sz="1800" dirty="0">
                <a:solidFill>
                  <a:schemeClr val="tx1">
                    <a:alpha val="80000"/>
                  </a:schemeClr>
                </a:solidFill>
                <a:latin typeface="Times New Roman" panose="02020603050405020304" pitchFamily="18" charset="0"/>
                <a:cs typeface="Times New Roman" panose="02020603050405020304" pitchFamily="18" charset="0"/>
              </a:rPr>
              <a:t>Pooling layers to reduce the size of the representation, to speed the computation, as well as make some of the features that it detects a bit more robust.</a:t>
            </a:r>
          </a:p>
          <a:p>
            <a:pPr algn="just">
              <a:lnSpc>
                <a:spcPct val="100000"/>
              </a:lnSpc>
            </a:pPr>
            <a:r>
              <a:rPr lang="en-US" sz="2000" b="1" dirty="0">
                <a:solidFill>
                  <a:schemeClr val="tx1">
                    <a:alpha val="80000"/>
                  </a:schemeClr>
                </a:solidFill>
                <a:latin typeface="Times New Roman" panose="02020603050405020304" pitchFamily="18" charset="0"/>
                <a:cs typeface="Times New Roman" panose="02020603050405020304" pitchFamily="18" charset="0"/>
              </a:rPr>
              <a:t>FC Layer</a:t>
            </a:r>
          </a:p>
          <a:p>
            <a:pPr algn="just">
              <a:lnSpc>
                <a:spcPct val="100000"/>
              </a:lnSpc>
            </a:pPr>
            <a:r>
              <a:rPr lang="en-IN" sz="1800" dirty="0">
                <a:solidFill>
                  <a:schemeClr val="tx1">
                    <a:alpha val="80000"/>
                  </a:schemeClr>
                </a:solidFill>
                <a:latin typeface="Times New Roman" panose="02020603050405020304" pitchFamily="18" charset="0"/>
                <a:cs typeface="Times New Roman" panose="02020603050405020304" pitchFamily="18" charset="0"/>
              </a:rPr>
              <a:t>The weights and biases in FC layers are learned during the training process, making them adapt to the specific problem at hand.</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After classifying we use FC layer to connect extracted features to two categories namely Epileptic and non-epileptic.</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To do this we flatten the signal into a 1D vector.</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Every single neuron of the current layer is connected to both the previous and the next layer.</a:t>
            </a:r>
          </a:p>
        </p:txBody>
      </p:sp>
    </p:spTree>
    <p:extLst>
      <p:ext uri="{BB962C8B-B14F-4D97-AF65-F5344CB8AC3E}">
        <p14:creationId xmlns:p14="http://schemas.microsoft.com/office/powerpoint/2010/main" val="3506684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3A84A0-D8FA-A02C-1013-F27BF3636097}"/>
              </a:ext>
            </a:extLst>
          </p:cNvPr>
          <p:cNvSpPr>
            <a:spLocks noGrp="1"/>
          </p:cNvSpPr>
          <p:nvPr>
            <p:ph idx="1"/>
          </p:nvPr>
        </p:nvSpPr>
        <p:spPr>
          <a:xfrm>
            <a:off x="892945" y="1328509"/>
            <a:ext cx="3907609" cy="4533448"/>
          </a:xfrm>
        </p:spPr>
        <p:txBody>
          <a:bodyPr>
            <a:normAutofit/>
          </a:bodyPr>
          <a:lstStyle/>
          <a:p>
            <a:pPr marL="0" indent="0" algn="just">
              <a:lnSpc>
                <a:spcPct val="100000"/>
              </a:lnSpc>
              <a:buNone/>
            </a:pPr>
            <a:r>
              <a:rPr lang="en-US" sz="1800" kern="0" dirty="0">
                <a:solidFill>
                  <a:schemeClr val="tx2"/>
                </a:solidFill>
                <a:effectLst/>
                <a:latin typeface="Times New Roman" panose="02020603050405020304" pitchFamily="18" charset="0"/>
                <a:ea typeface="SimSun" panose="02010600030101010101" pitchFamily="2" charset="-122"/>
              </a:rPr>
              <a:t>4 Convolutional layers, 2 LSTM layers, 1 input layer, 1 pooling layer, 4 fully connected (FC) layers, and a SoftMax output layer make up the suggested ensemble model. First, as the data source for the proposed model, the 45 X 1 form of the one-dimensional EEG signal data is used after that, to extract abstraction features from the raw signal data, input data is transmitted through an initial convolution layer composed of 64 one dimensional convolution kernels with a shape of 3 X 1 and a length of 1, respectively. </a:t>
            </a:r>
            <a:endParaRPr lang="en-US" sz="1800" kern="0" dirty="0">
              <a:solidFill>
                <a:schemeClr val="tx2"/>
              </a:solidFill>
              <a:latin typeface="Times New Roman" panose="02020603050405020304" pitchFamily="18" charset="0"/>
              <a:ea typeface="SimSun" panose="02010600030101010101" pitchFamily="2" charset="-122"/>
            </a:endParaRPr>
          </a:p>
          <a:p>
            <a:pPr marL="0" indent="0" algn="just">
              <a:lnSpc>
                <a:spcPct val="100000"/>
              </a:lnSpc>
              <a:buNone/>
            </a:pPr>
            <a:endParaRPr lang="en-US" sz="1800" dirty="0">
              <a:solidFill>
                <a:schemeClr val="tx2"/>
              </a:solidFill>
            </a:endParaRPr>
          </a:p>
        </p:txBody>
      </p:sp>
      <p:pic>
        <p:nvPicPr>
          <p:cNvPr id="4" name="Picture 3" descr="A diagram of a diagram of a diagram&#10;&#10;Description automatically generated">
            <a:extLst>
              <a:ext uri="{FF2B5EF4-FFF2-40B4-BE49-F238E27FC236}">
                <a16:creationId xmlns:a16="http://schemas.microsoft.com/office/drawing/2014/main" id="{24961988-408D-330B-CF3F-2DA95AABDB7D}"/>
              </a:ext>
            </a:extLst>
          </p:cNvPr>
          <p:cNvPicPr>
            <a:picLocks noChangeAspect="1"/>
          </p:cNvPicPr>
          <p:nvPr/>
        </p:nvPicPr>
        <p:blipFill>
          <a:blip r:embed="rId4"/>
          <a:stretch>
            <a:fillRect/>
          </a:stretch>
        </p:blipFill>
        <p:spPr>
          <a:xfrm>
            <a:off x="4932913" y="1788431"/>
            <a:ext cx="6416410" cy="2454276"/>
          </a:xfrm>
          <a:prstGeom prst="rect">
            <a:avLst/>
          </a:prstGeom>
        </p:spPr>
      </p:pic>
    </p:spTree>
    <p:extLst>
      <p:ext uri="{BB962C8B-B14F-4D97-AF65-F5344CB8AC3E}">
        <p14:creationId xmlns:p14="http://schemas.microsoft.com/office/powerpoint/2010/main" val="1051743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542467-7951-13FF-2A97-4653B78A877D}"/>
              </a:ext>
            </a:extLst>
          </p:cNvPr>
          <p:cNvSpPr>
            <a:spLocks noGrp="1"/>
          </p:cNvSpPr>
          <p:nvPr>
            <p:ph type="title"/>
          </p:nvPr>
        </p:nvSpPr>
        <p:spPr>
          <a:xfrm>
            <a:off x="838200" y="381000"/>
            <a:ext cx="10003218" cy="1600124"/>
          </a:xfrm>
        </p:spPr>
        <p:txBody>
          <a:bodyPr>
            <a:normAutofit/>
          </a:bodyPr>
          <a:lstStyle/>
          <a:p>
            <a:r>
              <a:rPr lang="en-US" dirty="0"/>
              <a:t>Result Analysis</a:t>
            </a:r>
          </a:p>
        </p:txBody>
      </p:sp>
      <p:sp>
        <p:nvSpPr>
          <p:cNvPr id="6" name="Content Placeholder 5">
            <a:extLst>
              <a:ext uri="{FF2B5EF4-FFF2-40B4-BE49-F238E27FC236}">
                <a16:creationId xmlns:a16="http://schemas.microsoft.com/office/drawing/2014/main" id="{319562F7-0B6A-E63E-1303-9BED14255EB4}"/>
              </a:ext>
            </a:extLst>
          </p:cNvPr>
          <p:cNvSpPr>
            <a:spLocks noGrp="1"/>
          </p:cNvSpPr>
          <p:nvPr>
            <p:ph idx="1"/>
          </p:nvPr>
        </p:nvSpPr>
        <p:spPr>
          <a:xfrm>
            <a:off x="838200" y="2745362"/>
            <a:ext cx="4800600" cy="3552824"/>
          </a:xfrm>
        </p:spPr>
        <p:txBody>
          <a:bodyPr anchor="ctr">
            <a:normAutofit/>
          </a:bodyPr>
          <a:lstStyle/>
          <a:p>
            <a:pPr algn="just"/>
            <a:r>
              <a:rPr lang="en-US" sz="1800" kern="0" dirty="0">
                <a:solidFill>
                  <a:schemeClr val="tx1"/>
                </a:solidFill>
                <a:latin typeface="Times New Roman" panose="02020603050405020304" pitchFamily="18" charset="0"/>
                <a:ea typeface="SimSun" panose="02010600030101010101" pitchFamily="2" charset="-122"/>
              </a:rPr>
              <a:t>A 90-10 train test split on the data is performed throughout the experiment.</a:t>
            </a:r>
            <a:r>
              <a:rPr lang="en-IN" sz="1800" kern="0" dirty="0">
                <a:solidFill>
                  <a:schemeClr val="tx1"/>
                </a:solidFill>
                <a:latin typeface="Times New Roman" panose="02020603050405020304" pitchFamily="18" charset="0"/>
                <a:ea typeface="SimSun" panose="02010600030101010101" pitchFamily="2" charset="-122"/>
              </a:rPr>
              <a:t> </a:t>
            </a:r>
            <a:r>
              <a:rPr lang="en-US" sz="1800" kern="0" dirty="0">
                <a:solidFill>
                  <a:schemeClr val="tx1"/>
                </a:solidFill>
                <a:latin typeface="Times New Roman" panose="02020603050405020304" pitchFamily="18" charset="0"/>
                <a:ea typeface="SimSun" panose="02010600030101010101" pitchFamily="2" charset="-122"/>
              </a:rPr>
              <a:t>With </a:t>
            </a:r>
            <a:r>
              <a:rPr lang="en-US" sz="1800" kern="0" dirty="0">
                <a:solidFill>
                  <a:schemeClr val="tx1"/>
                </a:solidFill>
                <a:effectLst/>
                <a:latin typeface="Times New Roman" panose="02020603050405020304" pitchFamily="18" charset="0"/>
                <a:ea typeface="SimSun" panose="02010600030101010101" pitchFamily="2" charset="-122"/>
              </a:rPr>
              <a:t>a 99.47% accuracy rate, the suggested model outperforms KNN by 7.7%, SVM by 5%, and DT by 2.27% as compared to the machine learning algorithms applied in paper [19]. This drives to the fact that suggested 1D-CNN LSTM ensemble model has great potential in the field of epileptic seizure detection research through EEG signals, as demonstrated by all these results</a:t>
            </a:r>
            <a:r>
              <a:rPr lang="en-IN" sz="1800" dirty="0">
                <a:solidFill>
                  <a:schemeClr val="tx1"/>
                </a:solidFill>
                <a:effectLst/>
              </a:rPr>
              <a:t> </a:t>
            </a:r>
            <a:endParaRPr lang="en-US" sz="1800" dirty="0">
              <a:solidFill>
                <a:schemeClr val="tx1"/>
              </a:solidFill>
            </a:endParaRPr>
          </a:p>
        </p:txBody>
      </p:sp>
      <p:graphicFrame>
        <p:nvGraphicFramePr>
          <p:cNvPr id="9" name="Table 8">
            <a:extLst>
              <a:ext uri="{FF2B5EF4-FFF2-40B4-BE49-F238E27FC236}">
                <a16:creationId xmlns:a16="http://schemas.microsoft.com/office/drawing/2014/main" id="{D9FD677C-B740-3089-CAD7-0DA88448AEAE}"/>
              </a:ext>
            </a:extLst>
          </p:cNvPr>
          <p:cNvGraphicFramePr>
            <a:graphicFrameLocks noGrp="1"/>
          </p:cNvGraphicFramePr>
          <p:nvPr>
            <p:extLst>
              <p:ext uri="{D42A27DB-BD31-4B8C-83A1-F6EECF244321}">
                <p14:modId xmlns:p14="http://schemas.microsoft.com/office/powerpoint/2010/main" val="2416497034"/>
              </p:ext>
            </p:extLst>
          </p:nvPr>
        </p:nvGraphicFramePr>
        <p:xfrm>
          <a:off x="5996628" y="3547977"/>
          <a:ext cx="5585774" cy="1947596"/>
        </p:xfrm>
        <a:graphic>
          <a:graphicData uri="http://schemas.openxmlformats.org/drawingml/2006/table">
            <a:tbl>
              <a:tblPr firstRow="1" firstCol="1" bandRow="1">
                <a:tableStyleId>{5C22544A-7EE6-4342-B048-85BDC9FD1C3A}</a:tableStyleId>
              </a:tblPr>
              <a:tblGrid>
                <a:gridCol w="1823970">
                  <a:extLst>
                    <a:ext uri="{9D8B030D-6E8A-4147-A177-3AD203B41FA5}">
                      <a16:colId xmlns:a16="http://schemas.microsoft.com/office/drawing/2014/main" val="1794201343"/>
                    </a:ext>
                  </a:extLst>
                </a:gridCol>
                <a:gridCol w="1003437">
                  <a:extLst>
                    <a:ext uri="{9D8B030D-6E8A-4147-A177-3AD203B41FA5}">
                      <a16:colId xmlns:a16="http://schemas.microsoft.com/office/drawing/2014/main" val="509013319"/>
                    </a:ext>
                  </a:extLst>
                </a:gridCol>
                <a:gridCol w="1059464">
                  <a:extLst>
                    <a:ext uri="{9D8B030D-6E8A-4147-A177-3AD203B41FA5}">
                      <a16:colId xmlns:a16="http://schemas.microsoft.com/office/drawing/2014/main" val="240867627"/>
                    </a:ext>
                  </a:extLst>
                </a:gridCol>
                <a:gridCol w="876923">
                  <a:extLst>
                    <a:ext uri="{9D8B030D-6E8A-4147-A177-3AD203B41FA5}">
                      <a16:colId xmlns:a16="http://schemas.microsoft.com/office/drawing/2014/main" val="938862392"/>
                    </a:ext>
                  </a:extLst>
                </a:gridCol>
                <a:gridCol w="821980">
                  <a:extLst>
                    <a:ext uri="{9D8B030D-6E8A-4147-A177-3AD203B41FA5}">
                      <a16:colId xmlns:a16="http://schemas.microsoft.com/office/drawing/2014/main" val="1004378077"/>
                    </a:ext>
                  </a:extLst>
                </a:gridCol>
              </a:tblGrid>
              <a:tr h="643053">
                <a:tc>
                  <a:txBody>
                    <a:bodyPr/>
                    <a:lstStyle/>
                    <a:p>
                      <a:pPr marL="0" marR="2540" algn="ctr">
                        <a:lnSpc>
                          <a:spcPct val="150000"/>
                        </a:lnSpc>
                        <a:spcBef>
                          <a:spcPts val="0"/>
                        </a:spcBef>
                        <a:spcAft>
                          <a:spcPts val="0"/>
                        </a:spcAft>
                      </a:pPr>
                      <a:r>
                        <a:rPr lang="en-US" sz="1400" kern="100">
                          <a:effectLst/>
                        </a:rPr>
                        <a:t>Model</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Accuracy</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Precesion</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Recall</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F1-Score</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extLst>
                  <a:ext uri="{0D108BD9-81ED-4DB2-BD59-A6C34878D82A}">
                    <a16:rowId xmlns:a16="http://schemas.microsoft.com/office/drawing/2014/main" val="340783417"/>
                  </a:ext>
                </a:extLst>
              </a:tr>
              <a:tr h="330745">
                <a:tc>
                  <a:txBody>
                    <a:bodyPr/>
                    <a:lstStyle/>
                    <a:p>
                      <a:pPr marL="0" marR="2540" algn="ctr">
                        <a:lnSpc>
                          <a:spcPct val="150000"/>
                        </a:lnSpc>
                        <a:spcBef>
                          <a:spcPts val="0"/>
                        </a:spcBef>
                        <a:spcAft>
                          <a:spcPts val="0"/>
                        </a:spcAft>
                      </a:pPr>
                      <a:r>
                        <a:rPr lang="en-US" sz="1400" kern="100">
                          <a:effectLst/>
                        </a:rPr>
                        <a:t>CNN</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97.13%</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94.24%</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92.34%</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0.9328</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extLst>
                  <a:ext uri="{0D108BD9-81ED-4DB2-BD59-A6C34878D82A}">
                    <a16:rowId xmlns:a16="http://schemas.microsoft.com/office/drawing/2014/main" val="1875775799"/>
                  </a:ext>
                </a:extLst>
              </a:tr>
              <a:tr h="330745">
                <a:tc>
                  <a:txBody>
                    <a:bodyPr/>
                    <a:lstStyle/>
                    <a:p>
                      <a:pPr marL="0" marR="2540" algn="ctr">
                        <a:lnSpc>
                          <a:spcPct val="150000"/>
                        </a:lnSpc>
                        <a:spcBef>
                          <a:spcPts val="0"/>
                        </a:spcBef>
                        <a:spcAft>
                          <a:spcPts val="0"/>
                        </a:spcAft>
                      </a:pPr>
                      <a:r>
                        <a:rPr lang="en-US" sz="1400" kern="100">
                          <a:effectLst/>
                        </a:rPr>
                        <a:t>DNN</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96.35%</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95.18%</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0" algn="ctr">
                        <a:lnSpc>
                          <a:spcPct val="150000"/>
                        </a:lnSpc>
                        <a:spcBef>
                          <a:spcPts val="0"/>
                        </a:spcBef>
                        <a:spcAft>
                          <a:spcPts val="0"/>
                        </a:spcAft>
                      </a:pPr>
                      <a:r>
                        <a:rPr lang="en-US" sz="1400" kern="100">
                          <a:effectLst/>
                        </a:rPr>
                        <a:t>87.50%</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0.9118</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extLst>
                  <a:ext uri="{0D108BD9-81ED-4DB2-BD59-A6C34878D82A}">
                    <a16:rowId xmlns:a16="http://schemas.microsoft.com/office/drawing/2014/main" val="2900112494"/>
                  </a:ext>
                </a:extLst>
              </a:tr>
              <a:tr h="643053">
                <a:tc>
                  <a:txBody>
                    <a:bodyPr/>
                    <a:lstStyle/>
                    <a:p>
                      <a:pPr marL="0" marR="0" algn="ctr">
                        <a:lnSpc>
                          <a:spcPct val="150000"/>
                        </a:lnSpc>
                        <a:spcBef>
                          <a:spcPts val="0"/>
                        </a:spcBef>
                        <a:spcAft>
                          <a:spcPts val="0"/>
                        </a:spcAft>
                      </a:pPr>
                      <a:r>
                        <a:rPr lang="en-US" sz="1400" kern="100">
                          <a:effectLst/>
                        </a:rPr>
                        <a:t>Suggested 1D-CNN LSTM</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99.47%</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99%</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a:effectLst/>
                        </a:rPr>
                        <a:t>99%</a:t>
                      </a:r>
                      <a:endParaRPr lang="en-IN" sz="1100" kern="100">
                        <a:effectLst/>
                        <a:latin typeface="Times New Roman" panose="02020603050405020304" pitchFamily="18" charset="0"/>
                        <a:ea typeface="SimSun" panose="02010600030101010101" pitchFamily="2" charset="-122"/>
                      </a:endParaRPr>
                    </a:p>
                  </a:txBody>
                  <a:tcPr marL="86752" marR="83138" marT="14459" marB="0" anchor="ctr"/>
                </a:tc>
                <a:tc>
                  <a:txBody>
                    <a:bodyPr/>
                    <a:lstStyle/>
                    <a:p>
                      <a:pPr marL="0" marR="2540" algn="ctr">
                        <a:lnSpc>
                          <a:spcPct val="150000"/>
                        </a:lnSpc>
                        <a:spcBef>
                          <a:spcPts val="0"/>
                        </a:spcBef>
                        <a:spcAft>
                          <a:spcPts val="0"/>
                        </a:spcAft>
                      </a:pPr>
                      <a:r>
                        <a:rPr lang="en-US" sz="1400" kern="100" dirty="0">
                          <a:effectLst/>
                        </a:rPr>
                        <a:t>0.9959</a:t>
                      </a:r>
                      <a:endParaRPr lang="en-IN" sz="1100" kern="100" dirty="0">
                        <a:effectLst/>
                        <a:latin typeface="Times New Roman" panose="02020603050405020304" pitchFamily="18" charset="0"/>
                        <a:ea typeface="SimSun" panose="02010600030101010101" pitchFamily="2" charset="-122"/>
                      </a:endParaRPr>
                    </a:p>
                  </a:txBody>
                  <a:tcPr marL="86752" marR="83138" marT="14459" marB="0" anchor="ctr"/>
                </a:tc>
                <a:extLst>
                  <a:ext uri="{0D108BD9-81ED-4DB2-BD59-A6C34878D82A}">
                    <a16:rowId xmlns:a16="http://schemas.microsoft.com/office/drawing/2014/main" val="3641981559"/>
                  </a:ext>
                </a:extLst>
              </a:tr>
            </a:tbl>
          </a:graphicData>
        </a:graphic>
      </p:graphicFrame>
    </p:spTree>
    <p:extLst>
      <p:ext uri="{BB962C8B-B14F-4D97-AF65-F5344CB8AC3E}">
        <p14:creationId xmlns:p14="http://schemas.microsoft.com/office/powerpoint/2010/main" val="3552201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AEBF2D17-51CD-FF36-509D-F7327EFFC6FD}"/>
              </a:ext>
            </a:extLst>
          </p:cNvPr>
          <p:cNvSpPr>
            <a:spLocks noGrp="1"/>
          </p:cNvSpPr>
          <p:nvPr>
            <p:ph type="title"/>
          </p:nvPr>
        </p:nvSpPr>
        <p:spPr>
          <a:xfrm>
            <a:off x="3313176" y="813246"/>
            <a:ext cx="5638800" cy="1573786"/>
          </a:xfrm>
        </p:spPr>
        <p:txBody>
          <a:bodyPr>
            <a:normAutofit/>
          </a:bodyPr>
          <a:lstStyle/>
          <a:p>
            <a:pPr>
              <a:lnSpc>
                <a:spcPct val="90000"/>
              </a:lnSpc>
            </a:pPr>
            <a:r>
              <a:rPr lang="en-US" sz="2800" i="1" dirty="0">
                <a:solidFill>
                  <a:schemeClr val="tx2"/>
                </a:solidFill>
                <a:effectLst/>
                <a:latin typeface="Times New Roman" panose="02020603050405020304" pitchFamily="18" charset="0"/>
                <a:ea typeface="SimSun" panose="02010600030101010101" pitchFamily="2" charset="-122"/>
              </a:rPr>
              <a:t>Training and Validation Accuracies (A) Validation Loss and Accuracy (B) Training Loss and Accuracy</a:t>
            </a:r>
            <a:endParaRPr lang="en-US" sz="2800" dirty="0">
              <a:solidFill>
                <a:schemeClr val="tx2"/>
              </a:solidFill>
            </a:endParaRPr>
          </a:p>
        </p:txBody>
      </p:sp>
      <p:pic>
        <p:nvPicPr>
          <p:cNvPr id="4" name="Content Placeholder 3" descr="A graph of a graph of a graph&#10;&#10;Description automatically generated with medium confidence">
            <a:extLst>
              <a:ext uri="{FF2B5EF4-FFF2-40B4-BE49-F238E27FC236}">
                <a16:creationId xmlns:a16="http://schemas.microsoft.com/office/drawing/2014/main" id="{29577F07-0475-C328-8FBE-F7DC81C4B604}"/>
              </a:ext>
            </a:extLst>
          </p:cNvPr>
          <p:cNvPicPr>
            <a:picLocks/>
          </p:cNvPicPr>
          <p:nvPr/>
        </p:nvPicPr>
        <p:blipFill>
          <a:blip r:embed="rId4"/>
          <a:stretch>
            <a:fillRect/>
          </a:stretch>
        </p:blipFill>
        <p:spPr>
          <a:xfrm>
            <a:off x="838200" y="2387032"/>
            <a:ext cx="10515600" cy="3917061"/>
          </a:xfrm>
          <a:prstGeom prst="rect">
            <a:avLst/>
          </a:prstGeom>
        </p:spPr>
      </p:pic>
      <p:pic>
        <p:nvPicPr>
          <p:cNvPr id="17" name="Picture 16">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54057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B16213-D0A5-1886-D355-32F82D4AF135}"/>
              </a:ext>
            </a:extLst>
          </p:cNvPr>
          <p:cNvSpPr>
            <a:spLocks noGrp="1"/>
          </p:cNvSpPr>
          <p:nvPr>
            <p:ph type="title"/>
          </p:nvPr>
        </p:nvSpPr>
        <p:spPr>
          <a:xfrm>
            <a:off x="838200" y="381000"/>
            <a:ext cx="10003218" cy="1600124"/>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511854A-E28F-3FF7-7EBD-DD7577F559D7}"/>
              </a:ext>
            </a:extLst>
          </p:cNvPr>
          <p:cNvSpPr>
            <a:spLocks noGrp="1"/>
          </p:cNvSpPr>
          <p:nvPr>
            <p:ph idx="1"/>
          </p:nvPr>
        </p:nvSpPr>
        <p:spPr>
          <a:xfrm>
            <a:off x="213359" y="2540938"/>
            <a:ext cx="7071360" cy="3936062"/>
          </a:xfrm>
        </p:spPr>
        <p:txBody>
          <a:bodyPr anchor="ctr">
            <a:noAutofit/>
          </a:bodyPr>
          <a:lstStyle/>
          <a:p>
            <a:pPr algn="just">
              <a:lnSpc>
                <a:spcPct val="100000"/>
              </a:lnSpc>
            </a:pPr>
            <a:r>
              <a:rPr lang="en-US" sz="1800" kern="0" dirty="0">
                <a:solidFill>
                  <a:schemeClr val="tx1"/>
                </a:solidFill>
                <a:effectLst/>
                <a:latin typeface="Times New Roman" panose="02020603050405020304" pitchFamily="18" charset="0"/>
                <a:ea typeface="SimSun" panose="02010600030101010101" pitchFamily="2" charset="-122"/>
              </a:rPr>
              <a:t>This report has conducted a comprehensive examination of machine learning methodologies for seizure detection. Consequently, it is concluded that “non-black-box” classifiers, specifically the decision forest among the basic Machine Learning, exhibit superior effectiveness. This choice is motivated by their ability to generate several logical and informative rules while maintaining a higher prediction accuracy.</a:t>
            </a:r>
          </a:p>
          <a:p>
            <a:pPr algn="just">
              <a:lnSpc>
                <a:spcPct val="100000"/>
              </a:lnSpc>
            </a:pPr>
            <a:r>
              <a:rPr lang="en-US" sz="1800" kern="0" dirty="0">
                <a:solidFill>
                  <a:schemeClr val="tx1"/>
                </a:solidFill>
                <a:effectLst/>
                <a:latin typeface="Times New Roman" panose="02020603050405020304" pitchFamily="18" charset="0"/>
                <a:ea typeface="SimSun" panose="02010600030101010101" pitchFamily="2" charset="-122"/>
              </a:rPr>
              <a:t>However, a bit more complex 1D-CNN LSTM ensemble epilepsy seizure detection model is proposed in this study using EEG signal as input. The proposed ensemble model will build an entire network i.e. by combining a LSTM with 1D-CNN, it will be able to distinguish precisely between the ordinary and epileptic seizures EEG data. The LSTM model is successful in identifying and interpreting the individual EEG signals, whereas the 1D-CNN picks out features from EEG data very well. </a:t>
            </a:r>
            <a:endParaRPr lang="en-US" sz="1800" dirty="0">
              <a:solidFill>
                <a:schemeClr val="tx1"/>
              </a:solidFill>
            </a:endParaRPr>
          </a:p>
        </p:txBody>
      </p:sp>
      <p:graphicFrame>
        <p:nvGraphicFramePr>
          <p:cNvPr id="4" name="Table 3">
            <a:extLst>
              <a:ext uri="{FF2B5EF4-FFF2-40B4-BE49-F238E27FC236}">
                <a16:creationId xmlns:a16="http://schemas.microsoft.com/office/drawing/2014/main" id="{97A23DC0-45D0-FD38-7A36-A52F46F8389B}"/>
              </a:ext>
            </a:extLst>
          </p:cNvPr>
          <p:cNvGraphicFramePr>
            <a:graphicFrameLocks noGrp="1"/>
          </p:cNvGraphicFramePr>
          <p:nvPr>
            <p:extLst>
              <p:ext uri="{D42A27DB-BD31-4B8C-83A1-F6EECF244321}">
                <p14:modId xmlns:p14="http://schemas.microsoft.com/office/powerpoint/2010/main" val="481782315"/>
              </p:ext>
            </p:extLst>
          </p:nvPr>
        </p:nvGraphicFramePr>
        <p:xfrm>
          <a:off x="7495030" y="2745362"/>
          <a:ext cx="4483611" cy="1920393"/>
        </p:xfrm>
        <a:graphic>
          <a:graphicData uri="http://schemas.openxmlformats.org/drawingml/2006/table">
            <a:tbl>
              <a:tblPr firstRow="1" firstCol="1" bandRow="1">
                <a:tableStyleId>{5C22544A-7EE6-4342-B048-85BDC9FD1C3A}</a:tableStyleId>
              </a:tblPr>
              <a:tblGrid>
                <a:gridCol w="1895214">
                  <a:extLst>
                    <a:ext uri="{9D8B030D-6E8A-4147-A177-3AD203B41FA5}">
                      <a16:colId xmlns:a16="http://schemas.microsoft.com/office/drawing/2014/main" val="1922936312"/>
                    </a:ext>
                  </a:extLst>
                </a:gridCol>
                <a:gridCol w="1258574">
                  <a:extLst>
                    <a:ext uri="{9D8B030D-6E8A-4147-A177-3AD203B41FA5}">
                      <a16:colId xmlns:a16="http://schemas.microsoft.com/office/drawing/2014/main" val="3816180117"/>
                    </a:ext>
                  </a:extLst>
                </a:gridCol>
                <a:gridCol w="1329823">
                  <a:extLst>
                    <a:ext uri="{9D8B030D-6E8A-4147-A177-3AD203B41FA5}">
                      <a16:colId xmlns:a16="http://schemas.microsoft.com/office/drawing/2014/main" val="2005882866"/>
                    </a:ext>
                  </a:extLst>
                </a:gridCol>
              </a:tblGrid>
              <a:tr h="400269">
                <a:tc>
                  <a:txBody>
                    <a:bodyPr/>
                    <a:lstStyle/>
                    <a:p>
                      <a:pPr marL="0" marR="0" algn="ctr">
                        <a:spcBef>
                          <a:spcPts val="0"/>
                        </a:spcBef>
                        <a:spcAft>
                          <a:spcPts val="0"/>
                        </a:spcAft>
                      </a:pPr>
                      <a:r>
                        <a:rPr lang="en-US" sz="1800" kern="100" dirty="0">
                          <a:effectLst/>
                        </a:rPr>
                        <a:t>Model</a:t>
                      </a:r>
                      <a:endParaRPr lang="en-IN" sz="1800" b="1" kern="100" dirty="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0" algn="ctr">
                        <a:spcBef>
                          <a:spcPts val="0"/>
                        </a:spcBef>
                        <a:spcAft>
                          <a:spcPts val="0"/>
                        </a:spcAft>
                      </a:pPr>
                      <a:r>
                        <a:rPr lang="en-US" sz="1800" kern="100">
                          <a:effectLst/>
                        </a:rPr>
                        <a:t>Accuracy</a:t>
                      </a:r>
                      <a:endParaRPr lang="en-IN" sz="1800" b="1"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0" algn="ctr">
                        <a:spcBef>
                          <a:spcPts val="0"/>
                        </a:spcBef>
                        <a:spcAft>
                          <a:spcPts val="0"/>
                        </a:spcAft>
                      </a:pPr>
                      <a:r>
                        <a:rPr lang="en-US" sz="1800" kern="100">
                          <a:effectLst/>
                        </a:rPr>
                        <a:t>Precesion</a:t>
                      </a:r>
                      <a:endParaRPr lang="en-IN" sz="1800" b="1" kern="100">
                        <a:effectLst/>
                        <a:latin typeface="Times New Roman" panose="02020603050405020304" pitchFamily="18" charset="0"/>
                        <a:ea typeface="SimSun" panose="02010600030101010101" pitchFamily="2" charset="-122"/>
                      </a:endParaRPr>
                    </a:p>
                  </a:txBody>
                  <a:tcPr marL="123696" marR="123696" marT="0" marB="0" anchor="ctr"/>
                </a:tc>
                <a:extLst>
                  <a:ext uri="{0D108BD9-81ED-4DB2-BD59-A6C34878D82A}">
                    <a16:rowId xmlns:a16="http://schemas.microsoft.com/office/drawing/2014/main" val="4174819543"/>
                  </a:ext>
                </a:extLst>
              </a:tr>
              <a:tr h="506708">
                <a:tc>
                  <a:txBody>
                    <a:bodyPr/>
                    <a:lstStyle/>
                    <a:p>
                      <a:pPr marL="0" marR="0" algn="ctr">
                        <a:spcBef>
                          <a:spcPts val="0"/>
                        </a:spcBef>
                        <a:spcAft>
                          <a:spcPts val="0"/>
                        </a:spcAft>
                      </a:pPr>
                      <a:r>
                        <a:rPr lang="en-US" sz="1800" kern="100" dirty="0">
                          <a:effectLst/>
                        </a:rPr>
                        <a:t>1D-CNN LSTM </a:t>
                      </a:r>
                      <a:endParaRPr lang="en-IN" sz="1800" b="1" kern="100" dirty="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99.47%</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99%</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extLst>
                  <a:ext uri="{0D108BD9-81ED-4DB2-BD59-A6C34878D82A}">
                    <a16:rowId xmlns:a16="http://schemas.microsoft.com/office/drawing/2014/main" val="1615735906"/>
                  </a:ext>
                </a:extLst>
              </a:tr>
              <a:tr h="506708">
                <a:tc>
                  <a:txBody>
                    <a:bodyPr/>
                    <a:lstStyle/>
                    <a:p>
                      <a:pPr marL="0" marR="0" algn="ctr">
                        <a:spcBef>
                          <a:spcPts val="0"/>
                        </a:spcBef>
                        <a:spcAft>
                          <a:spcPts val="0"/>
                        </a:spcAft>
                      </a:pPr>
                      <a:r>
                        <a:rPr lang="en-US" sz="1800" kern="100" dirty="0">
                          <a:effectLst/>
                        </a:rPr>
                        <a:t>Decision Tree*</a:t>
                      </a:r>
                      <a:endParaRPr lang="en-IN" sz="1800" b="1" kern="100" dirty="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97.2%</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96%</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extLst>
                  <a:ext uri="{0D108BD9-81ED-4DB2-BD59-A6C34878D82A}">
                    <a16:rowId xmlns:a16="http://schemas.microsoft.com/office/drawing/2014/main" val="1198557690"/>
                  </a:ext>
                </a:extLst>
              </a:tr>
              <a:tr h="506708">
                <a:tc>
                  <a:txBody>
                    <a:bodyPr/>
                    <a:lstStyle/>
                    <a:p>
                      <a:pPr marL="0" marR="0" algn="ctr">
                        <a:spcBef>
                          <a:spcPts val="0"/>
                        </a:spcBef>
                        <a:spcAft>
                          <a:spcPts val="0"/>
                        </a:spcAft>
                      </a:pPr>
                      <a:r>
                        <a:rPr lang="en-US" sz="1800" kern="100">
                          <a:effectLst/>
                        </a:rPr>
                        <a:t>Difference</a:t>
                      </a:r>
                      <a:endParaRPr lang="en-IN" sz="1800" b="1"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a:effectLst/>
                        </a:rPr>
                        <a:t>2.05%</a:t>
                      </a:r>
                      <a:endParaRPr lang="en-IN" sz="1800" kern="100">
                        <a:effectLst/>
                        <a:latin typeface="Times New Roman" panose="02020603050405020304" pitchFamily="18" charset="0"/>
                        <a:ea typeface="SimSun" panose="02010600030101010101" pitchFamily="2" charset="-122"/>
                      </a:endParaRPr>
                    </a:p>
                  </a:txBody>
                  <a:tcPr marL="123696" marR="123696" marT="0" marB="0" anchor="ctr"/>
                </a:tc>
                <a:tc>
                  <a:txBody>
                    <a:bodyPr/>
                    <a:lstStyle/>
                    <a:p>
                      <a:pPr marL="0" marR="2540" algn="ctr">
                        <a:lnSpc>
                          <a:spcPct val="150000"/>
                        </a:lnSpc>
                        <a:spcBef>
                          <a:spcPts val="0"/>
                        </a:spcBef>
                        <a:spcAft>
                          <a:spcPts val="0"/>
                        </a:spcAft>
                      </a:pPr>
                      <a:r>
                        <a:rPr lang="en-US" sz="1800" kern="100" dirty="0">
                          <a:effectLst/>
                        </a:rPr>
                        <a:t>3%</a:t>
                      </a:r>
                      <a:endParaRPr lang="en-IN" sz="1800" kern="100" dirty="0">
                        <a:effectLst/>
                        <a:latin typeface="Times New Roman" panose="02020603050405020304" pitchFamily="18" charset="0"/>
                        <a:ea typeface="SimSun" panose="02010600030101010101" pitchFamily="2" charset="-122"/>
                      </a:endParaRPr>
                    </a:p>
                  </a:txBody>
                  <a:tcPr marL="123696" marR="123696" marT="0" marB="0" anchor="ctr"/>
                </a:tc>
                <a:extLst>
                  <a:ext uri="{0D108BD9-81ED-4DB2-BD59-A6C34878D82A}">
                    <a16:rowId xmlns:a16="http://schemas.microsoft.com/office/drawing/2014/main" val="3336966760"/>
                  </a:ext>
                </a:extLst>
              </a:tr>
            </a:tbl>
          </a:graphicData>
        </a:graphic>
      </p:graphicFrame>
      <p:sp>
        <p:nvSpPr>
          <p:cNvPr id="5" name="TextBox 4">
            <a:extLst>
              <a:ext uri="{FF2B5EF4-FFF2-40B4-BE49-F238E27FC236}">
                <a16:creationId xmlns:a16="http://schemas.microsoft.com/office/drawing/2014/main" id="{D75CDA8F-88B3-A2CB-4386-8EFE85180D5B}"/>
              </a:ext>
            </a:extLst>
          </p:cNvPr>
          <p:cNvSpPr txBox="1"/>
          <p:nvPr/>
        </p:nvSpPr>
        <p:spPr>
          <a:xfrm>
            <a:off x="9496572" y="4665755"/>
            <a:ext cx="229569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Decision Tree Using 70-30 Split</a:t>
            </a:r>
          </a:p>
        </p:txBody>
      </p:sp>
    </p:spTree>
    <p:extLst>
      <p:ext uri="{BB962C8B-B14F-4D97-AF65-F5344CB8AC3E}">
        <p14:creationId xmlns:p14="http://schemas.microsoft.com/office/powerpoint/2010/main" val="2573137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F816C4-001F-F0CA-65D5-D511176A3E85}"/>
              </a:ext>
            </a:extLst>
          </p:cNvPr>
          <p:cNvSpPr>
            <a:spLocks noGrp="1"/>
          </p:cNvSpPr>
          <p:nvPr>
            <p:ph type="title"/>
          </p:nvPr>
        </p:nvSpPr>
        <p:spPr>
          <a:xfrm>
            <a:off x="1198182" y="381000"/>
            <a:ext cx="10003218" cy="1600124"/>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43D772D2-A7EB-4556-D66F-31C8888AA1EA}"/>
              </a:ext>
            </a:extLst>
          </p:cNvPr>
          <p:cNvSpPr>
            <a:spLocks noGrp="1"/>
          </p:cNvSpPr>
          <p:nvPr>
            <p:ph idx="1"/>
          </p:nvPr>
        </p:nvSpPr>
        <p:spPr>
          <a:xfrm>
            <a:off x="624840" y="2362200"/>
            <a:ext cx="10927080" cy="4495800"/>
          </a:xfrm>
        </p:spPr>
        <p:txBody>
          <a:bodyPr anchor="ctr">
            <a:normAutofit fontScale="92500" lnSpcReduction="10000"/>
          </a:bodyPr>
          <a:lstStyle/>
          <a:p>
            <a:pPr marL="0" indent="0" algn="just">
              <a:lnSpc>
                <a:spcPct val="120000"/>
              </a:lnSpc>
              <a:spcBef>
                <a:spcPts val="0"/>
              </a:spcBef>
              <a:spcAft>
                <a:spcPts val="250"/>
              </a:spcAft>
              <a:buSzPts val="1200"/>
              <a:buNone/>
              <a:tabLst>
                <a:tab pos="228600" algn="l"/>
              </a:tabLst>
            </a:pPr>
            <a:r>
              <a:rPr lang="en-US" sz="1800" cap="small" dirty="0">
                <a:solidFill>
                  <a:schemeClr val="tx1">
                    <a:alpha val="80000"/>
                  </a:schemeClr>
                </a:solidFill>
                <a:effectLst/>
                <a:latin typeface="Times New Roman" panose="02020603050405020304" pitchFamily="18" charset="0"/>
                <a:ea typeface="MS Mincho" panose="02020609040205080304" pitchFamily="49" charset="-128"/>
              </a:rPr>
              <a:t>[1] </a:t>
            </a:r>
            <a:r>
              <a:rPr lang="en-US" sz="1800" cap="small" dirty="0" err="1">
                <a:solidFill>
                  <a:schemeClr val="tx1">
                    <a:alpha val="80000"/>
                  </a:schemeClr>
                </a:solidFill>
                <a:effectLst/>
                <a:latin typeface="Times New Roman" panose="02020603050405020304" pitchFamily="18" charset="0"/>
                <a:ea typeface="MS Mincho" panose="02020609040205080304" pitchFamily="49" charset="-128"/>
              </a:rPr>
              <a:t>Abeg</a:t>
            </a:r>
            <a:r>
              <a:rPr lang="en-US" sz="1800" cap="small" dirty="0">
                <a:solidFill>
                  <a:schemeClr val="tx1">
                    <a:alpha val="80000"/>
                  </a:schemeClr>
                </a:solidFill>
                <a:effectLst/>
                <a:latin typeface="Times New Roman" panose="02020603050405020304" pitchFamily="18" charset="0"/>
                <a:ea typeface="MS Mincho" panose="02020609040205080304" pitchFamily="49" charset="-128"/>
              </a:rPr>
              <a:t> Kumar Jaiswal and Haider Banka. Epileptic seizure detection in </a:t>
            </a:r>
            <a:r>
              <a:rPr lang="en-US" sz="1800" cap="small" dirty="0" err="1">
                <a:solidFill>
                  <a:schemeClr val="tx1">
                    <a:alpha val="80000"/>
                  </a:schemeClr>
                </a:solidFill>
                <a:effectLst/>
                <a:latin typeface="Times New Roman" panose="02020603050405020304" pitchFamily="18" charset="0"/>
                <a:ea typeface="MS Mincho" panose="02020609040205080304" pitchFamily="49" charset="-128"/>
              </a:rPr>
              <a:t>eeg</a:t>
            </a:r>
            <a:r>
              <a:rPr lang="en-US" sz="1800" cap="small" dirty="0">
                <a:solidFill>
                  <a:schemeClr val="tx1">
                    <a:alpha val="80000"/>
                  </a:schemeClr>
                </a:solidFill>
                <a:effectLst/>
                <a:latin typeface="Times New Roman" panose="02020603050405020304" pitchFamily="18" charset="0"/>
                <a:ea typeface="MS Mincho" panose="02020609040205080304" pitchFamily="49" charset="-128"/>
              </a:rPr>
              <a:t> signal using machine learning techniques. Australasian physical &amp; engineering sciences in medicine, 41:81–94, 2018.</a:t>
            </a:r>
            <a:endParaRPr lang="en-IN" sz="1800" dirty="0">
              <a:solidFill>
                <a:schemeClr val="tx1">
                  <a:alpha val="80000"/>
                </a:schemeClr>
              </a:solidFill>
              <a:effectLst/>
              <a:latin typeface="Times New Roman" panose="02020603050405020304" pitchFamily="18" charset="0"/>
              <a:ea typeface="MS Mincho" panose="02020609040205080304" pitchFamily="49" charset="-128"/>
            </a:endParaRPr>
          </a:p>
          <a:p>
            <a:pPr marL="0" indent="0" algn="just">
              <a:lnSpc>
                <a:spcPct val="120000"/>
              </a:lnSpc>
              <a:spcBef>
                <a:spcPts val="0"/>
              </a:spcBef>
              <a:spcAft>
                <a:spcPts val="250"/>
              </a:spcAft>
              <a:buSzPts val="1200"/>
              <a:buNone/>
              <a:tabLst>
                <a:tab pos="228600" algn="l"/>
              </a:tabLst>
            </a:pPr>
            <a:r>
              <a:rPr lang="en-US" sz="1800" dirty="0">
                <a:solidFill>
                  <a:schemeClr val="tx1">
                    <a:alpha val="80000"/>
                  </a:schemeClr>
                </a:solidFill>
                <a:effectLst/>
                <a:latin typeface="Times New Roman" panose="02020603050405020304" pitchFamily="18" charset="0"/>
                <a:ea typeface="MS Mincho" panose="02020609040205080304" pitchFamily="49" charset="-128"/>
              </a:rPr>
              <a:t>[2] WHO, “World health organization 2024.” https://</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www.who.int</a:t>
            </a:r>
            <a:r>
              <a:rPr lang="en-US" sz="1800" dirty="0">
                <a:solidFill>
                  <a:schemeClr val="tx1">
                    <a:alpha val="80000"/>
                  </a:schemeClr>
                </a:solidFill>
                <a:effectLst/>
                <a:latin typeface="Times New Roman" panose="02020603050405020304" pitchFamily="18" charset="0"/>
                <a:ea typeface="MS Mincho" panose="02020609040205080304" pitchFamily="49" charset="-128"/>
              </a:rPr>
              <a:t>/ news-room/fact-sheets/detail/epilepsy. Accessed: Feb 12, 2024.</a:t>
            </a:r>
          </a:p>
          <a:p>
            <a:pPr marL="0" indent="0" algn="just">
              <a:lnSpc>
                <a:spcPct val="120000"/>
              </a:lnSpc>
              <a:spcBef>
                <a:spcPts val="0"/>
              </a:spcBef>
              <a:spcAft>
                <a:spcPts val="250"/>
              </a:spcAft>
              <a:buSzPts val="1200"/>
              <a:buNone/>
              <a:tabLst>
                <a:tab pos="228600" algn="l"/>
              </a:tabLst>
            </a:pPr>
            <a:r>
              <a:rPr lang="en-US" sz="1800" dirty="0">
                <a:solidFill>
                  <a:schemeClr val="tx1">
                    <a:alpha val="80000"/>
                  </a:schemeClr>
                </a:solidFill>
                <a:effectLst/>
                <a:latin typeface="Times New Roman" panose="02020603050405020304" pitchFamily="18" charset="0"/>
                <a:ea typeface="MS Mincho" panose="02020609040205080304" pitchFamily="49" charset="-128"/>
              </a:rPr>
              <a:t>[3]  T. T. Joy, S. Rana, S. Gupta, and S. Venkatesh, “Fast hyperparameter tuning using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bayesian</a:t>
            </a:r>
            <a:r>
              <a:rPr lang="en-US" sz="1800" dirty="0">
                <a:solidFill>
                  <a:schemeClr val="tx1">
                    <a:alpha val="80000"/>
                  </a:schemeClr>
                </a:solidFill>
                <a:effectLst/>
                <a:latin typeface="Times New Roman" panose="02020603050405020304" pitchFamily="18" charset="0"/>
                <a:ea typeface="MS Mincho" panose="02020609040205080304" pitchFamily="49" charset="-128"/>
              </a:rPr>
              <a:t> optimization with directional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derivatives,”Knowledge</a:t>
            </a:r>
            <a:r>
              <a:rPr lang="en-US" sz="1800" dirty="0">
                <a:solidFill>
                  <a:schemeClr val="tx1">
                    <a:alpha val="80000"/>
                  </a:schemeClr>
                </a:solidFill>
                <a:effectLst/>
                <a:latin typeface="Times New Roman" panose="02020603050405020304" pitchFamily="18" charset="0"/>
                <a:ea typeface="MS Mincho" panose="02020609040205080304" pitchFamily="49" charset="-128"/>
              </a:rPr>
              <a:t>-Based Systems, vol. 205, p. 106247, 2020.</a:t>
            </a:r>
          </a:p>
          <a:p>
            <a:pPr marL="0" indent="0" algn="just">
              <a:lnSpc>
                <a:spcPct val="120000"/>
              </a:lnSpc>
              <a:spcBef>
                <a:spcPts val="0"/>
              </a:spcBef>
              <a:spcAft>
                <a:spcPts val="250"/>
              </a:spcAft>
              <a:buSzPts val="1200"/>
              <a:buNone/>
              <a:tabLst>
                <a:tab pos="228600" algn="l"/>
              </a:tabLst>
            </a:pPr>
            <a:r>
              <a:rPr lang="en-US" sz="1800" dirty="0">
                <a:solidFill>
                  <a:schemeClr val="tx1">
                    <a:alpha val="80000"/>
                  </a:schemeClr>
                </a:solidFill>
                <a:effectLst/>
                <a:latin typeface="Times New Roman" panose="02020603050405020304" pitchFamily="18" charset="0"/>
                <a:ea typeface="MS Mincho" panose="02020609040205080304" pitchFamily="49" charset="-128"/>
              </a:rPr>
              <a:t>[4]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TMSi</a:t>
            </a:r>
            <a:r>
              <a:rPr lang="en-US" sz="1800" dirty="0">
                <a:solidFill>
                  <a:schemeClr val="tx1">
                    <a:alpha val="80000"/>
                  </a:schemeClr>
                </a:solidFill>
                <a:effectLst/>
                <a:latin typeface="Times New Roman" panose="02020603050405020304" pitchFamily="18" charset="0"/>
                <a:ea typeface="MS Mincho" panose="02020609040205080304" pitchFamily="49" charset="-128"/>
              </a:rPr>
              <a:t>. “The 10-20 System for EEG.”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TMSi</a:t>
            </a:r>
            <a:r>
              <a:rPr lang="en-US" sz="1800" dirty="0">
                <a:solidFill>
                  <a:schemeClr val="tx1">
                    <a:alpha val="80000"/>
                  </a:schemeClr>
                </a:solidFill>
                <a:effectLst/>
                <a:latin typeface="Times New Roman" panose="02020603050405020304" pitchFamily="18" charset="0"/>
                <a:ea typeface="MS Mincho" panose="02020609040205080304" pitchFamily="49" charset="-128"/>
              </a:rPr>
              <a:t>, 21 Feb. 2023,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info.tmsi.com</a:t>
            </a:r>
            <a:r>
              <a:rPr lang="en-US" sz="1800" dirty="0">
                <a:solidFill>
                  <a:schemeClr val="tx1">
                    <a:alpha val="80000"/>
                  </a:schemeClr>
                </a:solidFill>
                <a:effectLst/>
                <a:latin typeface="Times New Roman" panose="02020603050405020304" pitchFamily="18" charset="0"/>
                <a:ea typeface="MS Mincho" panose="02020609040205080304" pitchFamily="49" charset="-128"/>
              </a:rPr>
              <a:t>/blog/the-10-20-system-for-eeg. Accessed 01 Feb. 2024.</a:t>
            </a:r>
          </a:p>
          <a:p>
            <a:pPr marL="0" indent="0" algn="just">
              <a:lnSpc>
                <a:spcPct val="120000"/>
              </a:lnSpc>
              <a:spcBef>
                <a:spcPts val="0"/>
              </a:spcBef>
              <a:spcAft>
                <a:spcPts val="250"/>
              </a:spcAft>
              <a:buSzPts val="1200"/>
              <a:buNone/>
              <a:tabLst>
                <a:tab pos="228600" algn="l"/>
              </a:tabLst>
            </a:pPr>
            <a:r>
              <a:rPr lang="en-US" sz="1800" kern="0" dirty="0">
                <a:solidFill>
                  <a:schemeClr val="tx1">
                    <a:alpha val="80000"/>
                  </a:schemeClr>
                </a:solidFill>
                <a:latin typeface="Times New Roman" panose="02020603050405020304" pitchFamily="18" charset="0"/>
                <a:ea typeface="SimSun" panose="02010600030101010101" pitchFamily="2" charset="-122"/>
              </a:rPr>
              <a:t>[5] S</a:t>
            </a:r>
            <a:r>
              <a:rPr lang="en-US" sz="1800" kern="0" dirty="0">
                <a:solidFill>
                  <a:schemeClr val="tx1">
                    <a:alpha val="80000"/>
                  </a:schemeClr>
                </a:solidFill>
                <a:effectLst/>
                <a:latin typeface="Times New Roman" panose="02020603050405020304" pitchFamily="18" charset="0"/>
                <a:ea typeface="SimSun" panose="02010600030101010101" pitchFamily="2" charset="-122"/>
              </a:rPr>
              <a:t>upriya, S., </a:t>
            </a:r>
            <a:r>
              <a:rPr lang="en-US" sz="1800" kern="0" dirty="0" err="1">
                <a:solidFill>
                  <a:schemeClr val="tx1">
                    <a:alpha val="80000"/>
                  </a:schemeClr>
                </a:solidFill>
                <a:effectLst/>
                <a:latin typeface="Times New Roman" panose="02020603050405020304" pitchFamily="18" charset="0"/>
                <a:ea typeface="SimSun" panose="02010600030101010101" pitchFamily="2" charset="-122"/>
              </a:rPr>
              <a:t>Siuly</a:t>
            </a:r>
            <a:r>
              <a:rPr lang="en-US" sz="1800" kern="0" dirty="0">
                <a:solidFill>
                  <a:schemeClr val="tx1">
                    <a:alpha val="80000"/>
                  </a:schemeClr>
                </a:solidFill>
                <a:effectLst/>
                <a:latin typeface="Times New Roman" panose="02020603050405020304" pitchFamily="18" charset="0"/>
                <a:ea typeface="SimSun" panose="02010600030101010101" pitchFamily="2" charset="-122"/>
              </a:rPr>
              <a:t>, S., Wang, H. et al. Automated epilepsy detection techniques from electroencephalogram signals: a review </a:t>
            </a:r>
            <a:r>
              <a:rPr lang="en-US" sz="1800" kern="0" dirty="0" err="1">
                <a:solidFill>
                  <a:schemeClr val="tx1">
                    <a:alpha val="80000"/>
                  </a:schemeClr>
                </a:solidFill>
                <a:effectLst/>
                <a:latin typeface="Times New Roman" panose="02020603050405020304" pitchFamily="18" charset="0"/>
                <a:ea typeface="SimSun" panose="02010600030101010101" pitchFamily="2" charset="-122"/>
              </a:rPr>
              <a:t>study.Health</a:t>
            </a:r>
            <a:r>
              <a:rPr lang="en-US" sz="1800" kern="0" dirty="0">
                <a:solidFill>
                  <a:schemeClr val="tx1">
                    <a:alpha val="80000"/>
                  </a:schemeClr>
                </a:solidFill>
                <a:effectLst/>
                <a:latin typeface="Times New Roman" panose="02020603050405020304" pitchFamily="18" charset="0"/>
                <a:ea typeface="SimSun" panose="02010600030101010101" pitchFamily="2" charset="-122"/>
              </a:rPr>
              <a:t> Inf Sci Syst 8, 33 (2020). </a:t>
            </a:r>
            <a:endParaRPr lang="en-IN" sz="1800" dirty="0">
              <a:solidFill>
                <a:schemeClr val="tx1">
                  <a:alpha val="80000"/>
                </a:schemeClr>
              </a:solidFill>
              <a:latin typeface="Times New Roman" panose="02020603050405020304" pitchFamily="18" charset="0"/>
              <a:ea typeface="MS Mincho" panose="02020609040205080304" pitchFamily="49" charset="-128"/>
            </a:endParaRPr>
          </a:p>
          <a:p>
            <a:pPr marL="0" indent="0" algn="just">
              <a:lnSpc>
                <a:spcPct val="120000"/>
              </a:lnSpc>
              <a:spcBef>
                <a:spcPts val="0"/>
              </a:spcBef>
              <a:spcAft>
                <a:spcPts val="250"/>
              </a:spcAft>
              <a:buSzPts val="1200"/>
              <a:buNone/>
              <a:tabLst>
                <a:tab pos="228600" algn="l"/>
              </a:tabLst>
            </a:pPr>
            <a:r>
              <a:rPr lang="en-IN" sz="1800" kern="0" dirty="0">
                <a:solidFill>
                  <a:schemeClr val="tx1">
                    <a:alpha val="80000"/>
                  </a:schemeClr>
                </a:solidFill>
                <a:effectLst/>
                <a:latin typeface="Times New Roman" panose="02020603050405020304" pitchFamily="18" charset="0"/>
                <a:ea typeface="MS Mincho" panose="02020609040205080304" pitchFamily="49" charset="-128"/>
              </a:rPr>
              <a:t>[6] </a:t>
            </a:r>
            <a:r>
              <a:rPr lang="en-US" sz="1800" kern="0" dirty="0">
                <a:solidFill>
                  <a:schemeClr val="tx1">
                    <a:alpha val="80000"/>
                  </a:schemeClr>
                </a:solidFill>
                <a:effectLst/>
                <a:latin typeface="Times New Roman" panose="02020603050405020304" pitchFamily="18" charset="0"/>
                <a:ea typeface="SimSun" panose="02010600030101010101" pitchFamily="2" charset="-122"/>
              </a:rPr>
              <a:t>Q. Wu and E. </a:t>
            </a:r>
            <a:r>
              <a:rPr lang="en-US" sz="1800" kern="0" dirty="0" err="1">
                <a:solidFill>
                  <a:schemeClr val="tx1">
                    <a:alpha val="80000"/>
                  </a:schemeClr>
                </a:solidFill>
                <a:effectLst/>
                <a:latin typeface="Times New Roman" panose="02020603050405020304" pitchFamily="18" charset="0"/>
                <a:ea typeface="SimSun" panose="02010600030101010101" pitchFamily="2" charset="-122"/>
              </a:rPr>
              <a:t>Fokoue</a:t>
            </a:r>
            <a:r>
              <a:rPr lang="en-US" sz="1800" kern="0" dirty="0">
                <a:solidFill>
                  <a:schemeClr val="tx1">
                    <a:alpha val="80000"/>
                  </a:schemeClr>
                </a:solidFill>
                <a:effectLst/>
                <a:latin typeface="Times New Roman" panose="02020603050405020304" pitchFamily="18" charset="0"/>
                <a:ea typeface="SimSun" panose="02010600030101010101" pitchFamily="2" charset="-122"/>
              </a:rPr>
              <a:t>, “Epileptic Seizure Recognition.” UCI Machine Learning Repository, 2017. DOI: </a:t>
            </a:r>
            <a:r>
              <a:rPr lang="en-US" sz="1800" u="sng" kern="0" dirty="0">
                <a:solidFill>
                  <a:schemeClr val="tx1">
                    <a:alpha val="80000"/>
                  </a:schemeClr>
                </a:solidFill>
                <a:effectLst/>
                <a:latin typeface="Times New Roman" panose="02020603050405020304" pitchFamily="18" charset="0"/>
                <a:ea typeface="SimSun" panose="02010600030101010101" pitchFamily="2" charset="-122"/>
                <a:hlinkClick r:id="rId4"/>
              </a:rPr>
              <a:t>https://doi.org/10.24432/C5G308</a:t>
            </a:r>
            <a:r>
              <a:rPr lang="en-IN" sz="1800" u="sng" kern="0" dirty="0">
                <a:solidFill>
                  <a:schemeClr val="tx1">
                    <a:alpha val="80000"/>
                  </a:schemeClr>
                </a:solidFill>
                <a:latin typeface="Times New Roman" panose="02020603050405020304" pitchFamily="18" charset="0"/>
                <a:ea typeface="SimSun" panose="02010600030101010101" pitchFamily="2" charset="-122"/>
              </a:rPr>
              <a:t>.</a:t>
            </a:r>
          </a:p>
          <a:p>
            <a:pPr marL="0" indent="0" algn="just">
              <a:lnSpc>
                <a:spcPct val="120000"/>
              </a:lnSpc>
              <a:spcBef>
                <a:spcPts val="0"/>
              </a:spcBef>
              <a:spcAft>
                <a:spcPts val="250"/>
              </a:spcAft>
              <a:buSzPts val="1200"/>
              <a:buNone/>
              <a:tabLst>
                <a:tab pos="228600" algn="l"/>
              </a:tabLst>
            </a:pPr>
            <a:r>
              <a:rPr lang="en-US" sz="1800" dirty="0">
                <a:solidFill>
                  <a:schemeClr val="tx1">
                    <a:alpha val="80000"/>
                  </a:schemeClr>
                </a:solidFill>
                <a:effectLst/>
                <a:latin typeface="Times New Roman" panose="02020603050405020304" pitchFamily="18" charset="0"/>
                <a:ea typeface="MS Mincho" panose="02020609040205080304" pitchFamily="49" charset="-128"/>
              </a:rPr>
              <a:t>[7]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Zarei</a:t>
            </a:r>
            <a:r>
              <a:rPr lang="en-US" sz="1800" dirty="0">
                <a:solidFill>
                  <a:schemeClr val="tx1">
                    <a:alpha val="80000"/>
                  </a:schemeClr>
                </a:solidFill>
                <a:effectLst/>
                <a:latin typeface="Times New Roman" panose="02020603050405020304" pitchFamily="18" charset="0"/>
                <a:ea typeface="MS Mincho" panose="02020609040205080304" pitchFamily="49" charset="-128"/>
              </a:rPr>
              <a:t> R, He J, </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Siuly</a:t>
            </a:r>
            <a:r>
              <a:rPr lang="en-US" sz="1800" dirty="0">
                <a:solidFill>
                  <a:schemeClr val="tx1">
                    <a:alpha val="80000"/>
                  </a:schemeClr>
                </a:solidFill>
                <a:effectLst/>
                <a:latin typeface="Times New Roman" panose="02020603050405020304" pitchFamily="18" charset="0"/>
                <a:ea typeface="MS Mincho" panose="02020609040205080304" pitchFamily="49" charset="-128"/>
              </a:rPr>
              <a:t> S, Huang G, Zhang Y. Exploring Douglas-</a:t>
            </a:r>
            <a:r>
              <a:rPr lang="en-US" sz="1800" dirty="0" err="1">
                <a:solidFill>
                  <a:schemeClr val="tx1">
                    <a:alpha val="80000"/>
                  </a:schemeClr>
                </a:solidFill>
                <a:effectLst/>
                <a:latin typeface="Times New Roman" panose="02020603050405020304" pitchFamily="18" charset="0"/>
                <a:ea typeface="MS Mincho" panose="02020609040205080304" pitchFamily="49" charset="-128"/>
              </a:rPr>
              <a:t>Peucker</a:t>
            </a:r>
            <a:r>
              <a:rPr lang="en-US" sz="1800" dirty="0">
                <a:solidFill>
                  <a:schemeClr val="tx1">
                    <a:alpha val="80000"/>
                  </a:schemeClr>
                </a:solidFill>
                <a:effectLst/>
                <a:latin typeface="Times New Roman" panose="02020603050405020304" pitchFamily="18" charset="0"/>
                <a:ea typeface="MS Mincho" panose="02020609040205080304" pitchFamily="49" charset="-128"/>
              </a:rPr>
              <a:t> algorithm in the detection of epileptic seizure from multicategory EEG signals. Biomed Res Int. 2019; 2019:1–19.</a:t>
            </a:r>
            <a:endParaRPr lang="en-IN" sz="1800" dirty="0">
              <a:solidFill>
                <a:schemeClr val="tx1">
                  <a:alpha val="80000"/>
                </a:schemeClr>
              </a:solidFill>
              <a:effectLst/>
              <a:latin typeface="Times New Roman" panose="02020603050405020304" pitchFamily="18" charset="0"/>
              <a:ea typeface="MS Mincho" panose="02020609040205080304" pitchFamily="49" charset="-128"/>
            </a:endParaRPr>
          </a:p>
          <a:p>
            <a:pPr algn="just">
              <a:lnSpc>
                <a:spcPct val="120000"/>
              </a:lnSpc>
            </a:pPr>
            <a:endParaRPr lang="en-US" sz="600" dirty="0">
              <a:solidFill>
                <a:schemeClr val="tx1">
                  <a:alpha val="80000"/>
                </a:schemeClr>
              </a:solidFill>
            </a:endParaRPr>
          </a:p>
        </p:txBody>
      </p:sp>
    </p:spTree>
    <p:extLst>
      <p:ext uri="{BB962C8B-B14F-4D97-AF65-F5344CB8AC3E}">
        <p14:creationId xmlns:p14="http://schemas.microsoft.com/office/powerpoint/2010/main" val="82916109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6" name="Picture 25">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8" name="Rectangle 27">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descr="A brain scan showing a wave&#10;&#10;Description automatically generated with medium confidence">
            <a:extLst>
              <a:ext uri="{FF2B5EF4-FFF2-40B4-BE49-F238E27FC236}">
                <a16:creationId xmlns:a16="http://schemas.microsoft.com/office/drawing/2014/main" id="{9FF4D12D-F636-FBC2-CBA5-EE2121E8B0EA}"/>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backgroundRemoval t="8438" b="75940" l="10000" r="89998"/>
                    </a14:imgEffect>
                    <a14:imgEffect>
                      <a14:artisticFilmGrain/>
                    </a14:imgEffect>
                  </a14:imgLayer>
                </a14:imgProps>
              </a:ext>
              <a:ext uri="{837473B0-CC2E-450A-ABE3-18F120FF3D39}">
                <a1611:picAttrSrcUrl xmlns:a1611="http://schemas.microsoft.com/office/drawing/2016/11/main" r:id="rId5"/>
              </a:ext>
            </a:extLst>
          </a:blip>
          <a:srcRect r="2" b="15622"/>
          <a:stretch/>
        </p:blipFill>
        <p:spPr>
          <a:xfrm>
            <a:off x="2282951" y="462353"/>
            <a:ext cx="12188932" cy="6856624"/>
          </a:xfrm>
          <a:prstGeom prst="rect">
            <a:avLst/>
          </a:prstGeom>
        </p:spPr>
      </p:pic>
      <p:sp>
        <p:nvSpPr>
          <p:cNvPr id="32" name="Rectangle 31">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8ABA0-5A98-896E-082B-D26528EFBCB0}"/>
              </a:ext>
            </a:extLst>
          </p:cNvPr>
          <p:cNvSpPr>
            <a:spLocks noGrp="1"/>
          </p:cNvSpPr>
          <p:nvPr>
            <p:ph type="title"/>
          </p:nvPr>
        </p:nvSpPr>
        <p:spPr>
          <a:xfrm>
            <a:off x="365574" y="345994"/>
            <a:ext cx="6492426" cy="1508760"/>
          </a:xfrm>
        </p:spPr>
        <p:txBody>
          <a:bodyPr vert="horz" lIns="91440" tIns="45720" rIns="91440" bIns="45720" rtlCol="0" anchor="b">
            <a:normAutofit/>
          </a:bodyPr>
          <a:lstStyle/>
          <a:p>
            <a:r>
              <a:rPr lang="en-US" sz="8000" dirty="0">
                <a:ln w="9525">
                  <a:solidFill>
                    <a:schemeClr val="bg1"/>
                  </a:solidFill>
                  <a:prstDash val="solid"/>
                </a:ln>
                <a:solidFill>
                  <a:schemeClr val="tx1"/>
                </a:solidFill>
                <a:effectLst>
                  <a:outerShdw blurRad="12700" dist="38100" dir="2700000" algn="tl" rotWithShape="0">
                    <a:schemeClr val="bg1">
                      <a:lumMod val="50000"/>
                    </a:schemeClr>
                  </a:outerShdw>
                </a:effectLst>
              </a:rPr>
              <a:t>Thank</a:t>
            </a:r>
            <a:r>
              <a:rPr lang="en-US" sz="8000" dirty="0">
                <a:solidFill>
                  <a:srgbClr val="FFFFFF"/>
                </a:solidFill>
              </a:rPr>
              <a:t> </a:t>
            </a:r>
            <a:r>
              <a:rPr lang="en-US" sz="8000" dirty="0">
                <a:ln w="9525">
                  <a:solidFill>
                    <a:schemeClr val="bg1"/>
                  </a:solidFill>
                  <a:prstDash val="solid"/>
                </a:ln>
                <a:solidFill>
                  <a:schemeClr val="tx1"/>
                </a:solidFill>
                <a:effectLst>
                  <a:outerShdw blurRad="12700" dist="38100" dir="2700000" algn="tl" rotWithShape="0">
                    <a:schemeClr val="bg1">
                      <a:lumMod val="50000"/>
                    </a:schemeClr>
                  </a:outerShdw>
                </a:effectLst>
              </a:rPr>
              <a:t>You</a:t>
            </a:r>
            <a:endParaRPr lang="en-US" sz="8000" dirty="0">
              <a:solidFill>
                <a:srgbClr val="FFFFFF"/>
              </a:solidFill>
            </a:endParaRPr>
          </a:p>
        </p:txBody>
      </p:sp>
      <p:sp>
        <p:nvSpPr>
          <p:cNvPr id="18" name="TextBox 17">
            <a:extLst>
              <a:ext uri="{FF2B5EF4-FFF2-40B4-BE49-F238E27FC236}">
                <a16:creationId xmlns:a16="http://schemas.microsoft.com/office/drawing/2014/main" id="{465404B1-D6FF-ECE1-DE83-939F6DC1D5CD}"/>
              </a:ext>
            </a:extLst>
          </p:cNvPr>
          <p:cNvSpPr txBox="1"/>
          <p:nvPr/>
        </p:nvSpPr>
        <p:spPr>
          <a:xfrm>
            <a:off x="365574" y="5110399"/>
            <a:ext cx="4084773" cy="1323439"/>
          </a:xfrm>
          <a:prstGeom prst="rect">
            <a:avLst/>
          </a:prstGeom>
          <a:noFill/>
        </p:spPr>
        <p:txBody>
          <a:bodyPr wrap="none" rtlCol="0">
            <a:spAutoFit/>
          </a:bodyPr>
          <a:lstStyle/>
          <a:p>
            <a:r>
              <a:rPr lang="en-US" sz="2000" b="1" i="1" dirty="0"/>
              <a:t>Regards:</a:t>
            </a:r>
          </a:p>
          <a:p>
            <a:r>
              <a:rPr lang="en-US" sz="2000" b="1" i="1" dirty="0"/>
              <a:t>B.TECH- CSE 8Y (2020-24)</a:t>
            </a:r>
          </a:p>
          <a:p>
            <a:r>
              <a:rPr lang="en-US" sz="2000" b="1" i="1" dirty="0"/>
              <a:t>Mantra Jain (A2305220412)</a:t>
            </a:r>
          </a:p>
          <a:p>
            <a:r>
              <a:rPr lang="en-US" sz="2000" b="1" i="1" dirty="0"/>
              <a:t>Ansh Srivastav (A2305220390)</a:t>
            </a:r>
          </a:p>
        </p:txBody>
      </p:sp>
    </p:spTree>
    <p:extLst>
      <p:ext uri="{BB962C8B-B14F-4D97-AF65-F5344CB8AC3E}">
        <p14:creationId xmlns:p14="http://schemas.microsoft.com/office/powerpoint/2010/main" val="4033467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12FDDB-90E4-77D4-8358-E6A4A45C5E0D}"/>
              </a:ext>
            </a:extLst>
          </p:cNvPr>
          <p:cNvSpPr>
            <a:spLocks noGrp="1"/>
          </p:cNvSpPr>
          <p:nvPr>
            <p:ph type="title"/>
          </p:nvPr>
        </p:nvSpPr>
        <p:spPr>
          <a:xfrm>
            <a:off x="838201" y="559813"/>
            <a:ext cx="4876800" cy="5577934"/>
          </a:xfrm>
        </p:spPr>
        <p:txBody>
          <a:bodyPr>
            <a:normAutofit/>
          </a:bodyPr>
          <a:lstStyle/>
          <a:p>
            <a:r>
              <a:rPr lang="en-US" dirty="0"/>
              <a:t>Table of Contents</a:t>
            </a:r>
          </a:p>
        </p:txBody>
      </p:sp>
      <p:graphicFrame>
        <p:nvGraphicFramePr>
          <p:cNvPr id="5" name="Content Placeholder 2">
            <a:extLst>
              <a:ext uri="{FF2B5EF4-FFF2-40B4-BE49-F238E27FC236}">
                <a16:creationId xmlns:a16="http://schemas.microsoft.com/office/drawing/2014/main" id="{CDE2A1CE-5F8D-F3F2-D4A4-6DF90A9D5C4F}"/>
              </a:ext>
            </a:extLst>
          </p:cNvPr>
          <p:cNvGraphicFramePr>
            <a:graphicFrameLocks noGrp="1"/>
          </p:cNvGraphicFramePr>
          <p:nvPr>
            <p:ph idx="1"/>
            <p:extLst>
              <p:ext uri="{D42A27DB-BD31-4B8C-83A1-F6EECF244321}">
                <p14:modId xmlns:p14="http://schemas.microsoft.com/office/powerpoint/2010/main" val="286341194"/>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857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4BCF42-1A28-52A1-3EA8-204E033D994F}"/>
              </a:ext>
            </a:extLst>
          </p:cNvPr>
          <p:cNvSpPr>
            <a:spLocks noGrp="1"/>
          </p:cNvSpPr>
          <p:nvPr>
            <p:ph type="title"/>
          </p:nvPr>
        </p:nvSpPr>
        <p:spPr>
          <a:xfrm>
            <a:off x="1198182" y="381000"/>
            <a:ext cx="10003218" cy="1600124"/>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D848424B-5110-37C4-7B8B-0FD32E2711E1}"/>
              </a:ext>
            </a:extLst>
          </p:cNvPr>
          <p:cNvSpPr>
            <a:spLocks noGrp="1"/>
          </p:cNvSpPr>
          <p:nvPr>
            <p:ph idx="1"/>
          </p:nvPr>
        </p:nvSpPr>
        <p:spPr>
          <a:xfrm>
            <a:off x="959905" y="2258291"/>
            <a:ext cx="10479771" cy="4218709"/>
          </a:xfrm>
        </p:spPr>
        <p:txBody>
          <a:bodyPr anchor="ctr">
            <a:normAutofit/>
          </a:bodyPr>
          <a:lstStyle/>
          <a:p>
            <a:pPr algn="just">
              <a:lnSpc>
                <a:spcPct val="100000"/>
              </a:lnSpc>
            </a:pPr>
            <a:r>
              <a:rPr lang="en-US" sz="1800" kern="0" dirty="0">
                <a:solidFill>
                  <a:schemeClr val="tx1">
                    <a:alpha val="80000"/>
                  </a:schemeClr>
                </a:solidFill>
                <a:effectLst/>
                <a:latin typeface="Times New Roman" panose="02020603050405020304" pitchFamily="18" charset="0"/>
                <a:ea typeface="SimSun" panose="02010600030101010101" pitchFamily="2" charset="-122"/>
              </a:rPr>
              <a:t>Epilepsy is a mental disorder characterized by sudden and unpredictable events that affects millions of people worldwide. These seizures are caused by electrical malfunctions in the brain and often present with symptoms that vary in intensity and duration.</a:t>
            </a:r>
          </a:p>
          <a:p>
            <a:pPr algn="just">
              <a:lnSpc>
                <a:spcPct val="100000"/>
              </a:lnSpc>
            </a:pPr>
            <a:r>
              <a:rPr lang="en-US" sz="1800" kern="0" dirty="0">
                <a:solidFill>
                  <a:schemeClr val="tx1">
                    <a:alpha val="80000"/>
                  </a:schemeClr>
                </a:solidFill>
                <a:latin typeface="Times New Roman" panose="02020603050405020304" pitchFamily="18" charset="0"/>
                <a:ea typeface="SimSun" panose="02010600030101010101" pitchFamily="2" charset="-122"/>
              </a:rPr>
              <a:t>It has an impact over 50 millions of worldwide population, positioning it as one of the most prevalent neurological conditions. Almost 80% of epileptics belongs to blue collar class, if given the right diagnosis and care in early stages, there are chances of making up to 70% of epileptics enjoy a seizure free life. </a:t>
            </a:r>
          </a:p>
          <a:p>
            <a:pPr algn="just">
              <a:lnSpc>
                <a:spcPct val="100000"/>
              </a:lnSpc>
            </a:pPr>
            <a:r>
              <a:rPr lang="en-US" sz="1800" kern="0" dirty="0">
                <a:solidFill>
                  <a:schemeClr val="tx1">
                    <a:alpha val="80000"/>
                  </a:schemeClr>
                </a:solidFill>
                <a:latin typeface="Times New Roman" panose="02020603050405020304" pitchFamily="18" charset="0"/>
                <a:ea typeface="SimSun" panose="02010600030101010101" pitchFamily="2" charset="-122"/>
              </a:rPr>
              <a:t>As per WHO in India, the average incidence of epilepsy is 5.59–10 per 1,000 individuals. In India, there are more than ten million epileptic sufferers, or more than 1% of the total population. </a:t>
            </a:r>
          </a:p>
          <a:p>
            <a:pPr algn="just">
              <a:lnSpc>
                <a:spcPct val="100000"/>
              </a:lnSpc>
            </a:pPr>
            <a:r>
              <a:rPr lang="en-US" sz="1800" kern="0" dirty="0">
                <a:solidFill>
                  <a:schemeClr val="tx1">
                    <a:alpha val="80000"/>
                  </a:schemeClr>
                </a:solidFill>
                <a:latin typeface="Times New Roman" panose="02020603050405020304" pitchFamily="18" charset="0"/>
                <a:ea typeface="SimSun" panose="02010600030101010101" pitchFamily="2" charset="-122"/>
              </a:rPr>
              <a:t>The incidence is higher in rural areas 1.9% in contrast to urban areas 0.6%.</a:t>
            </a:r>
          </a:p>
          <a:p>
            <a:pPr algn="just">
              <a:lnSpc>
                <a:spcPct val="100000"/>
              </a:lnSpc>
            </a:pPr>
            <a:r>
              <a:rPr lang="en-US" sz="1800" kern="0" dirty="0">
                <a:solidFill>
                  <a:schemeClr val="tx1">
                    <a:alpha val="80000"/>
                  </a:schemeClr>
                </a:solidFill>
                <a:latin typeface="Times New Roman" panose="02020603050405020304" pitchFamily="18" charset="0"/>
                <a:ea typeface="SimSun" panose="02010600030101010101" pitchFamily="2" charset="-122"/>
              </a:rPr>
              <a:t>The optimal treatment and management of epilepsy requires its diagnosis to be accurate and within the golden period i.e., before we can see the external symptoms of epilepsy like staring, jerking movements of the arms and legs or stiffening of the body. </a:t>
            </a:r>
          </a:p>
        </p:txBody>
      </p:sp>
    </p:spTree>
    <p:extLst>
      <p:ext uri="{BB962C8B-B14F-4D97-AF65-F5344CB8AC3E}">
        <p14:creationId xmlns:p14="http://schemas.microsoft.com/office/powerpoint/2010/main" val="254369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0A9E2B-D84B-FC5C-89BA-CD2078EAF146}"/>
              </a:ext>
            </a:extLst>
          </p:cNvPr>
          <p:cNvSpPr>
            <a:spLocks noGrp="1"/>
          </p:cNvSpPr>
          <p:nvPr>
            <p:ph type="title"/>
          </p:nvPr>
        </p:nvSpPr>
        <p:spPr>
          <a:xfrm>
            <a:off x="1198182" y="381000"/>
            <a:ext cx="10003218" cy="1600124"/>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05FDCEEA-F5D9-DDF1-782F-5F496C450C38}"/>
              </a:ext>
            </a:extLst>
          </p:cNvPr>
          <p:cNvSpPr>
            <a:spLocks noGrp="1"/>
          </p:cNvSpPr>
          <p:nvPr>
            <p:ph idx="1"/>
          </p:nvPr>
        </p:nvSpPr>
        <p:spPr>
          <a:xfrm>
            <a:off x="936374" y="2362200"/>
            <a:ext cx="10716434" cy="4114800"/>
          </a:xfrm>
        </p:spPr>
        <p:txBody>
          <a:bodyPr anchor="ctr">
            <a:normAutofit lnSpcReduction="10000"/>
          </a:bodyPr>
          <a:lstStyle/>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Medical applications for machine learning have been growing rapidly, providing a wide range of opportunities for the analysis, diagnosis and classification of epilepsy.</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These algorithms help us distinguish seizures from other conditions, predict the frequency of seizures, and use data from big, complex datasets from pattern recognition and data analytics to develop customized treatment plans for everyone.</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We want to see the potential of machine learning and deep learning, including algorithms like logistic regression and CNN, in classification as we further explore the merger of technology and health.</a:t>
            </a:r>
            <a:r>
              <a:rPr lang="en-IN" sz="1800" dirty="0">
                <a:solidFill>
                  <a:schemeClr val="tx1">
                    <a:alpha val="80000"/>
                  </a:schemeClr>
                </a:solidFill>
                <a:latin typeface="Times New Roman" panose="02020603050405020304" pitchFamily="18" charset="0"/>
                <a:cs typeface="Times New Roman" panose="02020603050405020304" pitchFamily="18" charset="0"/>
              </a:rPr>
              <a:t> </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With regards to machine learning, recurrent neural networks particularly those involving Long- Short Term Memory (LSTM) networks have shown potential in decoding complex patterns within time series data.</a:t>
            </a:r>
          </a:p>
          <a:p>
            <a:pPr algn="just">
              <a:lnSpc>
                <a:spcPct val="100000"/>
              </a:lnSpc>
            </a:pPr>
            <a:r>
              <a:rPr lang="en-US" sz="1800" kern="0" dirty="0">
                <a:solidFill>
                  <a:schemeClr val="tx1">
                    <a:alpha val="80000"/>
                  </a:schemeClr>
                </a:solidFill>
                <a:effectLst/>
                <a:latin typeface="Times New Roman" panose="02020603050405020304" pitchFamily="18" charset="0"/>
                <a:ea typeface="SimSun" panose="02010600030101010101" pitchFamily="2" charset="-122"/>
              </a:rPr>
              <a:t>Normally RNN faces the gradient vanishing problem which is not an issue with LSTM, one of the RNN designs, which makes it easier to learn long-term relationships in time series data.</a:t>
            </a:r>
          </a:p>
          <a:p>
            <a:pPr algn="just">
              <a:lnSpc>
                <a:spcPct val="100000"/>
              </a:lnSpc>
            </a:pPr>
            <a:r>
              <a:rPr lang="en-US" sz="1800" dirty="0">
                <a:solidFill>
                  <a:schemeClr val="tx1">
                    <a:alpha val="80000"/>
                  </a:schemeClr>
                </a:solidFill>
                <a:latin typeface="Times New Roman" panose="02020603050405020304" pitchFamily="18" charset="0"/>
                <a:cs typeface="Times New Roman" panose="02020603050405020304" pitchFamily="18" charset="0"/>
              </a:rPr>
              <a:t>We are </a:t>
            </a:r>
            <a:r>
              <a:rPr lang="en-US" sz="1800" kern="0" dirty="0">
                <a:solidFill>
                  <a:schemeClr val="tx1">
                    <a:alpha val="80000"/>
                  </a:schemeClr>
                </a:solidFill>
                <a:effectLst/>
                <a:latin typeface="Times New Roman" panose="02020603050405020304" pitchFamily="18" charset="0"/>
                <a:ea typeface="SimSun" panose="02010600030101010101" pitchFamily="2" charset="-122"/>
              </a:rPr>
              <a:t>highlighting the need of using 1D-CNN LSTM ensembled (our suggested final model based on deep learning algorithms) networks in order to understand the temporal dynamics found in EEG data. </a:t>
            </a:r>
            <a:r>
              <a:rPr lang="en-US" sz="1800" dirty="0">
                <a:solidFill>
                  <a:schemeClr val="tx1">
                    <a:alpha val="8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78799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14A9DF-45DE-C395-399E-5627676D67DD}"/>
              </a:ext>
            </a:extLst>
          </p:cNvPr>
          <p:cNvSpPr>
            <a:spLocks noGrp="1"/>
          </p:cNvSpPr>
          <p:nvPr>
            <p:ph type="title"/>
          </p:nvPr>
        </p:nvSpPr>
        <p:spPr>
          <a:xfrm>
            <a:off x="838200" y="381000"/>
            <a:ext cx="10003218" cy="1600124"/>
          </a:xfrm>
        </p:spPr>
        <p:txBody>
          <a:bodyPr>
            <a:normAutofit/>
          </a:bodyPr>
          <a:lstStyle/>
          <a:p>
            <a:r>
              <a:rPr lang="en-US"/>
              <a:t>Dataset</a:t>
            </a:r>
            <a:endParaRPr lang="en-US" dirty="0"/>
          </a:p>
        </p:txBody>
      </p:sp>
      <p:sp>
        <p:nvSpPr>
          <p:cNvPr id="3" name="Content Placeholder 2">
            <a:extLst>
              <a:ext uri="{FF2B5EF4-FFF2-40B4-BE49-F238E27FC236}">
                <a16:creationId xmlns:a16="http://schemas.microsoft.com/office/drawing/2014/main" id="{0A4B2F16-F6CC-C0E3-35C1-C7A20D1AD2DC}"/>
              </a:ext>
            </a:extLst>
          </p:cNvPr>
          <p:cNvSpPr>
            <a:spLocks noGrp="1"/>
          </p:cNvSpPr>
          <p:nvPr>
            <p:ph idx="1"/>
          </p:nvPr>
        </p:nvSpPr>
        <p:spPr>
          <a:xfrm>
            <a:off x="609598" y="3283403"/>
            <a:ext cx="4800600" cy="3692800"/>
          </a:xfrm>
        </p:spPr>
        <p:txBody>
          <a:bodyPr anchor="ctr">
            <a:normAutofit/>
          </a:bodyPr>
          <a:lstStyle/>
          <a:p>
            <a:pPr marL="400050" indent="-400050" algn="just">
              <a:buClr>
                <a:schemeClr val="bg2"/>
              </a:buClr>
              <a:buFont typeface="+mj-lt"/>
              <a:buAutoNum type="romanUcPeriod"/>
            </a:pPr>
            <a:r>
              <a:rPr lang="en-US" sz="2000" b="1" i="1" dirty="0">
                <a:solidFill>
                  <a:schemeClr val="tx1"/>
                </a:solidFill>
                <a:latin typeface="Times New Roman" panose="02020603050405020304" pitchFamily="18" charset="0"/>
                <a:ea typeface="SimSun" panose="02010600030101010101" pitchFamily="2" charset="-122"/>
              </a:rPr>
              <a:t>I. BONN University-EEG Dataset</a:t>
            </a:r>
          </a:p>
          <a:p>
            <a:pPr marL="400050" indent="-400050" algn="just">
              <a:buClr>
                <a:schemeClr val="bg2"/>
              </a:buClr>
              <a:buFont typeface="+mj-lt"/>
              <a:buAutoNum type="romanUcPeriod"/>
            </a:pPr>
            <a:r>
              <a:rPr lang="en-US" sz="1800" dirty="0">
                <a:solidFill>
                  <a:schemeClr val="tx1"/>
                </a:solidFill>
                <a:latin typeface="Times New Roman" panose="02020603050405020304" pitchFamily="18" charset="0"/>
                <a:cs typeface="Times New Roman" panose="02020603050405020304" pitchFamily="18" charset="0"/>
              </a:rPr>
              <a:t>The dataset was developed at the University of Bonn in Germany towards enhancing computational analysis of epileptic seizure. </a:t>
            </a:r>
            <a:r>
              <a:rPr lang="en-US" sz="1800" kern="0" dirty="0">
                <a:solidFill>
                  <a:schemeClr val="tx1"/>
                </a:solidFill>
                <a:effectLst/>
                <a:latin typeface="Times New Roman" panose="02020603050405020304" pitchFamily="18" charset="0"/>
                <a:ea typeface="SimSun" panose="02010600030101010101" pitchFamily="2" charset="-122"/>
              </a:rPr>
              <a:t>This dataset consists of 100 single-channel EEG recordings, each lasting 23.6 seconds and sampled at a rate of 173.61 Hz.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b="1" i="1" dirty="0">
              <a:solidFill>
                <a:schemeClr val="tx1"/>
              </a:solidFill>
              <a:latin typeface="Times New Roman" panose="02020603050405020304" pitchFamily="18" charset="0"/>
              <a:ea typeface="SimSun" panose="02010600030101010101" pitchFamily="2" charset="-122"/>
            </a:endParaRPr>
          </a:p>
          <a:p>
            <a:endParaRPr lang="en-US" sz="1800" b="1" i="1" u="none" strike="noStrike" dirty="0">
              <a:solidFill>
                <a:schemeClr val="tx1"/>
              </a:solidFill>
              <a:effectLst/>
              <a:latin typeface="Times New Roman" panose="02020603050405020304" pitchFamily="18" charset="0"/>
              <a:ea typeface="SimSun" panose="02010600030101010101" pitchFamily="2" charset="-122"/>
            </a:endParaRPr>
          </a:p>
          <a:p>
            <a:endParaRPr lang="en-US" sz="1800" b="1" i="1" dirty="0">
              <a:solidFill>
                <a:schemeClr val="tx1"/>
              </a:solidFill>
              <a:latin typeface="Times New Roman" panose="02020603050405020304" pitchFamily="18" charset="0"/>
              <a:ea typeface="SimSun" panose="02010600030101010101" pitchFamily="2" charset="-122"/>
            </a:endParaRPr>
          </a:p>
          <a:p>
            <a:endParaRPr lang="en-US" sz="1800" b="1" i="1" u="none" strike="noStrike" dirty="0">
              <a:solidFill>
                <a:schemeClr val="tx1"/>
              </a:solidFill>
              <a:effectLst/>
              <a:latin typeface="Times New Roman" panose="02020603050405020304" pitchFamily="18" charset="0"/>
              <a:ea typeface="SimSun" panose="02010600030101010101" pitchFamily="2" charset="-122"/>
            </a:endParaRPr>
          </a:p>
          <a:p>
            <a:endParaRPr lang="en-US" sz="1800" b="1" i="1" dirty="0">
              <a:solidFill>
                <a:schemeClr val="tx1"/>
              </a:solidFill>
              <a:latin typeface="Times New Roman" panose="02020603050405020304" pitchFamily="18" charset="0"/>
              <a:ea typeface="SimSun" panose="02010600030101010101" pitchFamily="2" charset="-122"/>
            </a:endParaRPr>
          </a:p>
        </p:txBody>
      </p:sp>
      <p:graphicFrame>
        <p:nvGraphicFramePr>
          <p:cNvPr id="4" name="Table 3">
            <a:extLst>
              <a:ext uri="{FF2B5EF4-FFF2-40B4-BE49-F238E27FC236}">
                <a16:creationId xmlns:a16="http://schemas.microsoft.com/office/drawing/2014/main" id="{7A2D8F63-E720-EEA9-F0BD-54D4175C863D}"/>
              </a:ext>
            </a:extLst>
          </p:cNvPr>
          <p:cNvGraphicFramePr>
            <a:graphicFrameLocks noGrp="1"/>
          </p:cNvGraphicFramePr>
          <p:nvPr>
            <p:extLst>
              <p:ext uri="{D42A27DB-BD31-4B8C-83A1-F6EECF244321}">
                <p14:modId xmlns:p14="http://schemas.microsoft.com/office/powerpoint/2010/main" val="3373718344"/>
              </p:ext>
            </p:extLst>
          </p:nvPr>
        </p:nvGraphicFramePr>
        <p:xfrm>
          <a:off x="5996628" y="3148953"/>
          <a:ext cx="5585774" cy="2991738"/>
        </p:xfrm>
        <a:graphic>
          <a:graphicData uri="http://schemas.openxmlformats.org/drawingml/2006/table">
            <a:tbl>
              <a:tblPr firstRow="1" firstCol="1" bandRow="1">
                <a:tableStyleId>{5C22544A-7EE6-4342-B048-85BDC9FD1C3A}</a:tableStyleId>
              </a:tblPr>
              <a:tblGrid>
                <a:gridCol w="1235648">
                  <a:extLst>
                    <a:ext uri="{9D8B030D-6E8A-4147-A177-3AD203B41FA5}">
                      <a16:colId xmlns:a16="http://schemas.microsoft.com/office/drawing/2014/main" val="3769148409"/>
                    </a:ext>
                  </a:extLst>
                </a:gridCol>
                <a:gridCol w="959415">
                  <a:extLst>
                    <a:ext uri="{9D8B030D-6E8A-4147-A177-3AD203B41FA5}">
                      <a16:colId xmlns:a16="http://schemas.microsoft.com/office/drawing/2014/main" val="3203926753"/>
                    </a:ext>
                  </a:extLst>
                </a:gridCol>
                <a:gridCol w="959415">
                  <a:extLst>
                    <a:ext uri="{9D8B030D-6E8A-4147-A177-3AD203B41FA5}">
                      <a16:colId xmlns:a16="http://schemas.microsoft.com/office/drawing/2014/main" val="1893177063"/>
                    </a:ext>
                  </a:extLst>
                </a:gridCol>
                <a:gridCol w="810432">
                  <a:extLst>
                    <a:ext uri="{9D8B030D-6E8A-4147-A177-3AD203B41FA5}">
                      <a16:colId xmlns:a16="http://schemas.microsoft.com/office/drawing/2014/main" val="2673646416"/>
                    </a:ext>
                  </a:extLst>
                </a:gridCol>
                <a:gridCol w="810432">
                  <a:extLst>
                    <a:ext uri="{9D8B030D-6E8A-4147-A177-3AD203B41FA5}">
                      <a16:colId xmlns:a16="http://schemas.microsoft.com/office/drawing/2014/main" val="97328791"/>
                    </a:ext>
                  </a:extLst>
                </a:gridCol>
                <a:gridCol w="810432">
                  <a:extLst>
                    <a:ext uri="{9D8B030D-6E8A-4147-A177-3AD203B41FA5}">
                      <a16:colId xmlns:a16="http://schemas.microsoft.com/office/drawing/2014/main" val="2282628132"/>
                    </a:ext>
                  </a:extLst>
                </a:gridCol>
              </a:tblGrid>
              <a:tr h="275604">
                <a:tc>
                  <a:txBody>
                    <a:bodyPr/>
                    <a:lstStyle/>
                    <a:p>
                      <a:pPr marL="0" marR="0" algn="ctr">
                        <a:lnSpc>
                          <a:spcPct val="150000"/>
                        </a:lnSpc>
                        <a:spcBef>
                          <a:spcPts val="0"/>
                        </a:spcBef>
                        <a:spcAft>
                          <a:spcPts val="0"/>
                        </a:spcAft>
                      </a:pPr>
                      <a:r>
                        <a:rPr lang="x-none" sz="1200" kern="100" spc="-5">
                          <a:effectLst/>
                        </a:rPr>
                        <a:t>Set</a:t>
                      </a:r>
                      <a:endParaRPr lang="en-IN" sz="1200" b="1" kern="100" dirty="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A</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B</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C</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D</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E</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extLst>
                  <a:ext uri="{0D108BD9-81ED-4DB2-BD59-A6C34878D82A}">
                    <a16:rowId xmlns:a16="http://schemas.microsoft.com/office/drawing/2014/main" val="4075771862"/>
                  </a:ext>
                </a:extLst>
              </a:tr>
              <a:tr h="275604">
                <a:tc>
                  <a:txBody>
                    <a:bodyPr/>
                    <a:lstStyle/>
                    <a:p>
                      <a:pPr marL="0" marR="0" indent="0" algn="ctr">
                        <a:lnSpc>
                          <a:spcPct val="150000"/>
                        </a:lnSpc>
                        <a:spcBef>
                          <a:spcPts val="1800"/>
                        </a:spcBef>
                        <a:spcAft>
                          <a:spcPts val="600"/>
                        </a:spcAft>
                        <a:tabLst>
                          <a:tab pos="182880" algn="l"/>
                        </a:tabLst>
                      </a:pPr>
                      <a:r>
                        <a:rPr lang="x-none" sz="1200" kern="100" spc="-5">
                          <a:effectLst/>
                        </a:rPr>
                        <a:t>Subject</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Vigorous</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Vigorous</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Epilepsy</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Epilepsy</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algn="ctr">
                        <a:lnSpc>
                          <a:spcPct val="150000"/>
                        </a:lnSpc>
                        <a:spcBef>
                          <a:spcPts val="0"/>
                        </a:spcBef>
                        <a:spcAft>
                          <a:spcPts val="0"/>
                        </a:spcAft>
                      </a:pPr>
                      <a:r>
                        <a:rPr lang="en-US" sz="1200" kern="100">
                          <a:effectLst/>
                        </a:rPr>
                        <a:t>Epilepsy</a:t>
                      </a:r>
                      <a:endParaRPr lang="en-IN" sz="1200" b="1" kern="100">
                        <a:effectLst/>
                        <a:latin typeface="Times New Roman" panose="02020603050405020304" pitchFamily="18" charset="0"/>
                        <a:ea typeface="SimSun" panose="02010600030101010101" pitchFamily="2" charset="-122"/>
                      </a:endParaRPr>
                    </a:p>
                  </a:txBody>
                  <a:tcPr marL="68035" marR="68035" marT="0" marB="0" anchor="ctr"/>
                </a:tc>
                <a:extLst>
                  <a:ext uri="{0D108BD9-81ED-4DB2-BD59-A6C34878D82A}">
                    <a16:rowId xmlns:a16="http://schemas.microsoft.com/office/drawing/2014/main" val="3695322749"/>
                  </a:ext>
                </a:extLst>
              </a:tr>
              <a:tr h="819882">
                <a:tc>
                  <a:txBody>
                    <a:bodyPr/>
                    <a:lstStyle/>
                    <a:p>
                      <a:pPr marL="0" marR="0" indent="0" algn="ctr">
                        <a:lnSpc>
                          <a:spcPct val="150000"/>
                        </a:lnSpc>
                        <a:spcBef>
                          <a:spcPts val="1800"/>
                        </a:spcBef>
                        <a:spcAft>
                          <a:spcPts val="600"/>
                        </a:spcAft>
                        <a:tabLst>
                          <a:tab pos="182880" algn="l"/>
                        </a:tabLst>
                      </a:pPr>
                      <a:r>
                        <a:rPr lang="x-none" sz="1200" kern="100" spc="-5">
                          <a:effectLst/>
                        </a:rPr>
                        <a:t>Subject Condition during Readings</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indent="0" algn="ctr">
                        <a:lnSpc>
                          <a:spcPct val="150000"/>
                        </a:lnSpc>
                        <a:spcBef>
                          <a:spcPts val="1800"/>
                        </a:spcBef>
                        <a:spcAft>
                          <a:spcPts val="600"/>
                        </a:spcAft>
                        <a:tabLst>
                          <a:tab pos="182880" algn="l"/>
                        </a:tabLst>
                      </a:pPr>
                      <a:r>
                        <a:rPr lang="x-none" sz="1200" kern="100" spc="-5">
                          <a:effectLst/>
                        </a:rPr>
                        <a:t>Not asleep with eyes opened</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a:txBody>
                    <a:bodyPr/>
                    <a:lstStyle/>
                    <a:p>
                      <a:pPr marL="0" marR="0" indent="0" algn="ctr">
                        <a:lnSpc>
                          <a:spcPct val="150000"/>
                        </a:lnSpc>
                        <a:spcBef>
                          <a:spcPts val="1800"/>
                        </a:spcBef>
                        <a:spcAft>
                          <a:spcPts val="600"/>
                        </a:spcAft>
                        <a:tabLst>
                          <a:tab pos="182880" algn="l"/>
                        </a:tabLst>
                      </a:pPr>
                      <a:r>
                        <a:rPr lang="x-none" sz="1200" kern="100" spc="-5">
                          <a:effectLst/>
                        </a:rPr>
                        <a:t>Not asleep with eyes closed</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2">
                  <a:txBody>
                    <a:bodyPr/>
                    <a:lstStyle/>
                    <a:p>
                      <a:pPr marL="0" marR="0" indent="0" algn="ctr">
                        <a:lnSpc>
                          <a:spcPct val="150000"/>
                        </a:lnSpc>
                        <a:spcBef>
                          <a:spcPts val="1800"/>
                        </a:spcBef>
                        <a:spcAft>
                          <a:spcPts val="600"/>
                        </a:spcAft>
                        <a:tabLst>
                          <a:tab pos="182880" algn="l"/>
                        </a:tabLst>
                      </a:pPr>
                      <a:r>
                        <a:rPr lang="x-none" sz="1200" kern="100" spc="-5">
                          <a:effectLst/>
                        </a:rPr>
                        <a:t>Seizure-free (interictal)</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a:txBody>
                    <a:bodyPr/>
                    <a:lstStyle/>
                    <a:p>
                      <a:pPr marL="0" marR="0" indent="0" algn="ctr">
                        <a:lnSpc>
                          <a:spcPct val="150000"/>
                        </a:lnSpc>
                        <a:spcBef>
                          <a:spcPts val="1800"/>
                        </a:spcBef>
                        <a:spcAft>
                          <a:spcPts val="600"/>
                        </a:spcAft>
                        <a:tabLst>
                          <a:tab pos="182880" algn="l"/>
                        </a:tabLst>
                      </a:pPr>
                      <a:r>
                        <a:rPr lang="x-none" sz="1200" kern="100" spc="-5">
                          <a:effectLst/>
                        </a:rPr>
                        <a:t>Seizure-free (ictal)</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extLst>
                  <a:ext uri="{0D108BD9-81ED-4DB2-BD59-A6C34878D82A}">
                    <a16:rowId xmlns:a16="http://schemas.microsoft.com/office/drawing/2014/main" val="3303112261"/>
                  </a:ext>
                </a:extLst>
              </a:tr>
              <a:tr h="275604">
                <a:tc>
                  <a:txBody>
                    <a:bodyPr/>
                    <a:lstStyle/>
                    <a:p>
                      <a:pPr marL="0" marR="0" indent="0" algn="ctr">
                        <a:lnSpc>
                          <a:spcPct val="150000"/>
                        </a:lnSpc>
                        <a:spcBef>
                          <a:spcPts val="1800"/>
                        </a:spcBef>
                        <a:spcAft>
                          <a:spcPts val="600"/>
                        </a:spcAft>
                        <a:tabLst>
                          <a:tab pos="182880" algn="l"/>
                        </a:tabLst>
                      </a:pPr>
                      <a:r>
                        <a:rPr lang="x-none" sz="1200" kern="100" spc="-5">
                          <a:effectLst/>
                        </a:rPr>
                        <a:t>Electrode Type</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2">
                  <a:txBody>
                    <a:bodyPr/>
                    <a:lstStyle/>
                    <a:p>
                      <a:pPr marL="0" marR="0" indent="0" algn="ctr">
                        <a:lnSpc>
                          <a:spcPct val="150000"/>
                        </a:lnSpc>
                        <a:spcBef>
                          <a:spcPts val="1800"/>
                        </a:spcBef>
                        <a:spcAft>
                          <a:spcPts val="600"/>
                        </a:spcAft>
                        <a:tabLst>
                          <a:tab pos="182880" algn="l"/>
                        </a:tabLst>
                      </a:pPr>
                      <a:r>
                        <a:rPr lang="x-none" sz="1200" kern="100" spc="-5">
                          <a:effectLst/>
                        </a:rPr>
                        <a:t>Surface</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gridSpan="3">
                  <a:txBody>
                    <a:bodyPr/>
                    <a:lstStyle/>
                    <a:p>
                      <a:pPr marL="0" marR="0" indent="0" algn="ctr">
                        <a:lnSpc>
                          <a:spcPct val="150000"/>
                        </a:lnSpc>
                        <a:spcBef>
                          <a:spcPts val="1800"/>
                        </a:spcBef>
                        <a:spcAft>
                          <a:spcPts val="600"/>
                        </a:spcAft>
                        <a:tabLst>
                          <a:tab pos="182880" algn="l"/>
                        </a:tabLst>
                      </a:pPr>
                      <a:r>
                        <a:rPr lang="x-none" sz="1200" kern="100" spc="-5">
                          <a:effectLst/>
                        </a:rPr>
                        <a:t>Intracranial</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3402044"/>
                  </a:ext>
                </a:extLst>
              </a:tr>
              <a:tr h="547743">
                <a:tc>
                  <a:txBody>
                    <a:bodyPr/>
                    <a:lstStyle/>
                    <a:p>
                      <a:pPr marL="0" marR="0" indent="0" algn="ctr">
                        <a:lnSpc>
                          <a:spcPct val="150000"/>
                        </a:lnSpc>
                        <a:spcBef>
                          <a:spcPts val="1800"/>
                        </a:spcBef>
                        <a:spcAft>
                          <a:spcPts val="600"/>
                        </a:spcAft>
                        <a:tabLst>
                          <a:tab pos="182880" algn="l"/>
                        </a:tabLst>
                      </a:pPr>
                      <a:r>
                        <a:rPr lang="x-none" sz="1200" kern="100" spc="-5">
                          <a:effectLst/>
                        </a:rPr>
                        <a:t>Electrode Placement</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5">
                  <a:txBody>
                    <a:bodyPr/>
                    <a:lstStyle/>
                    <a:p>
                      <a:pPr marL="0" marR="0" indent="0" algn="ctr">
                        <a:lnSpc>
                          <a:spcPct val="150000"/>
                        </a:lnSpc>
                        <a:spcBef>
                          <a:spcPts val="1800"/>
                        </a:spcBef>
                        <a:spcAft>
                          <a:spcPts val="600"/>
                        </a:spcAft>
                        <a:tabLst>
                          <a:tab pos="182880" algn="l"/>
                        </a:tabLst>
                      </a:pPr>
                      <a:r>
                        <a:rPr lang="x-none" sz="1200" kern="100" spc="-5">
                          <a:effectLst/>
                        </a:rPr>
                        <a:t>International 10-20 System</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0507793"/>
                  </a:ext>
                </a:extLst>
              </a:tr>
              <a:tr h="275604">
                <a:tc>
                  <a:txBody>
                    <a:bodyPr/>
                    <a:lstStyle/>
                    <a:p>
                      <a:pPr marL="0" marR="0" indent="0" algn="ctr">
                        <a:lnSpc>
                          <a:spcPct val="150000"/>
                        </a:lnSpc>
                        <a:spcBef>
                          <a:spcPts val="1800"/>
                        </a:spcBef>
                        <a:spcAft>
                          <a:spcPts val="600"/>
                        </a:spcAft>
                        <a:tabLst>
                          <a:tab pos="182880" algn="l"/>
                        </a:tabLst>
                      </a:pPr>
                      <a:r>
                        <a:rPr lang="x-none" sz="1200" kern="100" spc="-5">
                          <a:effectLst/>
                        </a:rPr>
                        <a:t>Channels</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5">
                  <a:txBody>
                    <a:bodyPr/>
                    <a:lstStyle/>
                    <a:p>
                      <a:pPr marL="0" marR="0" indent="0" algn="ctr">
                        <a:lnSpc>
                          <a:spcPct val="150000"/>
                        </a:lnSpc>
                        <a:spcBef>
                          <a:spcPts val="1800"/>
                        </a:spcBef>
                        <a:spcAft>
                          <a:spcPts val="600"/>
                        </a:spcAft>
                        <a:tabLst>
                          <a:tab pos="182880" algn="l"/>
                        </a:tabLst>
                      </a:pPr>
                      <a:r>
                        <a:rPr lang="x-none" sz="1200" kern="100" spc="-5">
                          <a:effectLst/>
                        </a:rPr>
                        <a:t>100</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7535748"/>
                  </a:ext>
                </a:extLst>
              </a:tr>
              <a:tr h="275604">
                <a:tc>
                  <a:txBody>
                    <a:bodyPr/>
                    <a:lstStyle/>
                    <a:p>
                      <a:pPr marL="0" marR="0" indent="0" algn="ctr">
                        <a:lnSpc>
                          <a:spcPct val="150000"/>
                        </a:lnSpc>
                        <a:spcBef>
                          <a:spcPts val="1800"/>
                        </a:spcBef>
                        <a:spcAft>
                          <a:spcPts val="600"/>
                        </a:spcAft>
                        <a:tabLst>
                          <a:tab pos="182880" algn="l"/>
                        </a:tabLst>
                      </a:pPr>
                      <a:r>
                        <a:rPr lang="x-none" sz="1200" kern="100" spc="-5">
                          <a:effectLst/>
                        </a:rPr>
                        <a:t>Duration </a:t>
                      </a:r>
                      <a:endParaRPr lang="en-IN" sz="1200" kern="100" spc="-5">
                        <a:effectLst/>
                        <a:latin typeface="Times New Roman" panose="02020603050405020304" pitchFamily="18" charset="0"/>
                        <a:ea typeface="SimSun" panose="02010600030101010101" pitchFamily="2" charset="-122"/>
                      </a:endParaRPr>
                    </a:p>
                  </a:txBody>
                  <a:tcPr marL="68035" marR="68035" marT="0" marB="0" anchor="ctr"/>
                </a:tc>
                <a:tc gridSpan="5">
                  <a:txBody>
                    <a:bodyPr/>
                    <a:lstStyle/>
                    <a:p>
                      <a:pPr marL="0" marR="0" indent="0" algn="ctr">
                        <a:lnSpc>
                          <a:spcPct val="150000"/>
                        </a:lnSpc>
                        <a:spcBef>
                          <a:spcPts val="1800"/>
                        </a:spcBef>
                        <a:spcAft>
                          <a:spcPts val="600"/>
                        </a:spcAft>
                        <a:tabLst>
                          <a:tab pos="182880" algn="l"/>
                        </a:tabLst>
                      </a:pPr>
                      <a:r>
                        <a:rPr lang="x-none" sz="1200" kern="100" spc="-5">
                          <a:effectLst/>
                        </a:rPr>
                        <a:t>23.6 Seconds</a:t>
                      </a:r>
                      <a:endParaRPr lang="en-IN" sz="1200" kern="100" spc="-5" dirty="0">
                        <a:effectLst/>
                        <a:latin typeface="Times New Roman" panose="02020603050405020304" pitchFamily="18" charset="0"/>
                        <a:ea typeface="SimSun" panose="02010600030101010101" pitchFamily="2" charset="-122"/>
                      </a:endParaRPr>
                    </a:p>
                  </a:txBody>
                  <a:tcPr marL="68035" marR="6803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1151744"/>
                  </a:ext>
                </a:extLst>
              </a:tr>
            </a:tbl>
          </a:graphicData>
        </a:graphic>
      </p:graphicFrame>
    </p:spTree>
    <p:extLst>
      <p:ext uri="{BB962C8B-B14F-4D97-AF65-F5344CB8AC3E}">
        <p14:creationId xmlns:p14="http://schemas.microsoft.com/office/powerpoint/2010/main" val="690580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3" name="Content Placeholder 2">
            <a:extLst>
              <a:ext uri="{FF2B5EF4-FFF2-40B4-BE49-F238E27FC236}">
                <a16:creationId xmlns:a16="http://schemas.microsoft.com/office/drawing/2014/main" id="{2608F4EC-F909-DBB0-7D4E-15C448578F00}"/>
              </a:ext>
            </a:extLst>
          </p:cNvPr>
          <p:cNvSpPr>
            <a:spLocks noGrp="1"/>
          </p:cNvSpPr>
          <p:nvPr>
            <p:ph idx="1"/>
          </p:nvPr>
        </p:nvSpPr>
        <p:spPr>
          <a:xfrm>
            <a:off x="644236" y="1420091"/>
            <a:ext cx="4647901" cy="4273037"/>
          </a:xfrm>
        </p:spPr>
        <p:txBody>
          <a:bodyPr>
            <a:noAutofit/>
          </a:bodyPr>
          <a:lstStyle/>
          <a:p>
            <a:pPr marL="400050" indent="-400050" algn="just">
              <a:lnSpc>
                <a:spcPct val="100000"/>
              </a:lnSpc>
              <a:buClr>
                <a:schemeClr val="bg2"/>
              </a:buClr>
              <a:buFont typeface="+mj-lt"/>
              <a:buAutoNum type="romanUcPeriod"/>
            </a:pPr>
            <a:r>
              <a:rPr lang="en-US" sz="2000" b="1" i="1" u="none" strike="noStrike" dirty="0">
                <a:solidFill>
                  <a:schemeClr val="tx2"/>
                </a:solidFill>
                <a:effectLst/>
                <a:latin typeface="Times New Roman" panose="02020603050405020304" pitchFamily="18" charset="0"/>
                <a:ea typeface="SimSun" panose="02010600030101010101" pitchFamily="2" charset="-122"/>
              </a:rPr>
              <a:t>II. UCI Machine Learning Dataset</a:t>
            </a:r>
          </a:p>
          <a:p>
            <a:pPr marL="400050" indent="-400050" algn="just">
              <a:lnSpc>
                <a:spcPct val="100000"/>
              </a:lnSpc>
              <a:buClr>
                <a:schemeClr val="bg2"/>
              </a:buClr>
              <a:buFont typeface="+mj-lt"/>
              <a:buAutoNum type="romanUcPeriod"/>
            </a:pPr>
            <a:r>
              <a:rPr lang="en-US" sz="2000" b="1" i="1" u="none" strike="noStrike" dirty="0">
                <a:solidFill>
                  <a:schemeClr val="tx2"/>
                </a:solidFill>
                <a:effectLst/>
                <a:latin typeface="Times New Roman" panose="02020603050405020304" pitchFamily="18" charset="0"/>
                <a:ea typeface="SimSun" panose="02010600030101010101" pitchFamily="2" charset="-122"/>
              </a:rPr>
              <a:t> </a:t>
            </a:r>
            <a:r>
              <a:rPr lang="en-US" sz="1800" kern="0" dirty="0">
                <a:solidFill>
                  <a:schemeClr val="tx2"/>
                </a:solidFill>
                <a:effectLst/>
                <a:latin typeface="Times New Roman" panose="02020603050405020304" pitchFamily="18" charset="0"/>
                <a:ea typeface="SimSun" panose="02010600030101010101" pitchFamily="2" charset="-122"/>
              </a:rPr>
              <a:t>Each of the five folders in the original dataset [10] has one hundred files, each of which represents a particular topic or individual. Every file contains a 23.6-second observation of neural activity.</a:t>
            </a:r>
            <a:r>
              <a:rPr lang="en-IN" sz="1800" dirty="0">
                <a:solidFill>
                  <a:schemeClr val="tx2"/>
                </a:solidFill>
                <a:effectLst/>
              </a:rPr>
              <a:t> </a:t>
            </a:r>
            <a:r>
              <a:rPr lang="en-US" sz="1800" kern="0" dirty="0">
                <a:solidFill>
                  <a:schemeClr val="tx2"/>
                </a:solidFill>
                <a:effectLst/>
                <a:latin typeface="Times New Roman" panose="02020603050405020304" pitchFamily="18" charset="0"/>
                <a:ea typeface="SimSun" panose="02010600030101010101" pitchFamily="2" charset="-122"/>
              </a:rPr>
              <a:t>The 4097 data points were split up into 23 segments, with each segment holding 178 data points in a single second. Each segment had an EEG record value recorded at a distinct time period. Which gives 23 x 500 = 11500 data points in 1 second (column) for each item, and a label with y = 1, 2, 3, 4, and 5 in the last row. </a:t>
            </a:r>
            <a:endParaRPr lang="en-IN" sz="1800" b="1" i="1" kern="0" dirty="0">
              <a:solidFill>
                <a:schemeClr val="tx2"/>
              </a:solidFill>
              <a:latin typeface="Times New Roman" panose="02020603050405020304" pitchFamily="18" charset="0"/>
              <a:ea typeface="SimSun" panose="02010600030101010101" pitchFamily="2" charset="-122"/>
            </a:endParaRPr>
          </a:p>
          <a:p>
            <a:pPr marL="400050" indent="-400050" algn="just">
              <a:lnSpc>
                <a:spcPct val="100000"/>
              </a:lnSpc>
              <a:buClr>
                <a:schemeClr val="bg2"/>
              </a:buClr>
              <a:buFont typeface="+mj-lt"/>
              <a:buAutoNum type="romanUcPeriod"/>
            </a:pPr>
            <a:endParaRPr lang="en-US" sz="1800" dirty="0">
              <a:solidFill>
                <a:schemeClr val="tx2"/>
              </a:solidFill>
            </a:endParaRPr>
          </a:p>
          <a:p>
            <a:pPr marL="400050" indent="-400050" algn="just">
              <a:lnSpc>
                <a:spcPct val="100000"/>
              </a:lnSpc>
              <a:buFont typeface="+mj-lt"/>
              <a:buAutoNum type="romanUcPeriod"/>
            </a:pPr>
            <a:endParaRPr lang="en-US" sz="1800" dirty="0">
              <a:solidFill>
                <a:schemeClr val="tx2"/>
              </a:solidFill>
            </a:endParaRPr>
          </a:p>
        </p:txBody>
      </p:sp>
      <p:pic>
        <p:nvPicPr>
          <p:cNvPr id="18" name="Picture 17">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graphicFrame>
        <p:nvGraphicFramePr>
          <p:cNvPr id="7" name="Table 6">
            <a:extLst>
              <a:ext uri="{FF2B5EF4-FFF2-40B4-BE49-F238E27FC236}">
                <a16:creationId xmlns:a16="http://schemas.microsoft.com/office/drawing/2014/main" id="{44C09038-934C-5DB1-6B93-80C8817BABF3}"/>
              </a:ext>
            </a:extLst>
          </p:cNvPr>
          <p:cNvGraphicFramePr>
            <a:graphicFrameLocks noGrp="1"/>
          </p:cNvGraphicFramePr>
          <p:nvPr>
            <p:extLst>
              <p:ext uri="{D42A27DB-BD31-4B8C-83A1-F6EECF244321}">
                <p14:modId xmlns:p14="http://schemas.microsoft.com/office/powerpoint/2010/main" val="4005117834"/>
              </p:ext>
            </p:extLst>
          </p:nvPr>
        </p:nvGraphicFramePr>
        <p:xfrm>
          <a:off x="5476157" y="175071"/>
          <a:ext cx="6553500" cy="2654743"/>
        </p:xfrm>
        <a:graphic>
          <a:graphicData uri="http://schemas.openxmlformats.org/drawingml/2006/table">
            <a:tbl>
              <a:tblPr firstRow="1" firstCol="1" bandRow="1">
                <a:tableStyleId>{5C22544A-7EE6-4342-B048-85BDC9FD1C3A}</a:tableStyleId>
              </a:tblPr>
              <a:tblGrid>
                <a:gridCol w="2184500">
                  <a:extLst>
                    <a:ext uri="{9D8B030D-6E8A-4147-A177-3AD203B41FA5}">
                      <a16:colId xmlns:a16="http://schemas.microsoft.com/office/drawing/2014/main" val="3475576033"/>
                    </a:ext>
                  </a:extLst>
                </a:gridCol>
                <a:gridCol w="2184500">
                  <a:extLst>
                    <a:ext uri="{9D8B030D-6E8A-4147-A177-3AD203B41FA5}">
                      <a16:colId xmlns:a16="http://schemas.microsoft.com/office/drawing/2014/main" val="2817338674"/>
                    </a:ext>
                  </a:extLst>
                </a:gridCol>
                <a:gridCol w="2184500">
                  <a:extLst>
                    <a:ext uri="{9D8B030D-6E8A-4147-A177-3AD203B41FA5}">
                      <a16:colId xmlns:a16="http://schemas.microsoft.com/office/drawing/2014/main" val="1283687145"/>
                    </a:ext>
                  </a:extLst>
                </a:gridCol>
              </a:tblGrid>
              <a:tr h="746743">
                <a:tc>
                  <a:txBody>
                    <a:bodyPr/>
                    <a:lstStyle/>
                    <a:p>
                      <a:pPr marL="0" marR="0" algn="ctr">
                        <a:lnSpc>
                          <a:spcPct val="150000"/>
                        </a:lnSpc>
                        <a:spcBef>
                          <a:spcPts val="0"/>
                        </a:spcBef>
                        <a:spcAft>
                          <a:spcPts val="0"/>
                        </a:spcAft>
                      </a:pPr>
                      <a:r>
                        <a:rPr lang="en-US" sz="1600" kern="100">
                          <a:effectLst/>
                        </a:rPr>
                        <a:t>Subject Category</a:t>
                      </a:r>
                      <a:endParaRPr lang="en-IN" sz="1600" b="1" kern="10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US" sz="1600" kern="100" dirty="0">
                          <a:effectLst/>
                        </a:rPr>
                        <a:t>Subject State</a:t>
                      </a:r>
                      <a:endParaRPr lang="en-IN" sz="1600" b="1"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US" sz="1600" kern="100" dirty="0">
                          <a:effectLst/>
                        </a:rPr>
                        <a:t>Epileptic/Not Epileptic</a:t>
                      </a:r>
                      <a:endParaRPr lang="en-IN" sz="1600" b="1" kern="100" dirty="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3615729326"/>
                  </a:ext>
                </a:extLst>
              </a:tr>
              <a:tr h="381600">
                <a:tc>
                  <a:txBody>
                    <a:bodyPr/>
                    <a:lstStyle/>
                    <a:p>
                      <a:pPr marL="0" marR="0" algn="ctr">
                        <a:lnSpc>
                          <a:spcPct val="150000"/>
                        </a:lnSpc>
                        <a:spcBef>
                          <a:spcPts val="0"/>
                        </a:spcBef>
                        <a:spcAft>
                          <a:spcPts val="0"/>
                        </a:spcAft>
                      </a:pPr>
                      <a:r>
                        <a:rPr lang="en-IN" sz="1600" kern="100" dirty="0">
                          <a:effectLst/>
                        </a:rPr>
                        <a:t>1</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Epileptic Patient</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a:effectLst/>
                        </a:rPr>
                        <a:t>Epileptic</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2170055546"/>
                  </a:ext>
                </a:extLst>
              </a:tr>
              <a:tr h="381600">
                <a:tc>
                  <a:txBody>
                    <a:bodyPr/>
                    <a:lstStyle/>
                    <a:p>
                      <a:pPr marL="0" marR="0" algn="ctr">
                        <a:lnSpc>
                          <a:spcPct val="150000"/>
                        </a:lnSpc>
                        <a:spcBef>
                          <a:spcPts val="0"/>
                        </a:spcBef>
                        <a:spcAft>
                          <a:spcPts val="0"/>
                        </a:spcAft>
                      </a:pPr>
                      <a:r>
                        <a:rPr lang="en-IN" sz="1600" kern="100" dirty="0">
                          <a:effectLst/>
                        </a:rPr>
                        <a:t>2</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Brain With Tumour</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a:effectLst/>
                        </a:rPr>
                        <a:t>Not Epileptic</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2212101911"/>
                  </a:ext>
                </a:extLst>
              </a:tr>
              <a:tr h="381600">
                <a:tc>
                  <a:txBody>
                    <a:bodyPr/>
                    <a:lstStyle/>
                    <a:p>
                      <a:pPr marL="0" marR="0" algn="ctr">
                        <a:lnSpc>
                          <a:spcPct val="150000"/>
                        </a:lnSpc>
                        <a:spcBef>
                          <a:spcPts val="0"/>
                        </a:spcBef>
                        <a:spcAft>
                          <a:spcPts val="0"/>
                        </a:spcAft>
                      </a:pPr>
                      <a:r>
                        <a:rPr lang="en-IN" sz="1600" kern="100" dirty="0">
                          <a:effectLst/>
                        </a:rPr>
                        <a:t>3</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Healthy Brain</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a:effectLst/>
                        </a:rPr>
                        <a:t>Not Epileptic</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2191559059"/>
                  </a:ext>
                </a:extLst>
              </a:tr>
              <a:tr h="381600">
                <a:tc>
                  <a:txBody>
                    <a:bodyPr/>
                    <a:lstStyle/>
                    <a:p>
                      <a:pPr marL="0" marR="0" algn="ctr">
                        <a:lnSpc>
                          <a:spcPct val="150000"/>
                        </a:lnSpc>
                        <a:spcBef>
                          <a:spcPts val="0"/>
                        </a:spcBef>
                        <a:spcAft>
                          <a:spcPts val="0"/>
                        </a:spcAft>
                      </a:pPr>
                      <a:r>
                        <a:rPr lang="en-IN" sz="1600" kern="100">
                          <a:effectLst/>
                        </a:rPr>
                        <a:t>4</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Eyes Closed</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Not Epileptic</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4246617411"/>
                  </a:ext>
                </a:extLst>
              </a:tr>
              <a:tr h="381600">
                <a:tc>
                  <a:txBody>
                    <a:bodyPr/>
                    <a:lstStyle/>
                    <a:p>
                      <a:pPr marL="0" marR="0" algn="ctr">
                        <a:lnSpc>
                          <a:spcPct val="150000"/>
                        </a:lnSpc>
                        <a:spcBef>
                          <a:spcPts val="0"/>
                        </a:spcBef>
                        <a:spcAft>
                          <a:spcPts val="0"/>
                        </a:spcAft>
                      </a:pPr>
                      <a:r>
                        <a:rPr lang="en-IN" sz="1600" kern="100">
                          <a:effectLst/>
                        </a:rPr>
                        <a:t>5</a:t>
                      </a:r>
                      <a:endParaRPr lang="en-IN" sz="1600" kern="10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Eyes Open</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tc>
                  <a:txBody>
                    <a:bodyPr/>
                    <a:lstStyle/>
                    <a:p>
                      <a:pPr marL="0" marR="0" algn="ctr">
                        <a:lnSpc>
                          <a:spcPct val="150000"/>
                        </a:lnSpc>
                        <a:spcBef>
                          <a:spcPts val="0"/>
                        </a:spcBef>
                        <a:spcAft>
                          <a:spcPts val="0"/>
                        </a:spcAft>
                      </a:pPr>
                      <a:r>
                        <a:rPr lang="en-IN" sz="1600" kern="100" dirty="0">
                          <a:effectLst/>
                        </a:rPr>
                        <a:t>Not Epileptic</a:t>
                      </a:r>
                      <a:endParaRPr lang="en-IN" sz="1600" kern="100" dirty="0">
                        <a:effectLst/>
                        <a:latin typeface="Times New Roman" panose="02020603050405020304" pitchFamily="18" charset="0"/>
                        <a:ea typeface="SimSun" panose="02010600030101010101" pitchFamily="2" charset="-122"/>
                      </a:endParaRPr>
                    </a:p>
                  </a:txBody>
                  <a:tcPr marL="106029" marR="106029" marT="56942" marB="0" anchor="ctr"/>
                </a:tc>
                <a:extLst>
                  <a:ext uri="{0D108BD9-81ED-4DB2-BD59-A6C34878D82A}">
                    <a16:rowId xmlns:a16="http://schemas.microsoft.com/office/drawing/2014/main" val="2123224585"/>
                  </a:ext>
                </a:extLst>
              </a:tr>
            </a:tbl>
          </a:graphicData>
        </a:graphic>
      </p:graphicFrame>
      <p:pic>
        <p:nvPicPr>
          <p:cNvPr id="8" name="Picture 7">
            <a:extLst>
              <a:ext uri="{FF2B5EF4-FFF2-40B4-BE49-F238E27FC236}">
                <a16:creationId xmlns:a16="http://schemas.microsoft.com/office/drawing/2014/main" id="{166D5E45-03E6-854E-FAC4-38722599248C}"/>
              </a:ext>
            </a:extLst>
          </p:cNvPr>
          <p:cNvPicPr>
            <a:picLocks noChangeAspect="1"/>
          </p:cNvPicPr>
          <p:nvPr/>
        </p:nvPicPr>
        <p:blipFill rotWithShape="1">
          <a:blip r:embed="rId5"/>
          <a:srcRect l="7325" t="10538" r="9131" b="6942"/>
          <a:stretch/>
        </p:blipFill>
        <p:spPr bwMode="auto">
          <a:xfrm>
            <a:off x="5933325" y="3004885"/>
            <a:ext cx="5269698" cy="3469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6422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diagram of the head and the side of the head&#10;&#10;Description automatically generated">
            <a:extLst>
              <a:ext uri="{FF2B5EF4-FFF2-40B4-BE49-F238E27FC236}">
                <a16:creationId xmlns:a16="http://schemas.microsoft.com/office/drawing/2014/main" id="{709CF73D-6C48-EE4A-8EE8-A465E3671C61}"/>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855" b="97650" l="118" r="90000">
                        <a14:foregroundMark x1="471" y1="33120" x2="8471" y2="15171"/>
                        <a14:foregroundMark x1="8471" y1="15171" x2="30235" y2="8974"/>
                        <a14:foregroundMark x1="30235" y1="8974" x2="41647" y2="11966"/>
                        <a14:foregroundMark x1="41647" y1="11966" x2="48471" y2="27137"/>
                        <a14:foregroundMark x1="48471" y1="27137" x2="49765" y2="74359"/>
                        <a14:foregroundMark x1="49765" y1="74359" x2="44588" y2="90171"/>
                        <a14:foregroundMark x1="44588" y1="90171" x2="15882" y2="91667"/>
                        <a14:foregroundMark x1="15882" y1="91667" x2="3765" y2="85043"/>
                        <a14:foregroundMark x1="3765" y1="85043" x2="118" y2="28205"/>
                        <a14:foregroundMark x1="14824" y1="11966" x2="25529" y2="3205"/>
                        <a14:foregroundMark x1="25529" y1="3205" x2="35882" y2="5769"/>
                        <a14:foregroundMark x1="35882" y1="5769" x2="26353" y2="13248"/>
                        <a14:foregroundMark x1="26353" y1="13248" x2="12706" y2="11966"/>
                        <a14:foregroundMark x1="54235" y1="56197" x2="45882" y2="73718"/>
                        <a14:foregroundMark x1="45882" y1="73718" x2="49647" y2="92735"/>
                        <a14:foregroundMark x1="49647" y1="92735" x2="61647" y2="92949"/>
                        <a14:foregroundMark x1="61647" y1="92949" x2="72471" y2="92735"/>
                        <a14:foregroundMark x1="72471" y1="92735" x2="82941" y2="95299"/>
                        <a14:foregroundMark x1="82941" y1="95299" x2="94471" y2="72863"/>
                        <a14:foregroundMark x1="94471" y1="72863" x2="95647" y2="50641"/>
                        <a14:foregroundMark x1="95647" y1="50641" x2="93176" y2="26923"/>
                        <a14:foregroundMark x1="93176" y1="26923" x2="86118" y2="7051"/>
                        <a14:foregroundMark x1="86118" y1="7051" x2="75647" y2="1282"/>
                        <a14:foregroundMark x1="75647" y1="1282" x2="64471" y2="17735"/>
                        <a14:foregroundMark x1="64471" y1="17735" x2="55529" y2="62607"/>
                        <a14:foregroundMark x1="55529" y1="62607" x2="55529" y2="63034"/>
                        <a14:foregroundMark x1="80706" y1="12607" x2="91294" y2="15598"/>
                        <a14:foregroundMark x1="91294" y1="15598" x2="96000" y2="32265"/>
                        <a14:foregroundMark x1="96000" y1="32265" x2="96824" y2="76496"/>
                        <a14:foregroundMark x1="96824" y1="76496" x2="92118" y2="96795"/>
                        <a14:foregroundMark x1="92118" y1="96795" x2="68471" y2="97222"/>
                        <a14:foregroundMark x1="68471" y1="97222" x2="65882" y2="69658"/>
                        <a14:foregroundMark x1="65882" y1="69658" x2="73059" y2="27350"/>
                        <a14:foregroundMark x1="73059" y1="27350" x2="78706" y2="14530"/>
                        <a14:foregroundMark x1="83412" y1="18376" x2="95059" y2="16667"/>
                        <a14:foregroundMark x1="95059" y1="16667" x2="98941" y2="57906"/>
                        <a14:foregroundMark x1="98941" y1="57906" x2="96353" y2="77350"/>
                        <a14:foregroundMark x1="96353" y1="77350" x2="90000" y2="95085"/>
                        <a14:foregroundMark x1="90000" y1="95085" x2="74941" y2="97650"/>
                        <a14:foregroundMark x1="74941" y1="97650" x2="72471" y2="72436"/>
                        <a14:foregroundMark x1="72471" y1="72436" x2="80588" y2="37393"/>
                        <a14:foregroundMark x1="80588" y1="37393" x2="81529" y2="18803"/>
                        <a14:foregroundMark x1="81529" y1="18803" x2="81765" y2="18376"/>
                      </a14:backgroundRemoval>
                    </a14:imgEffect>
                  </a14:imgLayer>
                </a14:imgProps>
              </a:ext>
              <a:ext uri="{28A0092B-C50C-407E-A947-70E740481C1C}">
                <a14:useLocalDpi xmlns:a14="http://schemas.microsoft.com/office/drawing/2010/main" val="0"/>
              </a:ext>
            </a:extLst>
          </a:blip>
          <a:stretch>
            <a:fillRect/>
          </a:stretch>
        </p:blipFill>
        <p:spPr>
          <a:xfrm>
            <a:off x="7063381" y="2605386"/>
            <a:ext cx="4801651" cy="2630504"/>
          </a:xfrm>
          <a:prstGeom prst="rect">
            <a:avLst/>
          </a:prstGeom>
        </p:spPr>
      </p:pic>
      <p:sp>
        <p:nvSpPr>
          <p:cNvPr id="2" name="Title 1">
            <a:extLst>
              <a:ext uri="{FF2B5EF4-FFF2-40B4-BE49-F238E27FC236}">
                <a16:creationId xmlns:a16="http://schemas.microsoft.com/office/drawing/2014/main" id="{A255D931-A42C-2B2E-F7D9-9ACA086F94BE}"/>
              </a:ext>
            </a:extLst>
          </p:cNvPr>
          <p:cNvSpPr>
            <a:spLocks noGrp="1"/>
          </p:cNvSpPr>
          <p:nvPr>
            <p:ph type="title"/>
          </p:nvPr>
        </p:nvSpPr>
        <p:spPr>
          <a:xfrm>
            <a:off x="838200" y="381000"/>
            <a:ext cx="10003218" cy="1600124"/>
          </a:xfrm>
        </p:spPr>
        <p:txBody>
          <a:bodyPr>
            <a:normAutofit/>
          </a:bodyPr>
          <a:lstStyle/>
          <a:p>
            <a:r>
              <a:rPr lang="en-US"/>
              <a:t>10-20 Electrode System</a:t>
            </a:r>
            <a:endParaRPr lang="en-US" dirty="0"/>
          </a:p>
        </p:txBody>
      </p:sp>
      <p:sp>
        <p:nvSpPr>
          <p:cNvPr id="3" name="Content Placeholder 2">
            <a:extLst>
              <a:ext uri="{FF2B5EF4-FFF2-40B4-BE49-F238E27FC236}">
                <a16:creationId xmlns:a16="http://schemas.microsoft.com/office/drawing/2014/main" id="{AC04EE6C-F02B-555F-6168-0E4CB8D522C1}"/>
              </a:ext>
            </a:extLst>
          </p:cNvPr>
          <p:cNvSpPr>
            <a:spLocks noGrp="1"/>
          </p:cNvSpPr>
          <p:nvPr>
            <p:ph idx="1"/>
          </p:nvPr>
        </p:nvSpPr>
        <p:spPr>
          <a:xfrm>
            <a:off x="838200" y="2857203"/>
            <a:ext cx="5898213" cy="3552824"/>
          </a:xfrm>
        </p:spPr>
        <p:txBody>
          <a:bodyPr anchor="ctr">
            <a:noAutofit/>
          </a:bodyPr>
          <a:lstStyle/>
          <a:p>
            <a:pPr algn="just">
              <a:lnSpc>
                <a:spcPct val="100000"/>
              </a:lnSpc>
            </a:pPr>
            <a:r>
              <a:rPr lang="en-US" sz="1800" kern="0" dirty="0">
                <a:solidFill>
                  <a:schemeClr val="tx1"/>
                </a:solidFill>
                <a:effectLst/>
                <a:latin typeface="Times New Roman" panose="02020603050405020304" pitchFamily="18" charset="0"/>
                <a:ea typeface="SimSun" panose="02010600030101010101" pitchFamily="2" charset="-122"/>
              </a:rPr>
              <a:t>The 10-20 electrode system is a standardized method used for the placement of electrodes on the scalp for electroencephalography (EEG) recordings. </a:t>
            </a:r>
            <a:r>
              <a:rPr lang="en-US" sz="1800" kern="0" dirty="0">
                <a:solidFill>
                  <a:schemeClr val="tx1"/>
                </a:solidFill>
                <a:latin typeface="Times New Roman" panose="02020603050405020304" pitchFamily="18" charset="0"/>
                <a:ea typeface="SimSun" panose="02010600030101010101" pitchFamily="2" charset="-122"/>
              </a:rPr>
              <a:t>T</a:t>
            </a:r>
            <a:r>
              <a:rPr lang="en-US" sz="1800" kern="0" dirty="0">
                <a:solidFill>
                  <a:schemeClr val="tx1"/>
                </a:solidFill>
                <a:effectLst/>
                <a:latin typeface="Times New Roman" panose="02020603050405020304" pitchFamily="18" charset="0"/>
                <a:ea typeface="SimSun" panose="02010600030101010101" pitchFamily="2" charset="-122"/>
              </a:rPr>
              <a:t>he equipment which is used to measure the brain’s electrical activity is used in a non-invasive manner, it is used very commonly by the neurologist in their clinics to understand the functioning of the brain in real time.</a:t>
            </a:r>
          </a:p>
          <a:p>
            <a:pPr algn="just">
              <a:lnSpc>
                <a:spcPct val="100000"/>
              </a:lnSpc>
            </a:pPr>
            <a:r>
              <a:rPr lang="en-US" sz="1800" spc="-5" dirty="0">
                <a:solidFill>
                  <a:schemeClr val="tx1"/>
                </a:solidFill>
                <a:effectLst/>
                <a:latin typeface="Times New Roman" panose="02020603050405020304" pitchFamily="18" charset="0"/>
                <a:ea typeface="SimSun" panose="02010600030101010101" pitchFamily="2" charset="-122"/>
              </a:rPr>
              <a:t>10% and 20% respectively refers to the distance between the nasion, inion and distance along the sides of the skull (mastoid). The setting of the electrode placement is done in respect to these percentages, such as if the distance between the nasion, inion is of 10 equal segments. Then the electrodes are positioned at a specific percentage along the line.</a:t>
            </a:r>
            <a:endParaRPr lang="en-IN" sz="1800" spc="-5" dirty="0">
              <a:solidFill>
                <a:schemeClr val="tx1"/>
              </a:solidFill>
              <a:effectLst/>
              <a:latin typeface="Times New Roman" panose="02020603050405020304" pitchFamily="18" charset="0"/>
              <a:ea typeface="SimSun" panose="02010600030101010101" pitchFamily="2" charset="-122"/>
            </a:endParaRPr>
          </a:p>
          <a:p>
            <a:pPr algn="just">
              <a:lnSpc>
                <a:spcPct val="100000"/>
              </a:lnSpc>
            </a:pPr>
            <a:endParaRPr lang="en-US" sz="1800" dirty="0">
              <a:solidFill>
                <a:schemeClr val="tx1"/>
              </a:solidFill>
            </a:endParaRPr>
          </a:p>
        </p:txBody>
      </p:sp>
    </p:spTree>
    <p:extLst>
      <p:ext uri="{BB962C8B-B14F-4D97-AF65-F5344CB8AC3E}">
        <p14:creationId xmlns:p14="http://schemas.microsoft.com/office/powerpoint/2010/main" val="3505433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109E4C-FE04-E6A0-BD77-2B9E5434DA50}"/>
              </a:ext>
            </a:extLst>
          </p:cNvPr>
          <p:cNvSpPr>
            <a:spLocks noGrp="1"/>
          </p:cNvSpPr>
          <p:nvPr>
            <p:ph type="title"/>
          </p:nvPr>
        </p:nvSpPr>
        <p:spPr>
          <a:xfrm>
            <a:off x="838200" y="381000"/>
            <a:ext cx="10003218" cy="1600124"/>
          </a:xfrm>
        </p:spPr>
        <p:txBody>
          <a:bodyPr>
            <a:normAutofit/>
          </a:bodyPr>
          <a:lstStyle/>
          <a:p>
            <a:r>
              <a:rPr lang="en-US" dirty="0"/>
              <a:t>Setup</a:t>
            </a:r>
          </a:p>
        </p:txBody>
      </p:sp>
      <p:sp>
        <p:nvSpPr>
          <p:cNvPr id="3" name="Content Placeholder 2">
            <a:extLst>
              <a:ext uri="{FF2B5EF4-FFF2-40B4-BE49-F238E27FC236}">
                <a16:creationId xmlns:a16="http://schemas.microsoft.com/office/drawing/2014/main" id="{78B6C3E9-BA51-A7D2-D2FC-39B1B8D21B83}"/>
              </a:ext>
            </a:extLst>
          </p:cNvPr>
          <p:cNvSpPr>
            <a:spLocks noGrp="1"/>
          </p:cNvSpPr>
          <p:nvPr>
            <p:ph idx="1"/>
          </p:nvPr>
        </p:nvSpPr>
        <p:spPr>
          <a:xfrm>
            <a:off x="838199" y="2745362"/>
            <a:ext cx="5578929" cy="3731638"/>
          </a:xfrm>
        </p:spPr>
        <p:txBody>
          <a:bodyPr anchor="ctr">
            <a:noAutofit/>
          </a:bodyPr>
          <a:lstStyle/>
          <a:p>
            <a:pPr algn="just">
              <a:lnSpc>
                <a:spcPct val="100000"/>
              </a:lnSpc>
            </a:pPr>
            <a:r>
              <a:rPr lang="en-US" sz="1800" spc="-5" dirty="0">
                <a:solidFill>
                  <a:schemeClr val="tx1"/>
                </a:solidFill>
                <a:effectLst/>
                <a:latin typeface="Times New Roman" panose="02020603050405020304" pitchFamily="18" charset="0"/>
                <a:ea typeface="SimSun" panose="02010600030101010101" pitchFamily="2" charset="-122"/>
              </a:rPr>
              <a:t>The hardware used here is of an apple MacBook Air </a:t>
            </a:r>
            <a:r>
              <a:rPr lang="en-US" sz="1800" spc="-5">
                <a:solidFill>
                  <a:schemeClr val="tx1"/>
                </a:solidFill>
                <a:effectLst/>
                <a:latin typeface="Times New Roman" panose="02020603050405020304" pitchFamily="18" charset="0"/>
                <a:ea typeface="SimSun" panose="02010600030101010101" pitchFamily="2" charset="-122"/>
              </a:rPr>
              <a:t>with M1 8 GB </a:t>
            </a:r>
            <a:r>
              <a:rPr lang="en-US" sz="1800" spc="-5" dirty="0">
                <a:solidFill>
                  <a:schemeClr val="tx1"/>
                </a:solidFill>
                <a:effectLst/>
                <a:latin typeface="Times New Roman" panose="02020603050405020304" pitchFamily="18" charset="0"/>
                <a:ea typeface="SimSun" panose="02010600030101010101" pitchFamily="2" charset="-122"/>
              </a:rPr>
              <a:t>chipset having an integrated graphic card that consist of 8 cores, it is an integrated part of the recently developed chip named as M1 SoC by Apple. We have used </a:t>
            </a:r>
            <a:r>
              <a:rPr lang="en-US" sz="1800" spc="-5" dirty="0" err="1">
                <a:solidFill>
                  <a:schemeClr val="tx1"/>
                </a:solidFill>
                <a:effectLst/>
                <a:latin typeface="Times New Roman" panose="02020603050405020304" pitchFamily="18" charset="0"/>
                <a:ea typeface="SimSun" panose="02010600030101010101" pitchFamily="2" charset="-122"/>
              </a:rPr>
              <a:t>Keras</a:t>
            </a:r>
            <a:r>
              <a:rPr lang="en-US" sz="1800" spc="-5" dirty="0">
                <a:solidFill>
                  <a:schemeClr val="tx1"/>
                </a:solidFill>
                <a:effectLst/>
                <a:latin typeface="Times New Roman" panose="02020603050405020304" pitchFamily="18" charset="0"/>
                <a:ea typeface="SimSun" panose="02010600030101010101" pitchFamily="2" charset="-122"/>
              </a:rPr>
              <a:t> version 2.12.0 and Python version 3.7 for all the algorithms applied are hardware or version of the library used hasn’t changed.</a:t>
            </a:r>
            <a:endParaRPr lang="en-IN" sz="1800" spc="-5" dirty="0">
              <a:solidFill>
                <a:schemeClr val="tx1"/>
              </a:solidFill>
              <a:effectLst/>
              <a:latin typeface="Times New Roman" panose="02020603050405020304" pitchFamily="18" charset="0"/>
              <a:ea typeface="SimSun" panose="02010600030101010101" pitchFamily="2" charset="-122"/>
            </a:endParaRPr>
          </a:p>
          <a:p>
            <a:pPr algn="just">
              <a:lnSpc>
                <a:spcPct val="100000"/>
              </a:lnSpc>
            </a:pPr>
            <a:r>
              <a:rPr lang="en-US" sz="1800" kern="0" dirty="0">
                <a:solidFill>
                  <a:schemeClr val="tx1"/>
                </a:solidFill>
                <a:effectLst/>
                <a:latin typeface="Times New Roman" panose="02020603050405020304" pitchFamily="18" charset="0"/>
                <a:ea typeface="SimSun" panose="02010600030101010101" pitchFamily="2" charset="-122"/>
              </a:rPr>
              <a:t>A 90-10 train test split on the data is performed throughout the experiment. The number of training epochs for the CNN, 1D convolutional LSTM, and deep neural network (DNN) models is 100.</a:t>
            </a:r>
            <a:r>
              <a:rPr lang="en-IN" sz="1800" dirty="0">
                <a:solidFill>
                  <a:schemeClr val="tx1"/>
                </a:solidFill>
                <a:effectLst/>
              </a:rPr>
              <a:t> </a:t>
            </a:r>
            <a:endParaRPr lang="en-US" sz="1800" dirty="0">
              <a:solidFill>
                <a:schemeClr val="tx1"/>
              </a:solidFill>
            </a:endParaRPr>
          </a:p>
        </p:txBody>
      </p:sp>
      <p:pic>
        <p:nvPicPr>
          <p:cNvPr id="7" name="Graphic 6" descr="Processor">
            <a:extLst>
              <a:ext uri="{FF2B5EF4-FFF2-40B4-BE49-F238E27FC236}">
                <a16:creationId xmlns:a16="http://schemas.microsoft.com/office/drawing/2014/main" id="{E2884250-1111-2686-D573-53E775913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8152" y="2764781"/>
            <a:ext cx="3552824" cy="3552824"/>
          </a:xfrm>
          <a:prstGeom prst="rect">
            <a:avLst/>
          </a:prstGeom>
        </p:spPr>
      </p:pic>
    </p:spTree>
    <p:extLst>
      <p:ext uri="{BB962C8B-B14F-4D97-AF65-F5344CB8AC3E}">
        <p14:creationId xmlns:p14="http://schemas.microsoft.com/office/powerpoint/2010/main" val="120487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D01076-91BC-AE63-014F-6A914455F438}"/>
              </a:ext>
            </a:extLst>
          </p:cNvPr>
          <p:cNvSpPr>
            <a:spLocks noGrp="1"/>
          </p:cNvSpPr>
          <p:nvPr>
            <p:ph type="title"/>
          </p:nvPr>
        </p:nvSpPr>
        <p:spPr>
          <a:xfrm>
            <a:off x="838200" y="381000"/>
            <a:ext cx="10003218" cy="1600124"/>
          </a:xfrm>
        </p:spPr>
        <p:txBody>
          <a:bodyPr>
            <a:normAutofit/>
          </a:bodyPr>
          <a:lstStyle/>
          <a:p>
            <a:r>
              <a:rPr lang="en-US" dirty="0"/>
              <a:t>Machine Learning Model</a:t>
            </a:r>
          </a:p>
        </p:txBody>
      </p:sp>
      <p:sp>
        <p:nvSpPr>
          <p:cNvPr id="3" name="Content Placeholder 2">
            <a:extLst>
              <a:ext uri="{FF2B5EF4-FFF2-40B4-BE49-F238E27FC236}">
                <a16:creationId xmlns:a16="http://schemas.microsoft.com/office/drawing/2014/main" id="{21AEB130-EFAE-1187-FA43-428619F6110C}"/>
              </a:ext>
            </a:extLst>
          </p:cNvPr>
          <p:cNvSpPr>
            <a:spLocks noGrp="1"/>
          </p:cNvSpPr>
          <p:nvPr>
            <p:ph idx="1"/>
          </p:nvPr>
        </p:nvSpPr>
        <p:spPr>
          <a:xfrm>
            <a:off x="838200" y="2745362"/>
            <a:ext cx="5970814" cy="3731638"/>
          </a:xfrm>
        </p:spPr>
        <p:txBody>
          <a:bodyPr anchor="ctr">
            <a:normAutofit fontScale="92500" lnSpcReduction="20000"/>
          </a:bodyPr>
          <a:lstStyle/>
          <a:p>
            <a:pPr marL="0" indent="0" algn="just">
              <a:lnSpc>
                <a:spcPct val="100000"/>
              </a:lnSpc>
              <a:buNone/>
            </a:pPr>
            <a:r>
              <a:rPr lang="en-US" sz="2200" b="1" dirty="0">
                <a:solidFill>
                  <a:schemeClr val="tx1"/>
                </a:solidFill>
                <a:latin typeface="Times New Roman" panose="02020603050405020304" pitchFamily="18" charset="0"/>
                <a:cs typeface="Times New Roman" panose="02020603050405020304" pitchFamily="18" charset="0"/>
              </a:rPr>
              <a:t>Decision Tree</a:t>
            </a:r>
          </a:p>
          <a:p>
            <a:pPr algn="just">
              <a:lnSpc>
                <a:spcPct val="100000"/>
              </a:lnSpc>
            </a:pPr>
            <a:r>
              <a:rPr lang="en-US" sz="1900" kern="0" dirty="0">
                <a:solidFill>
                  <a:schemeClr val="tx1"/>
                </a:solidFill>
                <a:effectLst/>
                <a:latin typeface="Times New Roman" panose="02020603050405020304" pitchFamily="18" charset="0"/>
                <a:ea typeface="SimSun" panose="02010600030101010101" pitchFamily="2" charset="-122"/>
              </a:rPr>
              <a:t>According to the distant qualities, we can create a tree like structure which can further be used to identify whether the patient is epileptic or non-epileptic based on the distinct characteristics shown by the data in the training phase, this approach makes the use of internal structure tree as a tool for the decision making. </a:t>
            </a:r>
          </a:p>
          <a:p>
            <a:pPr algn="just">
              <a:lnSpc>
                <a:spcPct val="100000"/>
              </a:lnSpc>
            </a:pPr>
            <a:r>
              <a:rPr lang="en-US" sz="1900" kern="0" dirty="0">
                <a:solidFill>
                  <a:schemeClr val="tx1"/>
                </a:solidFill>
                <a:effectLst/>
                <a:latin typeface="Times New Roman" panose="02020603050405020304" pitchFamily="18" charset="0"/>
                <a:ea typeface="SimSun" panose="02010600030101010101" pitchFamily="2" charset="-122"/>
              </a:rPr>
              <a:t>To get homogeneous subsets, it is necessary to decrease the disorder and impurity in the data, which may be done with the criterion measure. Until every sample in a node has the same class label, the recursive process goes on for every subset. It then finally stops until a stopping condition such as the maximum depth or the minimum number of samples per leaf is met. </a:t>
            </a:r>
            <a:endParaRPr lang="en-US" sz="1900" dirty="0">
              <a:solidFill>
                <a:schemeClr val="tx1"/>
              </a:solidFill>
              <a:latin typeface="Times New Roman" panose="02020603050405020304" pitchFamily="18" charset="0"/>
              <a:cs typeface="Times New Roman" panose="02020603050405020304" pitchFamily="18" charset="0"/>
            </a:endParaRPr>
          </a:p>
        </p:txBody>
      </p:sp>
      <p:pic>
        <p:nvPicPr>
          <p:cNvPr id="22" name="Graphic 21" descr="Deciduous tree">
            <a:extLst>
              <a:ext uri="{FF2B5EF4-FFF2-40B4-BE49-F238E27FC236}">
                <a16:creationId xmlns:a16="http://schemas.microsoft.com/office/drawing/2014/main" id="{797A180D-D025-C52E-8E8A-2C4827633A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3102" y="2745362"/>
            <a:ext cx="3552824" cy="3552824"/>
          </a:xfrm>
          <a:prstGeom prst="rect">
            <a:avLst/>
          </a:prstGeom>
        </p:spPr>
      </p:pic>
    </p:spTree>
    <p:extLst>
      <p:ext uri="{BB962C8B-B14F-4D97-AF65-F5344CB8AC3E}">
        <p14:creationId xmlns:p14="http://schemas.microsoft.com/office/powerpoint/2010/main" val="3081021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465</TotalTime>
  <Words>3629</Words>
  <Application>Microsoft Macintosh PowerPoint</Application>
  <PresentationFormat>Widescreen</PresentationFormat>
  <Paragraphs>230</Paragraphs>
  <Slides>18</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-apple-system</vt:lpstr>
      <vt:lpstr>AmazonEmber</vt:lpstr>
      <vt:lpstr>Aptos</vt:lpstr>
      <vt:lpstr>Arial</vt:lpstr>
      <vt:lpstr>Avenir Next LT Pro</vt:lpstr>
      <vt:lpstr>AvenirNext LT Pro Medium</vt:lpstr>
      <vt:lpstr>Google Sans</vt:lpstr>
      <vt:lpstr>MuseoSans</vt:lpstr>
      <vt:lpstr>Times New Roman</vt:lpstr>
      <vt:lpstr>TimesNewRomanPSMT</vt:lpstr>
      <vt:lpstr>ui-sans-serif</vt:lpstr>
      <vt:lpstr>BlockprintVTI</vt:lpstr>
      <vt:lpstr>MAJOR PROJECT [ETMJ100]  on  Unveiling Epilepsy: Machine Learning and Deep Learning Approaches for EEG Signal-Based Patient Detection </vt:lpstr>
      <vt:lpstr>Table of Contents</vt:lpstr>
      <vt:lpstr>Problem Statement</vt:lpstr>
      <vt:lpstr>Introduction</vt:lpstr>
      <vt:lpstr>Dataset</vt:lpstr>
      <vt:lpstr>PowerPoint Presentation</vt:lpstr>
      <vt:lpstr>10-20 Electrode System</vt:lpstr>
      <vt:lpstr>Setup</vt:lpstr>
      <vt:lpstr>Machine Learning Model</vt:lpstr>
      <vt:lpstr>Bayesian Optimization</vt:lpstr>
      <vt:lpstr>1D CNN LSTM</vt:lpstr>
      <vt:lpstr>Pooling and FC Layer</vt:lpstr>
      <vt:lpstr>PowerPoint Presentation</vt:lpstr>
      <vt:lpstr>Result Analysis</vt:lpstr>
      <vt:lpstr>Training and Validation Accuracies (A) Validation Loss and Accuracy (B) Training Loss and Accuracy</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MANTRA JAIN</dc:creator>
  <cp:lastModifiedBy>MANTRA JAIN</cp:lastModifiedBy>
  <cp:revision>49</cp:revision>
  <dcterms:created xsi:type="dcterms:W3CDTF">2024-05-22T10:19:00Z</dcterms:created>
  <dcterms:modified xsi:type="dcterms:W3CDTF">2024-05-29T19:58:45Z</dcterms:modified>
</cp:coreProperties>
</file>