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D9D9D9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9D9D9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994" y="999490"/>
            <a:ext cx="620903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92D05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2994" y="1619568"/>
            <a:ext cx="8498840" cy="1748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D9D9D9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824975"/>
              <a:ext cx="12189460" cy="3181350"/>
            </a:xfrm>
            <a:custGeom>
              <a:avLst/>
              <a:gdLst/>
              <a:ahLst/>
              <a:cxnLst/>
              <a:rect l="l" t="t" r="r" b="b"/>
              <a:pathLst>
                <a:path w="12189460" h="3181350">
                  <a:moveTo>
                    <a:pt x="12188952" y="2890024"/>
                  </a:moveTo>
                  <a:lnTo>
                    <a:pt x="0" y="2890024"/>
                  </a:lnTo>
                  <a:lnTo>
                    <a:pt x="0" y="3180969"/>
                  </a:lnTo>
                  <a:lnTo>
                    <a:pt x="12188952" y="3180969"/>
                  </a:lnTo>
                  <a:lnTo>
                    <a:pt x="12188952" y="2890024"/>
                  </a:lnTo>
                  <a:close/>
                </a:path>
                <a:path w="12189460" h="3181350">
                  <a:moveTo>
                    <a:pt x="12188952" y="0"/>
                  </a:moveTo>
                  <a:lnTo>
                    <a:pt x="0" y="0"/>
                  </a:lnTo>
                  <a:lnTo>
                    <a:pt x="0" y="250710"/>
                  </a:lnTo>
                  <a:lnTo>
                    <a:pt x="12188952" y="25071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252525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0" y="3075685"/>
            <a:ext cx="12189460" cy="26396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81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30"/>
              </a:spcBef>
            </a:pPr>
            <a:endParaRPr sz="54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</a:pP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Advanced</a:t>
            </a:r>
            <a:r>
              <a:rPr sz="5400" spc="-1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Libraries</a:t>
            </a:r>
            <a:r>
              <a:rPr sz="5400" spc="-1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dirty="0">
                <a:solidFill>
                  <a:srgbClr val="FFFFFF"/>
                </a:solidFill>
                <a:latin typeface="Consolas"/>
                <a:cs typeface="Consolas"/>
              </a:rPr>
              <a:t>in</a:t>
            </a:r>
            <a:r>
              <a:rPr sz="5400" spc="-1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Consolas"/>
                <a:cs typeface="Consolas"/>
              </a:rPr>
              <a:t>Python</a:t>
            </a:r>
            <a:endParaRPr sz="5400">
              <a:latin typeface="Consolas"/>
              <a:cs typeface="Consolas"/>
            </a:endParaRPr>
          </a:p>
          <a:p>
            <a:pPr marL="1158240">
              <a:lnSpc>
                <a:spcPct val="100000"/>
              </a:lnSpc>
              <a:spcBef>
                <a:spcPts val="670"/>
              </a:spcBef>
            </a:pPr>
            <a:r>
              <a:rPr sz="2000" dirty="0">
                <a:solidFill>
                  <a:srgbClr val="92D050"/>
                </a:solidFill>
                <a:latin typeface="Consolas"/>
                <a:cs typeface="Consolas"/>
              </a:rPr>
              <a:t>By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2D050"/>
                </a:solidFill>
                <a:latin typeface="Consolas"/>
                <a:cs typeface="Consolas"/>
              </a:rPr>
              <a:t>MANTRA</a:t>
            </a:r>
            <a:r>
              <a:rPr sz="2000" spc="-20" dirty="0">
                <a:solidFill>
                  <a:srgbClr val="92D05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92D050"/>
                </a:solidFill>
                <a:latin typeface="Consolas"/>
                <a:cs typeface="Consolas"/>
              </a:rPr>
              <a:t>PATEL(2402031030026)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50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dirty="0"/>
              <a:t>These</a:t>
            </a:r>
            <a:r>
              <a:rPr spc="-60" dirty="0"/>
              <a:t> </a:t>
            </a:r>
            <a:r>
              <a:rPr spc="-10" dirty="0"/>
              <a:t>Libraries?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5819775" cy="236791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Save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time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effort.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Community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support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frequent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updates.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Performance</a:t>
            </a:r>
            <a:r>
              <a:rPr sz="2600" spc="-5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optimization.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Easy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integration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with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other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tools.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Emerging</a:t>
            </a:r>
            <a:r>
              <a:rPr spc="-105" dirty="0"/>
              <a:t> </a:t>
            </a:r>
            <a:r>
              <a:rPr dirty="0"/>
              <a:t>Python</a:t>
            </a:r>
            <a:r>
              <a:rPr spc="-100" dirty="0"/>
              <a:t> </a:t>
            </a:r>
            <a:r>
              <a:rPr spc="-10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8862060" cy="24961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Polars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5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Lightning-fast</a:t>
            </a:r>
            <a:r>
              <a:rPr sz="2600" spc="-6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DataFrame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library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(alternative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to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Pandas).</a:t>
            </a:r>
            <a:endParaRPr sz="2600">
              <a:latin typeface="Times New Roman"/>
              <a:cs typeface="Times New Roman"/>
            </a:endParaRPr>
          </a:p>
          <a:p>
            <a:pPr marL="241300" marR="627380" indent="-228600">
              <a:lnSpc>
                <a:spcPts val="2810"/>
              </a:lnSpc>
              <a:spcBef>
                <a:spcPts val="184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JAX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High-performance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machine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learning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with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NumPy-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like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syntax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5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auto-differentiation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(from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Google).</a:t>
            </a:r>
            <a:endParaRPr sz="2600">
              <a:latin typeface="Times New Roman"/>
              <a:cs typeface="Times New Roman"/>
            </a:endParaRPr>
          </a:p>
          <a:p>
            <a:pPr marL="241300" marR="1272540" indent="-228600">
              <a:lnSpc>
                <a:spcPts val="2810"/>
              </a:lnSpc>
              <a:spcBef>
                <a:spcPts val="17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LangChain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Framework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for</a:t>
            </a:r>
            <a:r>
              <a:rPr sz="2600" spc="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developing</a:t>
            </a:r>
            <a:r>
              <a:rPr sz="2600" spc="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LLM-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powered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applications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using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Python.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Performance</a:t>
            </a:r>
            <a:r>
              <a:rPr spc="-130" dirty="0"/>
              <a:t> </a:t>
            </a:r>
            <a:r>
              <a:rPr dirty="0"/>
              <a:t>Boosting</a:t>
            </a:r>
            <a:r>
              <a:rPr spc="-140" dirty="0"/>
              <a:t> </a:t>
            </a:r>
            <a:r>
              <a:rPr spc="-10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809953"/>
            <a:ext cx="8666480" cy="19500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Numba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6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JIT</a:t>
            </a:r>
            <a:r>
              <a:rPr sz="2600" spc="-7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(Just-In-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Time)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compiler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that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accelerates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numerical functions.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Cython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Combines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 speed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with Python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simplicity.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Dask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Parallel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computing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library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for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big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data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processing.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0029" algn="l"/>
              </a:tabLst>
            </a:pPr>
            <a:r>
              <a:rPr dirty="0"/>
              <a:t>Python’s</a:t>
            </a:r>
            <a:r>
              <a:rPr spc="-40" dirty="0"/>
              <a:t> </a:t>
            </a:r>
            <a:r>
              <a:rPr dirty="0"/>
              <a:t>ecosystem</a:t>
            </a:r>
            <a:r>
              <a:rPr spc="-2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powerful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growing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95"/>
              </a:spcBef>
              <a:buClr>
                <a:srgbClr val="92D050"/>
              </a:buClr>
              <a:buFont typeface="Arial MT"/>
              <a:buChar char="•"/>
              <a:tabLst>
                <a:tab pos="240029" algn="l"/>
              </a:tabLst>
            </a:pPr>
            <a:r>
              <a:rPr dirty="0"/>
              <a:t>Choosing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right</a:t>
            </a:r>
            <a:r>
              <a:rPr spc="-40" dirty="0"/>
              <a:t> </a:t>
            </a:r>
            <a:r>
              <a:rPr dirty="0"/>
              <a:t>library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significantly</a:t>
            </a:r>
            <a:r>
              <a:rPr spc="-45" dirty="0"/>
              <a:t> </a:t>
            </a:r>
            <a:r>
              <a:rPr dirty="0"/>
              <a:t>enhance</a:t>
            </a:r>
            <a:r>
              <a:rPr spc="-30" dirty="0"/>
              <a:t> </a:t>
            </a:r>
            <a:r>
              <a:rPr spc="-10" dirty="0"/>
              <a:t>productivity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60"/>
              </a:spcBef>
              <a:buClr>
                <a:srgbClr val="92D050"/>
              </a:buClr>
              <a:buFont typeface="Arial MT"/>
              <a:buChar char="•"/>
              <a:tabLst>
                <a:tab pos="240029" algn="l"/>
              </a:tabLst>
            </a:pPr>
            <a:r>
              <a:rPr dirty="0"/>
              <a:t>Explore,</a:t>
            </a:r>
            <a:r>
              <a:rPr spc="-85" dirty="0"/>
              <a:t> </a:t>
            </a:r>
            <a:r>
              <a:rPr dirty="0"/>
              <a:t>experiment,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integrate</a:t>
            </a:r>
            <a:r>
              <a:rPr spc="-85" dirty="0"/>
              <a:t> </a:t>
            </a:r>
            <a:r>
              <a:rPr spc="-10" dirty="0"/>
              <a:t>wisely!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685800"/>
            <a:ext cx="43434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spc="-25" dirty="0">
                <a:solidFill>
                  <a:srgbClr val="92D050"/>
                </a:solidFill>
                <a:latin typeface="Consolas"/>
                <a:cs typeface="Consolas"/>
              </a:rPr>
              <a:t>Reference:-</a:t>
            </a:r>
            <a:endParaRPr sz="3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8460105" cy="155384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Python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is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known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for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its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vast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standard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third-party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libraries.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10"/>
              </a:lnSpc>
              <a:spcBef>
                <a:spcPts val="184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Today,</a:t>
            </a:r>
            <a:r>
              <a:rPr sz="2600" spc="-5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we’ll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explore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advanced</a:t>
            </a:r>
            <a:r>
              <a:rPr sz="2600" b="1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libraries</a:t>
            </a:r>
            <a:r>
              <a:rPr sz="2600" b="1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used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in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data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science,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machine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learning,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web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development,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more.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95985"/>
            <a:ext cx="834072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dirty="0">
                <a:solidFill>
                  <a:srgbClr val="6DAA2D"/>
                </a:solidFill>
              </a:rPr>
              <a:t>Categories</a:t>
            </a:r>
            <a:r>
              <a:rPr sz="5400" spc="-145" dirty="0">
                <a:solidFill>
                  <a:srgbClr val="6DAA2D"/>
                </a:solidFill>
              </a:rPr>
              <a:t> </a:t>
            </a:r>
            <a:r>
              <a:rPr sz="5400" dirty="0">
                <a:solidFill>
                  <a:srgbClr val="6DAA2D"/>
                </a:solidFill>
              </a:rPr>
              <a:t>of</a:t>
            </a:r>
            <a:r>
              <a:rPr sz="5400" spc="-145" dirty="0">
                <a:solidFill>
                  <a:srgbClr val="6DAA2D"/>
                </a:solidFill>
              </a:rPr>
              <a:t> </a:t>
            </a:r>
            <a:r>
              <a:rPr sz="5400" spc="-10" dirty="0">
                <a:solidFill>
                  <a:srgbClr val="6DAA2D"/>
                </a:solidFill>
              </a:rPr>
              <a:t>Advanced Libraries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612140" y="1973707"/>
            <a:ext cx="4961890" cy="438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indent="-123825">
              <a:lnSpc>
                <a:spcPct val="100000"/>
              </a:lnSpc>
              <a:spcBef>
                <a:spcPts val="105"/>
              </a:spcBef>
              <a:buSzPct val="96153"/>
              <a:buChar char="•"/>
              <a:tabLst>
                <a:tab pos="12827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spcBef>
                <a:spcPts val="5"/>
              </a:spcBef>
              <a:buSzPct val="96153"/>
              <a:buChar char="•"/>
              <a:tabLst>
                <a:tab pos="12827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&amp; Deep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FFFFFF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SzPct val="96153"/>
              <a:buChar char="•"/>
              <a:tabLst>
                <a:tab pos="128270" algn="l"/>
              </a:tabLst>
            </a:pP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2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FFFFFF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SzPct val="96153"/>
              <a:buChar char="•"/>
              <a:tabLst>
                <a:tab pos="12827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Automation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Scripting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FFFFFF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SzPct val="96153"/>
              <a:buChar char="•"/>
              <a:tabLst>
                <a:tab pos="128270" algn="l"/>
              </a:tabLst>
            </a:pP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Visualization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10185" indent="-197485">
              <a:lnSpc>
                <a:spcPct val="100000"/>
              </a:lnSpc>
              <a:spcBef>
                <a:spcPts val="5"/>
              </a:spcBef>
              <a:buSzPct val="96153"/>
              <a:buChar char="•"/>
              <a:tabLst>
                <a:tab pos="210185" algn="l"/>
              </a:tabLst>
            </a:pP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(Other,</a:t>
            </a:r>
            <a:r>
              <a:rPr sz="2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APIs,</a:t>
            </a:r>
            <a:r>
              <a:rPr sz="2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DevOps,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etc.)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Science</a:t>
            </a:r>
            <a:r>
              <a:rPr spc="-70" dirty="0"/>
              <a:t> </a:t>
            </a:r>
            <a:r>
              <a:rPr spc="-10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7776209" cy="213931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Pandas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Data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manipulation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analysis.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00"/>
              </a:lnSpc>
              <a:spcBef>
                <a:spcPts val="185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NumPy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5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Support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for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large,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multi-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dimensional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arrays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and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matrices</a:t>
            </a:r>
            <a:r>
              <a:rPr sz="2400" spc="-10" dirty="0">
                <a:solidFill>
                  <a:srgbClr val="D9D9D9"/>
                </a:solidFill>
                <a:latin typeface="Candara"/>
                <a:cs typeface="Candara"/>
              </a:rPr>
              <a:t>.</a:t>
            </a:r>
            <a:endParaRPr sz="2400">
              <a:latin typeface="Candara"/>
              <a:cs typeface="Candara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D9D9D9"/>
                </a:solidFill>
                <a:latin typeface="Times New Roman"/>
                <a:cs typeface="Times New Roman"/>
              </a:rPr>
              <a:t>SciPy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16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Advanced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scientific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technical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computing.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Machine</a:t>
            </a:r>
            <a:r>
              <a:rPr spc="-8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25" dirty="0"/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8676640" cy="308102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D9D9D9"/>
                </a:solidFill>
                <a:latin typeface="Times New Roman"/>
                <a:cs typeface="Times New Roman"/>
              </a:rPr>
              <a:t>Scikit-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learn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Classical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ML</a:t>
            </a:r>
            <a:r>
              <a:rPr sz="2600" spc="-10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algorithms.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20" dirty="0">
                <a:solidFill>
                  <a:srgbClr val="D9D9D9"/>
                </a:solidFill>
                <a:latin typeface="Times New Roman"/>
                <a:cs typeface="Times New Roman"/>
              </a:rPr>
              <a:t>TensorFlow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Open-source</a:t>
            </a:r>
            <a:r>
              <a:rPr sz="2600" spc="-6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library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for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deep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learning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by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Google.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10"/>
              </a:lnSpc>
              <a:spcBef>
                <a:spcPts val="184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30" dirty="0">
                <a:solidFill>
                  <a:srgbClr val="D9D9D9"/>
                </a:solidFill>
                <a:latin typeface="Times New Roman"/>
                <a:cs typeface="Times New Roman"/>
              </a:rPr>
              <a:t>PyTorch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5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Deep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learning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framework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by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Facebook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with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dynamic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computation</a:t>
            </a:r>
            <a:r>
              <a:rPr sz="2600" spc="-6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graphs.</a:t>
            </a:r>
            <a:endParaRPr sz="2600">
              <a:latin typeface="Times New Roman"/>
              <a:cs typeface="Times New Roman"/>
            </a:endParaRPr>
          </a:p>
          <a:p>
            <a:pPr marL="241300" marR="650875" indent="-228600">
              <a:lnSpc>
                <a:spcPts val="2810"/>
              </a:lnSpc>
              <a:spcBef>
                <a:spcPts val="17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XGBoost</a:t>
            </a:r>
            <a:r>
              <a:rPr sz="2600" b="1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/</a:t>
            </a:r>
            <a:r>
              <a:rPr sz="2600" b="1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LightGBM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Gradient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boosting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frameworks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for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performance.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-155956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8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700" spc="-75" baseline="-3086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700" baseline="-3086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994" y="2065401"/>
            <a:ext cx="659955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indent="-125730">
              <a:lnSpc>
                <a:spcPct val="100000"/>
              </a:lnSpc>
              <a:spcBef>
                <a:spcPts val="105"/>
              </a:spcBef>
              <a:buSzPct val="94230"/>
              <a:buFont typeface="Times New Roman"/>
              <a:buChar char="•"/>
              <a:tabLst>
                <a:tab pos="128270" algn="l"/>
              </a:tabLst>
            </a:pP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Seaborn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Statistical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visualization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8270" indent="-125730">
              <a:lnSpc>
                <a:spcPct val="100000"/>
              </a:lnSpc>
              <a:buSzPct val="94230"/>
              <a:buFont typeface="Times New Roman"/>
              <a:buChar char="•"/>
              <a:tabLst>
                <a:tab pos="12827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Matplotlib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Basic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plotting.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Plotly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Interactive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plots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dashboards.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600">
              <a:latin typeface="Times New Roman"/>
              <a:cs typeface="Times New Roman"/>
            </a:endParaRPr>
          </a:p>
          <a:p>
            <a:pPr marL="128270" indent="-125730">
              <a:lnSpc>
                <a:spcPct val="100000"/>
              </a:lnSpc>
              <a:spcBef>
                <a:spcPts val="5"/>
              </a:spcBef>
              <a:buSzPct val="94230"/>
              <a:buFont typeface="Times New Roman"/>
              <a:buChar char="•"/>
              <a:tabLst>
                <a:tab pos="12827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Bokeh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Browser-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based</a:t>
            </a:r>
            <a:r>
              <a:rPr sz="2600" spc="-6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interactive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visualization.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Web</a:t>
            </a:r>
            <a:r>
              <a:rPr spc="-5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8587105" cy="213931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Flask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Lightweight</a:t>
            </a:r>
            <a:r>
              <a:rPr sz="2600" spc="-5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web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framework.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Django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Full-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stack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web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development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framework.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10"/>
              </a:lnSpc>
              <a:spcBef>
                <a:spcPts val="184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FastAPI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Modern,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fast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(high-performance)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web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framework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D9D9D9"/>
                </a:solidFill>
                <a:latin typeface="Times New Roman"/>
                <a:cs typeface="Times New Roman"/>
              </a:rPr>
              <a:t>for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APIs.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Automation</a:t>
            </a:r>
            <a:r>
              <a:rPr spc="-9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Scripting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6295390" cy="236791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D9D9D9"/>
                </a:solidFill>
                <a:latin typeface="Times New Roman"/>
                <a:cs typeface="Times New Roman"/>
              </a:rPr>
              <a:t>Selenium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1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Automating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web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browsers.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PyAutoGUI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GUI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automation.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Requests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HTTP</a:t>
            </a:r>
            <a:r>
              <a:rPr sz="2600" spc="-1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requests.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BeautifulSoup</a:t>
            </a:r>
            <a:r>
              <a:rPr sz="2600" b="1" spc="-6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/</a:t>
            </a:r>
            <a:r>
              <a:rPr sz="2600" b="1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Scrapy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1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Web</a:t>
            </a:r>
            <a:r>
              <a:rPr sz="2600" spc="-6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scraping</a:t>
            </a:r>
            <a:r>
              <a:rPr sz="2600" spc="-6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tools.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Specialized</a:t>
            </a:r>
            <a:r>
              <a:rPr spc="-155" dirty="0"/>
              <a:t> </a:t>
            </a:r>
            <a:r>
              <a:rPr spc="-10" dirty="0"/>
              <a:t>Libraries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2994" y="1621092"/>
            <a:ext cx="8921750" cy="272478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0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OpenCV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4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Computer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vision</a:t>
            </a:r>
            <a:r>
              <a:rPr sz="2600" spc="-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image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processing.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spc="-45" dirty="0">
                <a:solidFill>
                  <a:srgbClr val="D9D9D9"/>
                </a:solidFill>
                <a:latin typeface="Times New Roman"/>
                <a:cs typeface="Times New Roman"/>
              </a:rPr>
              <a:t>NLTK</a:t>
            </a:r>
            <a:r>
              <a:rPr sz="2600" b="1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/</a:t>
            </a:r>
            <a:r>
              <a:rPr sz="2600" b="1" spc="-2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spaCy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Natural</a:t>
            </a:r>
            <a:r>
              <a:rPr sz="2600" spc="-4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Language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Processing.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SQLAlchemy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6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Database</a:t>
            </a:r>
            <a:r>
              <a:rPr sz="2600" spc="-5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toolkit.</a:t>
            </a:r>
            <a:endParaRPr sz="26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810"/>
              </a:lnSpc>
              <a:spcBef>
                <a:spcPts val="1845"/>
              </a:spcBef>
              <a:buClr>
                <a:srgbClr val="92D050"/>
              </a:buClr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D9D9D9"/>
                </a:solidFill>
                <a:latin typeface="Times New Roman"/>
                <a:cs typeface="Times New Roman"/>
              </a:rPr>
              <a:t>pydantic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: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Data</a:t>
            </a:r>
            <a:r>
              <a:rPr sz="2600" spc="-3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validation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and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settings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management</a:t>
            </a:r>
            <a:r>
              <a:rPr sz="2600" spc="-3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using</a:t>
            </a:r>
            <a:r>
              <a:rPr sz="26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Python </a:t>
            </a:r>
            <a:r>
              <a:rPr sz="2600" dirty="0">
                <a:solidFill>
                  <a:srgbClr val="D9D9D9"/>
                </a:solidFill>
                <a:latin typeface="Times New Roman"/>
                <a:cs typeface="Times New Roman"/>
              </a:rPr>
              <a:t>type</a:t>
            </a:r>
            <a:r>
              <a:rPr sz="2600" spc="-15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D9D9D9"/>
                </a:solidFill>
                <a:latin typeface="Times New Roman"/>
                <a:cs typeface="Times New Roman"/>
              </a:rPr>
              <a:t>hints.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-155956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MT</vt:lpstr>
      <vt:lpstr>Candara</vt:lpstr>
      <vt:lpstr>Consolas</vt:lpstr>
      <vt:lpstr>Times New Roman</vt:lpstr>
      <vt:lpstr>Office Theme</vt:lpstr>
      <vt:lpstr>PowerPoint Presentation</vt:lpstr>
      <vt:lpstr>Introduction</vt:lpstr>
      <vt:lpstr>Categories of Advanced Libraries</vt:lpstr>
      <vt:lpstr>Data Science Libraries</vt:lpstr>
      <vt:lpstr>Machine Learning &amp; AI</vt:lpstr>
      <vt:lpstr>Data Visualization</vt:lpstr>
      <vt:lpstr>Web Development</vt:lpstr>
      <vt:lpstr>Automation &amp; Scripting</vt:lpstr>
      <vt:lpstr>Specialized Libraries</vt:lpstr>
      <vt:lpstr>Why Use These Libraries?</vt:lpstr>
      <vt:lpstr>Emerging Python Libraries</vt:lpstr>
      <vt:lpstr>Performance Boosting Tools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Mantra Patel</dc:creator>
  <cp:lastModifiedBy>Mantra Patel</cp:lastModifiedBy>
  <cp:revision>1</cp:revision>
  <dcterms:created xsi:type="dcterms:W3CDTF">2025-04-12T13:24:26Z</dcterms:created>
  <dcterms:modified xsi:type="dcterms:W3CDTF">2025-04-12T13:27:09Z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2025-04-12T00:00:00Z</vt:filetime>
  </property>
  <property fmtid="{D5CDD505-2E9C-101B-9397-08002B2CF9AE}" pid="5" name="Producer">
    <vt:lpwstr>Microsoft® PowerPoint® 2021</vt:lpwstr>
  </property>
</Properties>
</file>