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7" r:id="rId5"/>
    <p:sldId id="258" r:id="rId6"/>
    <p:sldId id="259" r:id="rId7"/>
    <p:sldId id="269" r:id="rId8"/>
    <p:sldId id="268" r:id="rId9"/>
    <p:sldId id="261" r:id="rId10"/>
    <p:sldId id="262" r:id="rId11"/>
    <p:sldId id="263" r:id="rId12"/>
    <p:sldId id="264" r:id="rId13"/>
    <p:sldId id="265" r:id="rId14"/>
    <p:sldId id="267" r:id="rId15"/>
    <p:sldId id="270"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3910227-D763-492A-AB0B-11C95AE7D47D}">
          <p14:sldIdLst>
            <p14:sldId id="257"/>
            <p14:sldId id="258"/>
            <p14:sldId id="259"/>
            <p14:sldId id="269"/>
          </p14:sldIdLst>
        </p14:section>
        <p14:section name="Untitled Section" id="{157EEEDE-1EC3-4211-B044-23C032CE47AF}">
          <p14:sldIdLst>
            <p14:sldId id="268"/>
            <p14:sldId id="261"/>
            <p14:sldId id="262"/>
            <p14:sldId id="263"/>
            <p14:sldId id="264"/>
            <p14:sldId id="265"/>
            <p14:sldId id="267"/>
            <p14:sldId id="270"/>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F3F10B-C7C5-45FE-99DF-90AFCC7011E8}" v="1" dt="2024-07-13T04:56:15.6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14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trapudi Rahul" userId="ad1bafc5d217f2b0" providerId="LiveId" clId="{C0F3F10B-C7C5-45FE-99DF-90AFCC7011E8}"/>
    <pc:docChg chg="modSld">
      <pc:chgData name="mantrapudi Rahul" userId="ad1bafc5d217f2b0" providerId="LiveId" clId="{C0F3F10B-C7C5-45FE-99DF-90AFCC7011E8}" dt="2024-07-13T05:26:25" v="50" actId="20577"/>
      <pc:docMkLst>
        <pc:docMk/>
      </pc:docMkLst>
      <pc:sldChg chg="addSp modSp mod">
        <pc:chgData name="mantrapudi Rahul" userId="ad1bafc5d217f2b0" providerId="LiveId" clId="{C0F3F10B-C7C5-45FE-99DF-90AFCC7011E8}" dt="2024-07-13T05:26:25" v="50" actId="20577"/>
        <pc:sldMkLst>
          <pc:docMk/>
          <pc:sldMk cId="2475805559" sldId="257"/>
        </pc:sldMkLst>
        <pc:spChg chg="mod">
          <ac:chgData name="mantrapudi Rahul" userId="ad1bafc5d217f2b0" providerId="LiveId" clId="{C0F3F10B-C7C5-45FE-99DF-90AFCC7011E8}" dt="2024-07-13T05:26:25" v="50" actId="20577"/>
          <ac:spMkLst>
            <pc:docMk/>
            <pc:sldMk cId="2475805559" sldId="257"/>
            <ac:spMk id="3" creationId="{835D6E6B-3353-491C-A3C6-F278D6CED8B3}"/>
          </ac:spMkLst>
        </pc:spChg>
        <pc:picChg chg="add mod">
          <ac:chgData name="mantrapudi Rahul" userId="ad1bafc5d217f2b0" providerId="LiveId" clId="{C0F3F10B-C7C5-45FE-99DF-90AFCC7011E8}" dt="2024-07-13T04:58:05.543" v="14" actId="1076"/>
          <ac:picMkLst>
            <pc:docMk/>
            <pc:sldMk cId="2475805559" sldId="257"/>
            <ac:picMk id="5" creationId="{1EB440FC-04E8-7403-5067-330348571EF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13-07-2024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7/13/2024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7/13/2024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7/13/2024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7/13/2024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7/13/2024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7/13/2024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7/13/2024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7/13/2024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hyperlink" Target="https://docs.google.com/spreadsheets/d/14AEJOoRPdwsux2WlOfxRAkyQ9pCeLY4w/edit?usp=drivesdk&amp;ouid=104454510462773132905&amp;rtpof=true&amp;sd=true" TargetMode="External"/><Relationship Id="rId2" Type="http://schemas.openxmlformats.org/officeDocument/2006/relationships/hyperlink" Target="https://github.com/MantrapudiRahul/Employe-Burnout-prediction.git" TargetMode="External"/><Relationship Id="rId1" Type="http://schemas.openxmlformats.org/officeDocument/2006/relationships/slideLayout" Target="../slideLayouts/slideLayout2.xml"/><Relationship Id="rId4" Type="http://schemas.openxmlformats.org/officeDocument/2006/relationships/hyperlink" Target="mailto:mantrapudirahul@gmai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666829"/>
            <a:ext cx="10993549" cy="589477"/>
          </a:xfrm>
        </p:spPr>
        <p:txBody>
          <a:bodyPr>
            <a:normAutofit fontScale="90000"/>
          </a:bodyPr>
          <a:lstStyle/>
          <a:p>
            <a:r>
              <a:rPr lang="en-GB" sz="3600" dirty="0"/>
              <a:t>Student </a:t>
            </a:r>
            <a:r>
              <a:rPr lang="en-GB" dirty="0"/>
              <a:t>Details</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1311964"/>
            <a:ext cx="10993546" cy="2955235"/>
          </a:xfrm>
        </p:spPr>
        <p:txBody>
          <a:bodyPr>
            <a:normAutofit/>
          </a:bodyPr>
          <a:lstStyle/>
          <a:p>
            <a:r>
              <a:rPr lang="en-GB" b="1" dirty="0">
                <a:solidFill>
                  <a:schemeClr val="tx1"/>
                </a:solidFill>
                <a:latin typeface="Times New Roman" panose="02020603050405020304" pitchFamily="18" charset="0"/>
                <a:ea typeface="Microsoft Sans Serif" panose="020B0604020202020204" pitchFamily="34" charset="0"/>
                <a:cs typeface="Times New Roman" panose="02020603050405020304" pitchFamily="18" charset="0"/>
              </a:rPr>
              <a:t>Name                                   :  Mantrapudi </a:t>
            </a:r>
            <a:r>
              <a:rPr lang="en-GB" b="1" dirty="0" err="1">
                <a:solidFill>
                  <a:schemeClr val="tx1"/>
                </a:solidFill>
                <a:latin typeface="Times New Roman" panose="02020603050405020304" pitchFamily="18" charset="0"/>
                <a:ea typeface="Microsoft Sans Serif" panose="020B0604020202020204" pitchFamily="34" charset="0"/>
                <a:cs typeface="Times New Roman" panose="02020603050405020304" pitchFamily="18" charset="0"/>
              </a:rPr>
              <a:t>rahul</a:t>
            </a:r>
            <a:endParaRPr lang="en-GB" b="1" dirty="0">
              <a:solidFill>
                <a:schemeClr val="tx1"/>
              </a:solidFill>
              <a:latin typeface="Times New Roman" panose="02020603050405020304" pitchFamily="18" charset="0"/>
              <a:ea typeface="Microsoft Sans Serif" panose="020B0604020202020204" pitchFamily="34" charset="0"/>
              <a:cs typeface="Times New Roman" panose="02020603050405020304" pitchFamily="18" charset="0"/>
            </a:endParaRPr>
          </a:p>
          <a:p>
            <a:r>
              <a:rPr lang="en-GB" b="1" dirty="0">
                <a:solidFill>
                  <a:schemeClr val="tx1"/>
                </a:solidFill>
                <a:latin typeface="Times New Roman" panose="02020603050405020304" pitchFamily="18" charset="0"/>
                <a:ea typeface="Microsoft Sans Serif" panose="020B0604020202020204" pitchFamily="34" charset="0"/>
                <a:cs typeface="Times New Roman" panose="02020603050405020304" pitchFamily="18" charset="0"/>
              </a:rPr>
              <a:t>EMAILID                             : mantrapudirahul@gmail.com</a:t>
            </a:r>
          </a:p>
          <a:p>
            <a:r>
              <a:rPr lang="en-GB" b="1" dirty="0">
                <a:solidFill>
                  <a:schemeClr val="tx1"/>
                </a:solidFill>
                <a:latin typeface="Times New Roman" panose="02020603050405020304" pitchFamily="18" charset="0"/>
                <a:ea typeface="Microsoft Sans Serif" panose="020B0604020202020204" pitchFamily="34" charset="0"/>
                <a:cs typeface="Times New Roman" panose="02020603050405020304" pitchFamily="18" charset="0"/>
              </a:rPr>
              <a:t>COLLEGE NAME              : </a:t>
            </a:r>
            <a:r>
              <a:rPr lang="en-GB" b="1" dirty="0" err="1">
                <a:solidFill>
                  <a:schemeClr val="tx1"/>
                </a:solidFill>
                <a:latin typeface="Times New Roman" panose="02020603050405020304" pitchFamily="18" charset="0"/>
                <a:ea typeface="Microsoft Sans Serif" panose="020B0604020202020204" pitchFamily="34" charset="0"/>
                <a:cs typeface="Times New Roman" panose="02020603050405020304" pitchFamily="18" charset="0"/>
              </a:rPr>
              <a:t>giet</a:t>
            </a:r>
            <a:r>
              <a:rPr lang="en-GB" b="1" dirty="0">
                <a:solidFill>
                  <a:schemeClr val="tx1"/>
                </a:solidFill>
                <a:latin typeface="Times New Roman" panose="02020603050405020304" pitchFamily="18" charset="0"/>
                <a:ea typeface="Microsoft Sans Serif" panose="020B0604020202020204" pitchFamily="34" charset="0"/>
                <a:cs typeface="Times New Roman" panose="02020603050405020304" pitchFamily="18" charset="0"/>
              </a:rPr>
              <a:t> engineering college</a:t>
            </a:r>
          </a:p>
          <a:p>
            <a:r>
              <a:rPr lang="en-GB" b="1" dirty="0">
                <a:solidFill>
                  <a:schemeClr val="tx1"/>
                </a:solidFill>
                <a:latin typeface="Times New Roman" panose="02020603050405020304" pitchFamily="18" charset="0"/>
                <a:ea typeface="Microsoft Sans Serif" panose="020B0604020202020204" pitchFamily="34" charset="0"/>
                <a:cs typeface="Times New Roman" panose="02020603050405020304" pitchFamily="18" charset="0"/>
              </a:rPr>
              <a:t>COLLEGE STATE              : Andhra </a:t>
            </a:r>
            <a:r>
              <a:rPr lang="en-GB" b="1" dirty="0" err="1">
                <a:solidFill>
                  <a:schemeClr val="tx1"/>
                </a:solidFill>
                <a:latin typeface="Times New Roman" panose="02020603050405020304" pitchFamily="18" charset="0"/>
                <a:ea typeface="Microsoft Sans Serif" panose="020B0604020202020204" pitchFamily="34" charset="0"/>
                <a:cs typeface="Times New Roman" panose="02020603050405020304" pitchFamily="18" charset="0"/>
              </a:rPr>
              <a:t>pradesh</a:t>
            </a:r>
            <a:endParaRPr lang="en-GB" b="1" dirty="0">
              <a:solidFill>
                <a:schemeClr val="tx1"/>
              </a:solidFill>
              <a:latin typeface="Times New Roman" panose="02020603050405020304" pitchFamily="18" charset="0"/>
              <a:ea typeface="Microsoft Sans Serif" panose="020B0604020202020204" pitchFamily="34" charset="0"/>
              <a:cs typeface="Times New Roman" panose="02020603050405020304" pitchFamily="18" charset="0"/>
            </a:endParaRPr>
          </a:p>
          <a:p>
            <a:r>
              <a:rPr lang="en-GB" b="1" dirty="0">
                <a:solidFill>
                  <a:schemeClr val="tx1"/>
                </a:solidFill>
                <a:latin typeface="Times New Roman" panose="02020603050405020304" pitchFamily="18" charset="0"/>
                <a:ea typeface="Microsoft Sans Serif" panose="020B0604020202020204" pitchFamily="34" charset="0"/>
                <a:cs typeface="Times New Roman" panose="02020603050405020304" pitchFamily="18" charset="0"/>
              </a:rPr>
              <a:t>INTERNSHIP DOMAIN     : artificial intelligence &amp; machine learning(</a:t>
            </a:r>
            <a:r>
              <a:rPr lang="en-GB" b="1" dirty="0" err="1">
                <a:solidFill>
                  <a:schemeClr val="tx1"/>
                </a:solidFill>
                <a:latin typeface="Times New Roman" panose="02020603050405020304" pitchFamily="18" charset="0"/>
                <a:ea typeface="Microsoft Sans Serif" panose="020B0604020202020204" pitchFamily="34" charset="0"/>
                <a:cs typeface="Times New Roman" panose="02020603050405020304" pitchFamily="18" charset="0"/>
              </a:rPr>
              <a:t>aiml</a:t>
            </a:r>
            <a:r>
              <a:rPr lang="en-GB" b="1" dirty="0">
                <a:solidFill>
                  <a:schemeClr val="tx1"/>
                </a:solidFill>
                <a:latin typeface="Times New Roman" panose="02020603050405020304" pitchFamily="18" charset="0"/>
                <a:ea typeface="Microsoft Sans Serif" panose="020B0604020202020204" pitchFamily="34" charset="0"/>
                <a:cs typeface="Times New Roman" panose="02020603050405020304" pitchFamily="18" charset="0"/>
              </a:rPr>
              <a:t>)</a:t>
            </a:r>
          </a:p>
          <a:p>
            <a:r>
              <a:rPr lang="en-GB" b="1" dirty="0">
                <a:solidFill>
                  <a:schemeClr val="tx1"/>
                </a:solidFill>
                <a:latin typeface="Times New Roman" panose="02020603050405020304" pitchFamily="18" charset="0"/>
                <a:ea typeface="Microsoft Sans Serif" panose="020B0604020202020204" pitchFamily="34" charset="0"/>
                <a:cs typeface="Times New Roman" panose="02020603050405020304" pitchFamily="18" charset="0"/>
              </a:rPr>
              <a:t>INTERNSHIP START &amp;     </a:t>
            </a:r>
            <a:r>
              <a:rPr lang="en-GB" b="1">
                <a:solidFill>
                  <a:schemeClr val="tx1"/>
                </a:solidFill>
                <a:latin typeface="Times New Roman" panose="02020603050405020304" pitchFamily="18" charset="0"/>
                <a:ea typeface="Microsoft Sans Serif" panose="020B0604020202020204" pitchFamily="34" charset="0"/>
                <a:cs typeface="Times New Roman" panose="02020603050405020304" pitchFamily="18" charset="0"/>
              </a:rPr>
              <a:t>:03-06-2024 to 15-07-2024</a:t>
            </a:r>
            <a:endParaRPr lang="en-GB" b="1" dirty="0">
              <a:solidFill>
                <a:schemeClr val="tx1"/>
              </a:solidFill>
              <a:latin typeface="Times New Roman" panose="02020603050405020304" pitchFamily="18" charset="0"/>
              <a:ea typeface="Microsoft Sans Serif" panose="020B0604020202020204" pitchFamily="34" charset="0"/>
              <a:cs typeface="Times New Roman" panose="02020603050405020304" pitchFamily="18" charset="0"/>
            </a:endParaRPr>
          </a:p>
          <a:p>
            <a:r>
              <a:rPr lang="en-GB" b="1" dirty="0">
                <a:solidFill>
                  <a:schemeClr val="tx1"/>
                </a:solidFill>
                <a:latin typeface="Times New Roman" panose="02020603050405020304" pitchFamily="18" charset="0"/>
                <a:ea typeface="Microsoft Sans Serif" panose="020B0604020202020204" pitchFamily="34" charset="0"/>
                <a:cs typeface="Times New Roman" panose="02020603050405020304" pitchFamily="18" charset="0"/>
              </a:rPr>
              <a:t>END DATE</a:t>
            </a:r>
          </a:p>
          <a:p>
            <a:endParaRPr lang="en-GB" b="1" dirty="0">
              <a:solidFill>
                <a:schemeClr val="tx1"/>
              </a:solidFill>
              <a:latin typeface="Times New Roman" panose="02020603050405020304" pitchFamily="18" charset="0"/>
              <a:ea typeface="Microsoft Sans Serif" panose="020B0604020202020204" pitchFamily="34" charset="0"/>
              <a:cs typeface="Times New Roman" panose="02020603050405020304" pitchFamily="18" charset="0"/>
            </a:endParaRPr>
          </a:p>
          <a:p>
            <a:endParaRPr lang="en-GB" b="1" dirty="0">
              <a:solidFill>
                <a:schemeClr val="tx1"/>
              </a:solidFill>
              <a:latin typeface="Times New Roman" panose="02020603050405020304" pitchFamily="18" charset="0"/>
              <a:ea typeface="Microsoft Sans Serif" panose="020B0604020202020204" pitchFamily="34" charset="0"/>
              <a:cs typeface="Times New Roman" panose="02020603050405020304" pitchFamily="18" charset="0"/>
            </a:endParaRPr>
          </a:p>
          <a:p>
            <a:endParaRPr lang="en-GB" dirty="0">
              <a:solidFill>
                <a:schemeClr val="tx1"/>
              </a:solidFill>
              <a:latin typeface="Times New Roman" panose="02020603050405020304" pitchFamily="18" charset="0"/>
              <a:ea typeface="Microsoft Sans Serif" panose="020B0604020202020204" pitchFamily="34" charset="0"/>
              <a:cs typeface="Times New Roman" panose="02020603050405020304" pitchFamily="18" charset="0"/>
            </a:endParaRPr>
          </a:p>
          <a:p>
            <a:endParaRPr lang="en-GB" dirty="0">
              <a:solidFill>
                <a:schemeClr val="tx1"/>
              </a:solidFill>
              <a:latin typeface="Times New Roman" panose="02020603050405020304" pitchFamily="18" charset="0"/>
              <a:ea typeface="Microsoft Sans Serif" panose="020B0604020202020204" pitchFamily="34" charset="0"/>
              <a:cs typeface="Times New Roman" panose="02020603050405020304" pitchFamily="18" charset="0"/>
            </a:endParaRPr>
          </a:p>
          <a:p>
            <a:endParaRPr lang="en-GB" dirty="0">
              <a:solidFill>
                <a:schemeClr val="tx1"/>
              </a:solidFill>
              <a:latin typeface="Times New Roman" panose="02020603050405020304" pitchFamily="18" charset="0"/>
              <a:ea typeface="Microsoft Sans Serif" panose="020B0604020202020204" pitchFamily="34" charset="0"/>
              <a:cs typeface="Times New Roman" panose="02020603050405020304" pitchFamily="18" charset="0"/>
            </a:endParaRPr>
          </a:p>
          <a:p>
            <a:endParaRPr lang="en-GB" dirty="0">
              <a:solidFill>
                <a:schemeClr val="tx1"/>
              </a:solidFill>
              <a:latin typeface="Times New Roman" panose="02020603050405020304" pitchFamily="18" charset="0"/>
              <a:ea typeface="Microsoft Sans Serif" panose="020B0604020202020204" pitchFamily="34" charset="0"/>
              <a:cs typeface="Times New Roman" panose="02020603050405020304" pitchFamily="18" charset="0"/>
            </a:endParaRP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4555957"/>
            <a:ext cx="11260667" cy="1836375"/>
          </a:xfrm>
          <a:prstGeom prst="rect">
            <a:avLst/>
          </a:prstGeom>
        </p:spPr>
      </p:pic>
      <p:pic>
        <p:nvPicPr>
          <p:cNvPr id="5" name="Picture 4">
            <a:extLst>
              <a:ext uri="{FF2B5EF4-FFF2-40B4-BE49-F238E27FC236}">
                <a16:creationId xmlns:a16="http://schemas.microsoft.com/office/drawing/2014/main" id="{1EB440FC-04E8-7403-5067-330348571EFE}"/>
              </a:ext>
            </a:extLst>
          </p:cNvPr>
          <p:cNvPicPr>
            <a:picLocks noChangeAspect="1"/>
          </p:cNvPicPr>
          <p:nvPr/>
        </p:nvPicPr>
        <p:blipFill>
          <a:blip r:embed="rId3"/>
          <a:stretch>
            <a:fillRect/>
          </a:stretch>
        </p:blipFill>
        <p:spPr>
          <a:xfrm>
            <a:off x="9088341" y="720360"/>
            <a:ext cx="2409245" cy="2069221"/>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dirty="0"/>
              <a:t>MODELLING</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455089"/>
            <a:ext cx="11029615" cy="4707172"/>
          </a:xfrm>
        </p:spPr>
        <p:txBody>
          <a:bodyPr>
            <a:normAutofit/>
          </a:bodyPr>
          <a:lstStyle/>
          <a:p>
            <a:pPr marL="305435" indent="-305435"/>
            <a:r>
              <a:rPr lang="en-US" sz="1800" b="1" dirty="0">
                <a:latin typeface="Times New Roman" panose="02020603050405020304" pitchFamily="18" charset="0"/>
                <a:ea typeface="+mn-lt"/>
                <a:cs typeface="Times New Roman" panose="02020603050405020304" pitchFamily="18" charset="0"/>
              </a:rPr>
              <a:t>Getting Ready for Data </a:t>
            </a:r>
            <a:endParaRPr lang="en-US" sz="18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800" dirty="0">
                <a:latin typeface="Times New Roman" panose="02020603050405020304" pitchFamily="18" charset="0"/>
                <a:ea typeface="+mn-lt"/>
                <a:cs typeface="Times New Roman" panose="02020603050405020304" pitchFamily="18" charset="0"/>
              </a:rPr>
              <a:t> Data splitting: Separate the training and testing sets from the dataset. </a:t>
            </a:r>
            <a:endParaRPr lang="en-US" sz="1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800" dirty="0">
                <a:latin typeface="Times New Roman" panose="02020603050405020304" pitchFamily="18" charset="0"/>
                <a:ea typeface="+mn-lt"/>
                <a:cs typeface="Times New Roman" panose="02020603050405020304" pitchFamily="18" charset="0"/>
              </a:rPr>
              <a:t>  Feature Scaling: Bringing numerical attributes into uniformity. </a:t>
            </a:r>
            <a:endParaRPr lang="en-US" sz="1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800" dirty="0">
                <a:latin typeface="Times New Roman" panose="02020603050405020304" pitchFamily="18" charset="0"/>
                <a:ea typeface="+mn-lt"/>
                <a:cs typeface="Times New Roman" panose="02020603050405020304" pitchFamily="18" charset="0"/>
              </a:rPr>
              <a:t>  Convert categorical variables into a numerical format by encoding them. </a:t>
            </a:r>
            <a:endParaRPr lang="en-US" sz="1800" dirty="0">
              <a:latin typeface="Times New Roman" panose="02020603050405020304" pitchFamily="18" charset="0"/>
              <a:cs typeface="Times New Roman" panose="02020603050405020304" pitchFamily="18" charset="0"/>
            </a:endParaRPr>
          </a:p>
          <a:p>
            <a:pPr marL="305435" indent="-305435"/>
            <a:r>
              <a:rPr lang="en-US" sz="1800" b="1" dirty="0">
                <a:latin typeface="Times New Roman" panose="02020603050405020304" pitchFamily="18" charset="0"/>
                <a:ea typeface="+mn-lt"/>
                <a:cs typeface="Times New Roman" panose="02020603050405020304" pitchFamily="18" charset="0"/>
              </a:rPr>
              <a:t>Models of Training </a:t>
            </a:r>
            <a:endParaRPr lang="en-US" sz="18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800" dirty="0">
                <a:latin typeface="Times New Roman" panose="02020603050405020304" pitchFamily="18" charset="0"/>
                <a:ea typeface="+mn-lt"/>
                <a:cs typeface="Times New Roman" panose="02020603050405020304" pitchFamily="18" charset="0"/>
              </a:rPr>
              <a:t>  Linear Regression Model: Utilizing the training dataset, train the linear regression model. </a:t>
            </a:r>
            <a:endParaRPr lang="en-US" sz="1800" dirty="0">
              <a:latin typeface="Times New Roman" panose="02020603050405020304" pitchFamily="18" charset="0"/>
              <a:cs typeface="Times New Roman" panose="02020603050405020304" pitchFamily="18" charset="0"/>
            </a:endParaRPr>
          </a:p>
          <a:p>
            <a:pPr marL="305435" indent="-305435"/>
            <a:r>
              <a:rPr lang="en-US" sz="1800" b="1" dirty="0">
                <a:latin typeface="Times New Roman" panose="02020603050405020304" pitchFamily="18" charset="0"/>
                <a:ea typeface="+mn-lt"/>
                <a:cs typeface="Times New Roman" panose="02020603050405020304" pitchFamily="18" charset="0"/>
              </a:rPr>
              <a:t>Evaluation of the Model </a:t>
            </a:r>
            <a:endParaRPr lang="en-US" sz="18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800" dirty="0">
                <a:latin typeface="Times New Roman" panose="02020603050405020304" pitchFamily="18" charset="0"/>
                <a:ea typeface="+mn-lt"/>
                <a:cs typeface="Times New Roman" panose="02020603050405020304" pitchFamily="18" charset="0"/>
              </a:rPr>
              <a:t>  Performance Metrics: To evaluate the model's performance, use metrics such as RMSE, MAE, and R2 score. </a:t>
            </a:r>
            <a:endParaRPr lang="en-US" sz="1800" dirty="0">
              <a:latin typeface="Times New Roman" panose="02020603050405020304" pitchFamily="18" charset="0"/>
              <a:cs typeface="Times New Roman" panose="02020603050405020304" pitchFamily="18" charset="0"/>
            </a:endParaRPr>
          </a:p>
          <a:p>
            <a:pPr marL="305435" indent="-305435"/>
            <a:r>
              <a:rPr lang="en-US" sz="1800" b="1" dirty="0">
                <a:latin typeface="Times New Roman" panose="02020603050405020304" pitchFamily="18" charset="0"/>
                <a:ea typeface="+mn-lt"/>
                <a:cs typeface="Times New Roman" panose="02020603050405020304" pitchFamily="18" charset="0"/>
              </a:rPr>
              <a:t>Model Modification </a:t>
            </a:r>
            <a:endParaRPr lang="en-US" sz="18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800" dirty="0">
                <a:latin typeface="Times New Roman" panose="02020603050405020304" pitchFamily="18" charset="0"/>
                <a:ea typeface="+mn-lt"/>
                <a:cs typeface="Times New Roman" panose="02020603050405020304" pitchFamily="18" charset="0"/>
              </a:rPr>
              <a:t>   Feature Selection: To improve model performance, assess and choose the most crucial features.</a:t>
            </a:r>
          </a:p>
          <a:p>
            <a:endParaRPr lang="en-US" dirty="0"/>
          </a:p>
        </p:txBody>
      </p:sp>
    </p:spTree>
    <p:extLst>
      <p:ext uri="{BB962C8B-B14F-4D97-AF65-F5344CB8AC3E}">
        <p14:creationId xmlns:p14="http://schemas.microsoft.com/office/powerpoint/2010/main" val="3184081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Results</a:t>
            </a:r>
            <a:endParaRPr lang="en-US"/>
          </a:p>
        </p:txBody>
      </p:sp>
      <p:pic>
        <p:nvPicPr>
          <p:cNvPr id="5" name="Content Placeholder 4">
            <a:extLst>
              <a:ext uri="{FF2B5EF4-FFF2-40B4-BE49-F238E27FC236}">
                <a16:creationId xmlns:a16="http://schemas.microsoft.com/office/drawing/2014/main" id="{0E8E0FDD-8583-06BF-A2BC-E53CD7B0C5E4}"/>
              </a:ext>
            </a:extLst>
          </p:cNvPr>
          <p:cNvPicPr>
            <a:picLocks noGrp="1" noChangeAspect="1"/>
          </p:cNvPicPr>
          <p:nvPr>
            <p:ph idx="1"/>
          </p:nvPr>
        </p:nvPicPr>
        <p:blipFill>
          <a:blip r:embed="rId2"/>
          <a:stretch>
            <a:fillRect/>
          </a:stretch>
        </p:blipFill>
        <p:spPr>
          <a:xfrm>
            <a:off x="411823" y="1612106"/>
            <a:ext cx="3174802" cy="2029591"/>
          </a:xfrm>
        </p:spPr>
      </p:pic>
      <p:pic>
        <p:nvPicPr>
          <p:cNvPr id="7" name="Picture 6">
            <a:extLst>
              <a:ext uri="{FF2B5EF4-FFF2-40B4-BE49-F238E27FC236}">
                <a16:creationId xmlns:a16="http://schemas.microsoft.com/office/drawing/2014/main" id="{F7B506C5-50EA-CB09-0683-DBFA2D1B9A44}"/>
              </a:ext>
            </a:extLst>
          </p:cNvPr>
          <p:cNvPicPr>
            <a:picLocks noChangeAspect="1"/>
          </p:cNvPicPr>
          <p:nvPr/>
        </p:nvPicPr>
        <p:blipFill>
          <a:blip r:embed="rId3"/>
          <a:stretch>
            <a:fillRect/>
          </a:stretch>
        </p:blipFill>
        <p:spPr>
          <a:xfrm>
            <a:off x="333955" y="4007456"/>
            <a:ext cx="4861436" cy="2246527"/>
          </a:xfrm>
          <a:prstGeom prst="rect">
            <a:avLst/>
          </a:prstGeom>
        </p:spPr>
      </p:pic>
      <p:pic>
        <p:nvPicPr>
          <p:cNvPr id="9" name="Picture 8">
            <a:extLst>
              <a:ext uri="{FF2B5EF4-FFF2-40B4-BE49-F238E27FC236}">
                <a16:creationId xmlns:a16="http://schemas.microsoft.com/office/drawing/2014/main" id="{B8163A25-A3DA-16C0-562C-5936AAD004E4}"/>
              </a:ext>
            </a:extLst>
          </p:cNvPr>
          <p:cNvPicPr>
            <a:picLocks noChangeAspect="1"/>
          </p:cNvPicPr>
          <p:nvPr/>
        </p:nvPicPr>
        <p:blipFill>
          <a:blip r:embed="rId4"/>
          <a:stretch>
            <a:fillRect/>
          </a:stretch>
        </p:blipFill>
        <p:spPr>
          <a:xfrm>
            <a:off x="5605671" y="1513849"/>
            <a:ext cx="5592046" cy="4740134"/>
          </a:xfrm>
          <a:prstGeom prst="rect">
            <a:avLst/>
          </a:prstGeom>
        </p:spPr>
      </p:pic>
    </p:spTree>
    <p:extLst>
      <p:ext uri="{BB962C8B-B14F-4D97-AF65-F5344CB8AC3E}">
        <p14:creationId xmlns:p14="http://schemas.microsoft.com/office/powerpoint/2010/main" val="3319627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B34071-A605-5DF4-557F-055D05139B54}"/>
              </a:ext>
            </a:extLst>
          </p:cNvPr>
          <p:cNvPicPr>
            <a:picLocks noChangeAspect="1"/>
          </p:cNvPicPr>
          <p:nvPr/>
        </p:nvPicPr>
        <p:blipFill>
          <a:blip r:embed="rId2"/>
          <a:stretch>
            <a:fillRect/>
          </a:stretch>
        </p:blipFill>
        <p:spPr>
          <a:xfrm>
            <a:off x="592718" y="1806934"/>
            <a:ext cx="4011087" cy="3244131"/>
          </a:xfrm>
          <a:prstGeom prst="rect">
            <a:avLst/>
          </a:prstGeom>
        </p:spPr>
      </p:pic>
      <p:pic>
        <p:nvPicPr>
          <p:cNvPr id="5" name="Picture 4">
            <a:extLst>
              <a:ext uri="{FF2B5EF4-FFF2-40B4-BE49-F238E27FC236}">
                <a16:creationId xmlns:a16="http://schemas.microsoft.com/office/drawing/2014/main" id="{5C8142E9-49FE-1B8E-5397-BCA912AEE49A}"/>
              </a:ext>
            </a:extLst>
          </p:cNvPr>
          <p:cNvPicPr>
            <a:picLocks noChangeAspect="1"/>
          </p:cNvPicPr>
          <p:nvPr/>
        </p:nvPicPr>
        <p:blipFill>
          <a:blip r:embed="rId3"/>
          <a:stretch>
            <a:fillRect/>
          </a:stretch>
        </p:blipFill>
        <p:spPr>
          <a:xfrm>
            <a:off x="8441634" y="1928191"/>
            <a:ext cx="3750366" cy="2672596"/>
          </a:xfrm>
          <a:prstGeom prst="rect">
            <a:avLst/>
          </a:prstGeom>
        </p:spPr>
      </p:pic>
      <p:pic>
        <p:nvPicPr>
          <p:cNvPr id="9" name="Picture 8">
            <a:extLst>
              <a:ext uri="{FF2B5EF4-FFF2-40B4-BE49-F238E27FC236}">
                <a16:creationId xmlns:a16="http://schemas.microsoft.com/office/drawing/2014/main" id="{531CA194-A3B2-799C-BB02-863B5EDCA84B}"/>
              </a:ext>
            </a:extLst>
          </p:cNvPr>
          <p:cNvPicPr>
            <a:picLocks noChangeAspect="1"/>
          </p:cNvPicPr>
          <p:nvPr/>
        </p:nvPicPr>
        <p:blipFill>
          <a:blip r:embed="rId4"/>
          <a:stretch>
            <a:fillRect/>
          </a:stretch>
        </p:blipFill>
        <p:spPr>
          <a:xfrm>
            <a:off x="4927135" y="1928191"/>
            <a:ext cx="3195615" cy="2835598"/>
          </a:xfrm>
          <a:prstGeom prst="rect">
            <a:avLst/>
          </a:prstGeom>
        </p:spPr>
      </p:pic>
    </p:spTree>
    <p:extLst>
      <p:ext uri="{BB962C8B-B14F-4D97-AF65-F5344CB8AC3E}">
        <p14:creationId xmlns:p14="http://schemas.microsoft.com/office/powerpoint/2010/main" val="1940924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dirty="0"/>
              <a:t>links</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r>
              <a:rPr lang="en-US" dirty="0"/>
              <a:t>GITHUB LINK  :  </a:t>
            </a:r>
            <a:r>
              <a:rPr lang="en-US" dirty="0">
                <a:hlinkClick r:id="rId2"/>
              </a:rPr>
              <a:t>https://github.com/MantrapudiRahul/Employe-Burnout-prediction.git</a:t>
            </a:r>
            <a:r>
              <a:rPr lang="en-US" dirty="0"/>
              <a:t>	</a:t>
            </a:r>
          </a:p>
          <a:p>
            <a:r>
              <a:rPr lang="en-US" dirty="0"/>
              <a:t>DATASET          :  </a:t>
            </a:r>
            <a:r>
              <a:rPr lang="en-US" dirty="0">
                <a:hlinkClick r:id="rId3"/>
              </a:rPr>
              <a:t>https://docs.google.com/spreadsheets/d/14AEJOoRPdwsux2WlOfxRAkyQ9pCeLY4w/edit?usp=drivesdk&amp;ouid=104454510462773132905&amp;rtpof=true&amp;sd=true</a:t>
            </a:r>
            <a:r>
              <a:rPr lang="en-US" dirty="0"/>
              <a:t>	</a:t>
            </a:r>
          </a:p>
          <a:p>
            <a:r>
              <a:rPr lang="en-US" dirty="0"/>
              <a:t>MAIL   : </a:t>
            </a:r>
            <a:r>
              <a:rPr lang="en-US" dirty="0">
                <a:hlinkClick r:id="rId4"/>
              </a:rPr>
              <a:t>mantrapudirahul@gmail.com</a:t>
            </a:r>
            <a:r>
              <a:rPr lang="en-US" dirty="0"/>
              <a:t>	</a:t>
            </a:r>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ormAutofit/>
          </a:bodyPr>
          <a:lstStyle/>
          <a:p>
            <a:r>
              <a:rPr lang="en-GB" dirty="0"/>
              <a:t>PROJECT TITLE: employee burnout prediction</a:t>
            </a:r>
            <a:br>
              <a:rPr lang="en-GB" dirty="0"/>
            </a:b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684421"/>
            <a:ext cx="11029615" cy="4290929"/>
          </a:xfrm>
        </p:spPr>
        <p:txBody>
          <a:bodyPr/>
          <a:lstStyle/>
          <a:p>
            <a:pPr algn="l" rtl="0"/>
            <a:r>
              <a:rPr lang="en-US" sz="2000" b="1" i="0" dirty="0">
                <a:solidFill>
                  <a:srgbClr val="1F1F1F"/>
                </a:solidFill>
                <a:effectLst/>
                <a:latin typeface="Times New Roman" panose="02020603050405020304" pitchFamily="18" charset="0"/>
                <a:cs typeface="Times New Roman" panose="02020603050405020304" pitchFamily="18" charset="0"/>
              </a:rPr>
              <a:t>Project Statement:  </a:t>
            </a:r>
            <a:r>
              <a:rPr lang="en-US" sz="2000" b="1" dirty="0">
                <a:solidFill>
                  <a:srgbClr val="1F1F1F"/>
                </a:solidFill>
                <a:latin typeface="Times New Roman" panose="02020603050405020304" pitchFamily="18" charset="0"/>
                <a:cs typeface="Times New Roman" panose="02020603050405020304" pitchFamily="18" charset="0"/>
              </a:rPr>
              <a:t>P</a:t>
            </a:r>
            <a:r>
              <a:rPr lang="en-US" sz="2000" b="1" i="0" dirty="0">
                <a:solidFill>
                  <a:srgbClr val="1F1F1F"/>
                </a:solidFill>
                <a:effectLst/>
                <a:latin typeface="Times New Roman" panose="02020603050405020304" pitchFamily="18" charset="0"/>
                <a:cs typeface="Times New Roman" panose="02020603050405020304" pitchFamily="18" charset="0"/>
              </a:rPr>
              <a:t>redicting Employee </a:t>
            </a:r>
            <a:r>
              <a:rPr lang="en-US" sz="2000" b="1" dirty="0">
                <a:solidFill>
                  <a:srgbClr val="1F1F1F"/>
                </a:solidFill>
                <a:latin typeface="Times New Roman" panose="02020603050405020304" pitchFamily="18" charset="0"/>
                <a:cs typeface="Times New Roman" panose="02020603050405020304" pitchFamily="18" charset="0"/>
              </a:rPr>
              <a:t>B</a:t>
            </a:r>
            <a:r>
              <a:rPr lang="en-US" sz="2000" b="1" i="0" dirty="0">
                <a:solidFill>
                  <a:srgbClr val="1F1F1F"/>
                </a:solidFill>
                <a:effectLst/>
                <a:latin typeface="Times New Roman" panose="02020603050405020304" pitchFamily="18" charset="0"/>
                <a:cs typeface="Times New Roman" panose="02020603050405020304" pitchFamily="18" charset="0"/>
              </a:rPr>
              <a:t>urnout using </a:t>
            </a:r>
            <a:r>
              <a:rPr lang="en-US" sz="2000" b="1" dirty="0">
                <a:solidFill>
                  <a:srgbClr val="1F1F1F"/>
                </a:solidFill>
                <a:latin typeface="Times New Roman" panose="02020603050405020304" pitchFamily="18" charset="0"/>
                <a:cs typeface="Times New Roman" panose="02020603050405020304" pitchFamily="18" charset="0"/>
              </a:rPr>
              <a:t>L</a:t>
            </a:r>
            <a:r>
              <a:rPr lang="en-US" sz="2000" b="1" i="0" dirty="0">
                <a:solidFill>
                  <a:srgbClr val="1F1F1F"/>
                </a:solidFill>
                <a:effectLst/>
                <a:latin typeface="Times New Roman" panose="02020603050405020304" pitchFamily="18" charset="0"/>
                <a:cs typeface="Times New Roman" panose="02020603050405020304" pitchFamily="18" charset="0"/>
              </a:rPr>
              <a:t>inear Regression</a:t>
            </a:r>
          </a:p>
          <a:p>
            <a:pPr algn="l" rtl="0"/>
            <a:r>
              <a:rPr lang="en-US" sz="2000" b="0" i="0" dirty="0">
                <a:solidFill>
                  <a:srgbClr val="1F1F1F"/>
                </a:solidFill>
                <a:effectLst/>
                <a:latin typeface="Times New Roman" panose="02020603050405020304" pitchFamily="18" charset="0"/>
                <a:cs typeface="Times New Roman" panose="02020603050405020304" pitchFamily="18" charset="0"/>
              </a:rPr>
              <a:t>This project aims to develop a machine learning model to predict employee burnout based on various workplace factors. By analyzing data on workload, work-life balance, job satisfaction, and other relevant features, the model can identify employees at risk of burnout. This information can be used by organizations to implement proactive measures to prevent burnout and support employee well-being.</a:t>
            </a:r>
          </a:p>
          <a:p>
            <a:pPr algn="l" rtl="0"/>
            <a:r>
              <a:rPr lang="en-US" sz="2000" b="0" i="0" dirty="0">
                <a:solidFill>
                  <a:srgbClr val="1F1F1F"/>
                </a:solidFill>
                <a:effectLst/>
                <a:latin typeface="Times New Roman" panose="02020603050405020304" pitchFamily="18" charset="0"/>
                <a:cs typeface="Times New Roman" panose="02020603050405020304" pitchFamily="18" charset="0"/>
              </a:rPr>
              <a:t>The project will focus on building a linear regression model to predict employee burnout scores. The model will be trained and evaluated on a dataset containing employee information and burnout ratings. The evaluation will assess the model's accuracy, precision, and ability to explain the variance in burnout scores.</a:t>
            </a:r>
          </a:p>
          <a:p>
            <a:endParaRPr lang="en-US" dirty="0"/>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304801"/>
            <a:ext cx="11029616" cy="1203157"/>
          </a:xfrm>
        </p:spPr>
        <p:txBody>
          <a:bodyPr anchor="ctr"/>
          <a:lstStyle/>
          <a:p>
            <a:r>
              <a:rPr lang="en-US" dirty="0"/>
              <a:t>AGENDA : employee burnout prediction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267326"/>
            <a:ext cx="11029615" cy="5590674"/>
          </a:xfrm>
        </p:spPr>
        <p:txBody>
          <a:bodyPr>
            <a:normAutofit lnSpcReduction="10000"/>
          </a:bodyPr>
          <a:lstStyle/>
          <a:p>
            <a:r>
              <a:rPr lang="en-US" sz="2000" b="1" dirty="0">
                <a:solidFill>
                  <a:schemeClr val="tx1"/>
                </a:solidFill>
                <a:latin typeface="Times New Roman" panose="02020603050405020304" pitchFamily="18" charset="0"/>
                <a:cs typeface="Times New Roman" panose="02020603050405020304" pitchFamily="18" charset="0"/>
              </a:rPr>
              <a:t>1. Importing Necessary Libraries</a:t>
            </a:r>
          </a:p>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Imported essential libraries for data manipulation, visualization, and machine learning.</a:t>
            </a:r>
          </a:p>
          <a:p>
            <a:r>
              <a:rPr lang="en-US" sz="2000" b="1" dirty="0">
                <a:solidFill>
                  <a:schemeClr val="tx1"/>
                </a:solidFill>
                <a:latin typeface="Times New Roman" panose="02020603050405020304" pitchFamily="18" charset="0"/>
                <a:cs typeface="Times New Roman" panose="02020603050405020304" pitchFamily="18" charset="0"/>
              </a:rPr>
              <a:t>2. Loading Dataset</a:t>
            </a:r>
          </a:p>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Loaded the dataset from an Excel file.</a:t>
            </a:r>
          </a:p>
          <a:p>
            <a:r>
              <a:rPr lang="en-US" sz="2000" b="1" dirty="0">
                <a:solidFill>
                  <a:schemeClr val="tx1"/>
                </a:solidFill>
                <a:latin typeface="Times New Roman" panose="02020603050405020304" pitchFamily="18" charset="0"/>
                <a:cs typeface="Times New Roman" panose="02020603050405020304" pitchFamily="18" charset="0"/>
              </a:rPr>
              <a:t>3. Data Overview</a:t>
            </a:r>
          </a:p>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Generated descriptive statistics to understand the dataset's basic properties.</a:t>
            </a:r>
          </a:p>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Checked for unique values and data types in each column.</a:t>
            </a:r>
          </a:p>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Identified and quantified missing values.</a:t>
            </a:r>
          </a:p>
          <a:p>
            <a:r>
              <a:rPr lang="en-US" sz="2000" b="1" dirty="0">
                <a:solidFill>
                  <a:schemeClr val="tx1"/>
                </a:solidFill>
                <a:latin typeface="Times New Roman" panose="02020603050405020304" pitchFamily="18" charset="0"/>
                <a:cs typeface="Times New Roman" panose="02020603050405020304" pitchFamily="18" charset="0"/>
              </a:rPr>
              <a:t>4. Exploratory Data Analysis (EDA)</a:t>
            </a:r>
          </a:p>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Analyzed the correlation between numerical features and the target variable ("Burn Rate").</a:t>
            </a:r>
          </a:p>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Visualized the distribution of data using pair plots.</a:t>
            </a:r>
          </a:p>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Dropped rows with missing values in critical columns.</a:t>
            </a:r>
          </a:p>
          <a:p>
            <a:pPr marL="0" indent="0">
              <a:buNone/>
            </a:pPr>
            <a:endParaRPr lang="en-US" dirty="0"/>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FC46B-B404-C539-4D1A-A4C045E03B67}"/>
              </a:ext>
            </a:extLst>
          </p:cNvPr>
          <p:cNvSpPr>
            <a:spLocks noGrp="1"/>
          </p:cNvSpPr>
          <p:nvPr>
            <p:ph type="title"/>
          </p:nvPr>
        </p:nvSpPr>
        <p:spPr>
          <a:xfrm>
            <a:off x="581192" y="159027"/>
            <a:ext cx="11029616" cy="1076216"/>
          </a:xfrm>
        </p:spPr>
        <p:txBody>
          <a:bodyPr/>
          <a:lstStyle/>
          <a:p>
            <a:r>
              <a:rPr lang="en-US" dirty="0"/>
              <a:t>AGENDA : employee burnout prediction</a:t>
            </a:r>
            <a:endParaRPr lang="en-IN" dirty="0"/>
          </a:p>
        </p:txBody>
      </p:sp>
      <p:sp>
        <p:nvSpPr>
          <p:cNvPr id="9" name="Rectangle 3">
            <a:extLst>
              <a:ext uri="{FF2B5EF4-FFF2-40B4-BE49-F238E27FC236}">
                <a16:creationId xmlns:a16="http://schemas.microsoft.com/office/drawing/2014/main" id="{657D5AE0-718D-63C4-04F8-7754903503F6}"/>
              </a:ext>
            </a:extLst>
          </p:cNvPr>
          <p:cNvSpPr>
            <a:spLocks noGrp="1" noChangeArrowheads="1"/>
          </p:cNvSpPr>
          <p:nvPr>
            <p:ph idx="1"/>
          </p:nvPr>
        </p:nvSpPr>
        <p:spPr bwMode="auto">
          <a:xfrm>
            <a:off x="515677" y="1477641"/>
            <a:ext cx="10592296" cy="529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lnSpc>
                <a:spcPct val="100000"/>
              </a:lnSpc>
              <a:spcBef>
                <a:spcPct val="0"/>
              </a:spcBef>
              <a:spcAft>
                <a:spcPct val="0"/>
              </a:spcAft>
              <a:buSzTx/>
              <a:buFont typeface="Wingdings" panose="05000000000000000000" pitchFamily="2" charset="2"/>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5.Data Preprocessing</a:t>
            </a:r>
          </a:p>
          <a:p>
            <a:pPr defTabSz="914400" eaLnBrk="0" fontAlgn="base" hangingPunct="0">
              <a:lnSpc>
                <a:spcPct val="150000"/>
              </a:lnSpc>
              <a:spcBef>
                <a:spcPct val="0"/>
              </a:spcBef>
              <a:spcAft>
                <a:spcPct val="0"/>
              </a:spcAft>
              <a:buSzTx/>
              <a:buFont typeface="Arial" panose="020B0604020202020204" pitchFamily="34" charset="0"/>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Dropped non-informative columns (e.g., "Employee ID").</a:t>
            </a:r>
          </a:p>
          <a:p>
            <a:pPr defTabSz="914400" eaLnBrk="0" fontAlgn="base" hangingPunct="0">
              <a:lnSpc>
                <a:spcPct val="150000"/>
              </a:lnSpc>
              <a:spcBef>
                <a:spcPct val="0"/>
              </a:spcBef>
              <a:spcAft>
                <a:spcPct val="0"/>
              </a:spcAft>
              <a:buSzTx/>
              <a:buFont typeface="Arial" panose="020B0604020202020204" pitchFamily="34" charset="0"/>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Created a new feature representing employee seniority based on the "Date of Joining".</a:t>
            </a:r>
          </a:p>
          <a:p>
            <a:pPr defTabSz="914400" eaLnBrk="0" fontAlgn="base" hangingPunct="0">
              <a:lnSpc>
                <a:spcPct val="150000"/>
              </a:lnSpc>
              <a:spcBef>
                <a:spcPct val="0"/>
              </a:spcBef>
              <a:spcAft>
                <a:spcPct val="0"/>
              </a:spcAft>
              <a:buSzTx/>
              <a:buFont typeface="Arial" panose="020B0604020202020204" pitchFamily="34" charset="0"/>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Analyzed and dropped columns with low correlation to the target variable.</a:t>
            </a:r>
          </a:p>
          <a:p>
            <a:pPr defTabSz="914400" eaLnBrk="0" fontAlgn="base" hangingPunct="0">
              <a:lnSpc>
                <a:spcPct val="100000"/>
              </a:lnSpc>
              <a:spcBef>
                <a:spcPct val="0"/>
              </a:spcBef>
              <a:spcAft>
                <a:spcPct val="0"/>
              </a:spcAft>
              <a:buSzTx/>
              <a:buFont typeface="Wingdings" panose="05000000000000000000" pitchFamily="2" charset="2"/>
              <a:buChar char="§"/>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defTabSz="914400" eaLnBrk="0" fontAlgn="base" hangingPunct="0">
              <a:lnSpc>
                <a:spcPct val="150000"/>
              </a:lnSpc>
              <a:spcBef>
                <a:spcPct val="0"/>
              </a:spcBef>
              <a:spcAft>
                <a:spcPct val="0"/>
              </a:spcAft>
              <a:buSzTx/>
              <a:buFont typeface="Wingdings" panose="05000000000000000000" pitchFamily="2" charset="2"/>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 Encoding Categorical Variables</a:t>
            </a:r>
          </a:p>
          <a:p>
            <a:pPr defTabSz="914400" eaLnBrk="0" fontAlgn="base" hangingPunct="0">
              <a:lnSpc>
                <a:spcPct val="150000"/>
              </a:lnSpc>
              <a:spcBef>
                <a:spcPct val="0"/>
              </a:spcBef>
              <a:spcAft>
                <a:spcPct val="0"/>
              </a:spcAft>
              <a:buSzTx/>
              <a:buFont typeface="Arial" panose="020B0604020202020204" pitchFamily="34" charset="0"/>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Visualized the distribution of categorical variables.</a:t>
            </a:r>
          </a:p>
          <a:p>
            <a:pPr defTabSz="914400" eaLnBrk="0" fontAlgn="base" hangingPunct="0">
              <a:lnSpc>
                <a:spcPct val="150000"/>
              </a:lnSpc>
              <a:spcBef>
                <a:spcPct val="0"/>
              </a:spcBef>
              <a:spcAft>
                <a:spcPct val="0"/>
              </a:spcAft>
              <a:buSzTx/>
              <a:buFont typeface="Arial" panose="020B0604020202020204" pitchFamily="34" charset="0"/>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Applied one-hot encoding to categorical variables to prepare them for machine learning.</a:t>
            </a:r>
          </a:p>
          <a:p>
            <a:pPr defTabSz="914400" eaLnBrk="0" fontAlgn="base" hangingPunct="0">
              <a:lnSpc>
                <a:spcPct val="100000"/>
              </a:lnSpc>
              <a:spcBef>
                <a:spcPct val="0"/>
              </a:spcBef>
              <a:spcAft>
                <a:spcPct val="0"/>
              </a:spcAft>
              <a:buSzTx/>
              <a:buFont typeface="Wingdings" panose="05000000000000000000" pitchFamily="2" charset="2"/>
              <a:buChar char="§"/>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defTabSz="914400" eaLnBrk="0" fontAlgn="base" hangingPunct="0">
              <a:lnSpc>
                <a:spcPct val="100000"/>
              </a:lnSpc>
              <a:spcBef>
                <a:spcPct val="0"/>
              </a:spcBef>
              <a:spcAft>
                <a:spcPct val="0"/>
              </a:spcAft>
              <a:buSzTx/>
              <a:buFont typeface="Wingdings" panose="05000000000000000000" pitchFamily="2" charset="2"/>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 Data Splitting and Scaling</a:t>
            </a:r>
          </a:p>
          <a:p>
            <a:pPr defTabSz="914400" eaLnBrk="0" fontAlgn="base" hangingPunct="0">
              <a:lnSpc>
                <a:spcPct val="150000"/>
              </a:lnSpc>
              <a:spcBef>
                <a:spcPct val="0"/>
              </a:spcBef>
              <a:spcAft>
                <a:spcPct val="0"/>
              </a:spcAft>
              <a:buSzTx/>
              <a:buFont typeface="Arial" panose="020B0604020202020204" pitchFamily="34" charset="0"/>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Split the data into training and testing sets.</a:t>
            </a:r>
          </a:p>
          <a:p>
            <a:pPr defTabSz="914400" eaLnBrk="0" fontAlgn="base" hangingPunct="0">
              <a:lnSpc>
                <a:spcPct val="150000"/>
              </a:lnSpc>
              <a:spcBef>
                <a:spcPct val="0"/>
              </a:spcBef>
              <a:spcAft>
                <a:spcPct val="0"/>
              </a:spcAft>
              <a:buSzTx/>
              <a:buFont typeface="Arial" panose="020B0604020202020204" pitchFamily="34" charset="0"/>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Standardized the feature values using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StandardScaler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9516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E5584-5FA8-367C-EF04-68C93C5C65B4}"/>
              </a:ext>
            </a:extLst>
          </p:cNvPr>
          <p:cNvSpPr>
            <a:spLocks noGrp="1"/>
          </p:cNvSpPr>
          <p:nvPr>
            <p:ph type="title"/>
          </p:nvPr>
        </p:nvSpPr>
        <p:spPr>
          <a:xfrm>
            <a:off x="581192" y="278296"/>
            <a:ext cx="11029616" cy="914741"/>
          </a:xfrm>
        </p:spPr>
        <p:txBody>
          <a:bodyPr/>
          <a:lstStyle/>
          <a:p>
            <a:r>
              <a:rPr lang="en-US" dirty="0"/>
              <a:t>AGENDA : employee burnout prediction</a:t>
            </a:r>
            <a:endParaRPr lang="en-IN" dirty="0"/>
          </a:p>
        </p:txBody>
      </p:sp>
      <p:sp>
        <p:nvSpPr>
          <p:cNvPr id="5" name="Rectangle 2">
            <a:extLst>
              <a:ext uri="{FF2B5EF4-FFF2-40B4-BE49-F238E27FC236}">
                <a16:creationId xmlns:a16="http://schemas.microsoft.com/office/drawing/2014/main" id="{DA79203D-E871-432B-5DCE-2F6A28E046F2}"/>
              </a:ext>
            </a:extLst>
          </p:cNvPr>
          <p:cNvSpPr>
            <a:spLocks noGrp="1" noChangeArrowheads="1"/>
          </p:cNvSpPr>
          <p:nvPr>
            <p:ph idx="1"/>
          </p:nvPr>
        </p:nvSpPr>
        <p:spPr bwMode="auto">
          <a:xfrm>
            <a:off x="333955" y="1193037"/>
            <a:ext cx="10877383" cy="5478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lnSpc>
                <a:spcPct val="150000"/>
              </a:lnSpc>
              <a:spcBef>
                <a:spcPct val="0"/>
              </a:spcBef>
              <a:spcAft>
                <a:spcPct val="0"/>
              </a:spcAft>
              <a:buSzTx/>
              <a:buFont typeface="Wingdings" panose="05000000000000000000" pitchFamily="2" charset="2"/>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 Saving the Scaler:</a:t>
            </a:r>
          </a:p>
          <a:p>
            <a:pPr defTabSz="914400" eaLnBrk="0" fontAlgn="base" hangingPunct="0">
              <a:lnSpc>
                <a:spcPct val="150000"/>
              </a:lnSpc>
              <a:spcBef>
                <a:spcPct val="0"/>
              </a:spcBef>
              <a:spcAft>
                <a:spcPct val="0"/>
              </a:spcAft>
              <a:buSzTx/>
              <a:buFont typeface="Arial" panose="020B0604020202020204" pitchFamily="34" charset="0"/>
              <a:buChar char="•"/>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Saved the scaler object using pickle for future use.</a:t>
            </a:r>
          </a:p>
          <a:p>
            <a:pPr defTabSz="914400" eaLnBrk="0" fontAlgn="base" hangingPunct="0">
              <a:lnSpc>
                <a:spcPct val="100000"/>
              </a:lnSpc>
              <a:spcBef>
                <a:spcPct val="0"/>
              </a:spcBef>
              <a:spcAft>
                <a:spcPct val="0"/>
              </a:spcAft>
              <a:buSzTx/>
              <a:buFont typeface="Arial" panose="020B0604020202020204" pitchFamily="34" charset="0"/>
              <a:buChar char="•"/>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defTabSz="914400" eaLnBrk="0" fontAlgn="base" hangingPunct="0">
              <a:lnSpc>
                <a:spcPct val="150000"/>
              </a:lnSpc>
              <a:spcBef>
                <a:spcPct val="0"/>
              </a:spcBef>
              <a:spcAft>
                <a:spcPct val="0"/>
              </a:spcAft>
              <a:buSzTx/>
              <a:buFont typeface="Wingdings" panose="05000000000000000000" pitchFamily="2" charset="2"/>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9. Model Building:</a:t>
            </a:r>
          </a:p>
          <a:p>
            <a:pPr defTabSz="914400" eaLnBrk="0" fontAlgn="base" hangingPunct="0">
              <a:lnSpc>
                <a:spcPct val="150000"/>
              </a:lnSpc>
              <a:spcBef>
                <a:spcPct val="0"/>
              </a:spcBef>
              <a:spcAft>
                <a:spcPct val="0"/>
              </a:spcAft>
              <a:buSzTx/>
              <a:buFont typeface="Arial" panose="020B0604020202020204" pitchFamily="34" charset="0"/>
              <a:buChar char="•"/>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Built and trained a linear regression model using the training data.</a:t>
            </a:r>
          </a:p>
          <a:p>
            <a:pPr defTabSz="914400" eaLnBrk="0" fontAlgn="base" hangingPunct="0">
              <a:lnSpc>
                <a:spcPct val="100000"/>
              </a:lnSpc>
              <a:spcBef>
                <a:spcPct val="0"/>
              </a:spcBef>
              <a:spcAft>
                <a:spcPct val="0"/>
              </a:spcAft>
              <a:buSzTx/>
              <a:buFont typeface="Wingdings" panose="05000000000000000000" pitchFamily="2" charset="2"/>
              <a:buChar char="§"/>
            </a:pP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defTabSz="914400" eaLnBrk="0" fontAlgn="base" hangingPunct="0">
              <a:lnSpc>
                <a:spcPct val="150000"/>
              </a:lnSpc>
              <a:spcBef>
                <a:spcPct val="0"/>
              </a:spcBef>
              <a:spcAft>
                <a:spcPct val="0"/>
              </a:spcAft>
              <a:buSzTx/>
              <a:buFont typeface="Wingdings" panose="05000000000000000000" pitchFamily="2" charset="2"/>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10. Model Evaluation:</a:t>
            </a:r>
          </a:p>
          <a:p>
            <a:pPr defTabSz="914400" eaLnBrk="0" fontAlgn="base" hangingPunct="0">
              <a:lnSpc>
                <a:spcPct val="150000"/>
              </a:lnSpc>
              <a:spcBef>
                <a:spcPct val="0"/>
              </a:spcBef>
              <a:spcAft>
                <a:spcPct val="0"/>
              </a:spcAft>
              <a:buSzTx/>
              <a:buFont typeface="Arial" panose="020B0604020202020204" pitchFamily="34" charset="0"/>
              <a:buChar char="•"/>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Evaluated the model's performance using metrics such as Mean Squared Error (MSE), Root Mean Squared Error (RMSE), Mean Absolute Error (MAE), and R-squared (R2) score.</a:t>
            </a:r>
          </a:p>
          <a:p>
            <a:pPr defTabSz="914400" eaLnBrk="0" fontAlgn="base" hangingPunct="0">
              <a:lnSpc>
                <a:spcPct val="150000"/>
              </a:lnSpc>
              <a:spcBef>
                <a:spcPct val="0"/>
              </a:spcBef>
              <a:spcAft>
                <a:spcPct val="0"/>
              </a:spcAft>
              <a:buSzTx/>
              <a:buFont typeface="Arial" panose="020B0604020202020204" pitchFamily="34" charset="0"/>
              <a:buChar char="•"/>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Concluded that the linear regression model performed well based on these metrics, indicating good accuracy and precision in predictions.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0910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0"/>
            <a:ext cx="11029616" cy="2069432"/>
          </a:xfrm>
        </p:spPr>
        <p:txBody>
          <a:bodyPr anchor="ctr"/>
          <a:lstStyle/>
          <a:p>
            <a:r>
              <a:rPr lang="en-US" dirty="0"/>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395663"/>
            <a:ext cx="11029615" cy="5462337"/>
          </a:xfrm>
        </p:spPr>
        <p:txBody>
          <a:bodyPr>
            <a:noAutofit/>
          </a:bodyPr>
          <a:lstStyle/>
          <a:p>
            <a:pPr marL="285750" indent="-285750"/>
            <a:r>
              <a:rPr lang="en-US" sz="1800" dirty="0">
                <a:solidFill>
                  <a:schemeClr val="tx1"/>
                </a:solidFill>
                <a:latin typeface="Times New Roman" panose="02020603050405020304" pitchFamily="18" charset="0"/>
                <a:cs typeface="Times New Roman" panose="02020603050405020304" pitchFamily="18" charset="0"/>
              </a:rPr>
              <a:t>Predictive Modeling</a:t>
            </a:r>
          </a:p>
          <a:p>
            <a:pPr marL="0" indent="0">
              <a:buNone/>
            </a:pPr>
            <a:r>
              <a:rPr lang="en-US" sz="1800" b="1" dirty="0">
                <a:solidFill>
                  <a:schemeClr val="tx1"/>
                </a:solidFill>
                <a:latin typeface="Times New Roman" panose="02020603050405020304" pitchFamily="18" charset="0"/>
                <a:ea typeface="+mn-lt"/>
                <a:cs typeface="Times New Roman" panose="02020603050405020304" pitchFamily="18" charset="0"/>
              </a:rPr>
              <a:t>Objective</a:t>
            </a:r>
            <a:r>
              <a:rPr lang="en-US" sz="1800" dirty="0">
                <a:solidFill>
                  <a:schemeClr val="tx1"/>
                </a:solidFill>
                <a:latin typeface="Times New Roman" panose="02020603050405020304" pitchFamily="18" charset="0"/>
                <a:ea typeface="+mn-lt"/>
                <a:cs typeface="Times New Roman" panose="02020603050405020304" pitchFamily="18" charset="0"/>
              </a:rPr>
              <a:t>: Develop and train machine learning models to predict the burnout rate for each employee.</a:t>
            </a:r>
            <a:endParaRPr lang="en-US" sz="1800" dirty="0">
              <a:solidFill>
                <a:schemeClr val="tx1"/>
              </a:solidFill>
              <a:latin typeface="Times New Roman" panose="02020603050405020304" pitchFamily="18" charset="0"/>
              <a:cs typeface="Times New Roman" panose="02020603050405020304" pitchFamily="18" charset="0"/>
            </a:endParaRPr>
          </a:p>
          <a:p>
            <a:pPr marL="305435" indent="-305435"/>
            <a:r>
              <a:rPr lang="en-US" sz="1800" dirty="0">
                <a:solidFill>
                  <a:schemeClr val="tx1"/>
                </a:solidFill>
                <a:latin typeface="Times New Roman" panose="02020603050405020304" pitchFamily="18" charset="0"/>
                <a:cs typeface="Times New Roman" panose="02020603050405020304" pitchFamily="18" charset="0"/>
              </a:rPr>
              <a:t>Data Insights</a:t>
            </a:r>
          </a:p>
          <a:p>
            <a:pPr marL="0" indent="0">
              <a:buNone/>
            </a:pPr>
            <a:r>
              <a:rPr lang="en-US" sz="1800" b="1" dirty="0">
                <a:solidFill>
                  <a:schemeClr val="tx1"/>
                </a:solidFill>
                <a:latin typeface="Times New Roman" panose="02020603050405020304" pitchFamily="18" charset="0"/>
                <a:ea typeface="+mn-lt"/>
                <a:cs typeface="Times New Roman" panose="02020603050405020304" pitchFamily="18" charset="0"/>
              </a:rPr>
              <a:t>Objective</a:t>
            </a:r>
            <a:r>
              <a:rPr lang="en-US" sz="1800" dirty="0">
                <a:solidFill>
                  <a:schemeClr val="tx1"/>
                </a:solidFill>
                <a:latin typeface="Times New Roman" panose="02020603050405020304" pitchFamily="18" charset="0"/>
                <a:ea typeface="+mn-lt"/>
                <a:cs typeface="Times New Roman" panose="02020603050405020304" pitchFamily="18" charset="0"/>
              </a:rPr>
              <a:t>: Analyze the data to uncover key factors contributing to employee burnout.</a:t>
            </a:r>
            <a:endParaRPr lang="en-US" sz="1800" dirty="0">
              <a:solidFill>
                <a:schemeClr val="tx1"/>
              </a:solidFill>
              <a:latin typeface="Times New Roman" panose="02020603050405020304" pitchFamily="18" charset="0"/>
              <a:cs typeface="Times New Roman" panose="02020603050405020304" pitchFamily="18" charset="0"/>
            </a:endParaRPr>
          </a:p>
          <a:p>
            <a:pPr marL="305435" indent="-305435"/>
            <a:r>
              <a:rPr lang="en-US" sz="1800" dirty="0">
                <a:solidFill>
                  <a:schemeClr val="tx1"/>
                </a:solidFill>
                <a:latin typeface="Times New Roman" panose="02020603050405020304" pitchFamily="18" charset="0"/>
                <a:cs typeface="Times New Roman" panose="02020603050405020304" pitchFamily="18" charset="0"/>
              </a:rPr>
              <a:t>Actionable Recommendations</a:t>
            </a:r>
          </a:p>
          <a:p>
            <a:pPr marL="0" indent="0">
              <a:buNone/>
            </a:pPr>
            <a:r>
              <a:rPr lang="en-US" sz="1800" b="1" dirty="0">
                <a:solidFill>
                  <a:schemeClr val="tx1"/>
                </a:solidFill>
                <a:latin typeface="Times New Roman" panose="02020603050405020304" pitchFamily="18" charset="0"/>
                <a:ea typeface="+mn-lt"/>
                <a:cs typeface="Times New Roman" panose="02020603050405020304" pitchFamily="18" charset="0"/>
              </a:rPr>
              <a:t>Objective</a:t>
            </a:r>
            <a:r>
              <a:rPr lang="en-US" sz="1800" dirty="0">
                <a:solidFill>
                  <a:schemeClr val="tx1"/>
                </a:solidFill>
                <a:latin typeface="Times New Roman" panose="02020603050405020304" pitchFamily="18" charset="0"/>
                <a:ea typeface="+mn-lt"/>
                <a:cs typeface="Times New Roman" panose="02020603050405020304" pitchFamily="18" charset="0"/>
              </a:rPr>
              <a:t>: Provide insights and recommendations for organizations to effectively mitigate employee burnout.</a:t>
            </a:r>
          </a:p>
          <a:p>
            <a:pPr marL="285750" indent="-285750"/>
            <a:r>
              <a:rPr lang="en-US" sz="1800" b="1" dirty="0">
                <a:solidFill>
                  <a:schemeClr val="tx1"/>
                </a:solidFill>
                <a:latin typeface="Times New Roman" panose="02020603050405020304" pitchFamily="18" charset="0"/>
                <a:ea typeface="+mn-lt"/>
                <a:cs typeface="Times New Roman" panose="02020603050405020304" pitchFamily="18" charset="0"/>
              </a:rPr>
              <a:t>Project Steps :</a:t>
            </a:r>
          </a:p>
          <a:p>
            <a:pPr marL="0" indent="0">
              <a:buNone/>
            </a:pPr>
            <a:r>
              <a:rPr lang="en-US" sz="1800" dirty="0">
                <a:solidFill>
                  <a:schemeClr val="tx1"/>
                </a:solidFill>
                <a:latin typeface="Times New Roman" panose="02020603050405020304" pitchFamily="18" charset="0"/>
                <a:ea typeface="+mn-lt"/>
                <a:cs typeface="Times New Roman" panose="02020603050405020304" pitchFamily="18" charset="0"/>
              </a:rPr>
              <a:t>Data Understanding and Exploration.</a:t>
            </a:r>
          </a:p>
          <a:p>
            <a:pPr marL="0" indent="0">
              <a:buNone/>
            </a:pPr>
            <a:r>
              <a:rPr lang="en-US" sz="1800" dirty="0">
                <a:solidFill>
                  <a:schemeClr val="tx1"/>
                </a:solidFill>
                <a:latin typeface="Times New Roman" panose="02020603050405020304" pitchFamily="18" charset="0"/>
                <a:ea typeface="+mn-lt"/>
                <a:cs typeface="Times New Roman" panose="02020603050405020304" pitchFamily="18" charset="0"/>
              </a:rPr>
              <a:t>Data Preprocessing.</a:t>
            </a:r>
          </a:p>
          <a:p>
            <a:pPr marL="0" indent="0">
              <a:buNone/>
            </a:pPr>
            <a:r>
              <a:rPr lang="en-US" sz="1800" dirty="0">
                <a:solidFill>
                  <a:schemeClr val="tx1"/>
                </a:solidFill>
                <a:latin typeface="Times New Roman" panose="02020603050405020304" pitchFamily="18" charset="0"/>
                <a:ea typeface="+mn-lt"/>
                <a:cs typeface="Times New Roman" panose="02020603050405020304" pitchFamily="18" charset="0"/>
              </a:rPr>
              <a:t>Model Development.</a:t>
            </a:r>
          </a:p>
          <a:p>
            <a:pPr marL="0" indent="0">
              <a:buNone/>
            </a:pPr>
            <a:r>
              <a:rPr lang="en-US" sz="1800" dirty="0">
                <a:solidFill>
                  <a:schemeClr val="tx1"/>
                </a:solidFill>
                <a:latin typeface="Times New Roman" panose="02020603050405020304" pitchFamily="18" charset="0"/>
                <a:ea typeface="+mn-lt"/>
                <a:cs typeface="Times New Roman" panose="02020603050405020304" pitchFamily="18" charset="0"/>
              </a:rPr>
              <a:t>Model Evaluation and Insights.</a:t>
            </a:r>
          </a:p>
          <a:p>
            <a:pPr marL="0" indent="0">
              <a:buNone/>
            </a:pPr>
            <a:r>
              <a:rPr lang="en-US" sz="1800" dirty="0">
                <a:solidFill>
                  <a:schemeClr val="tx1"/>
                </a:solidFill>
                <a:latin typeface="Times New Roman" panose="02020603050405020304" pitchFamily="18" charset="0"/>
                <a:ea typeface="+mn-lt"/>
                <a:cs typeface="Times New Roman" panose="02020603050405020304" pitchFamily="18" charset="0"/>
              </a:rPr>
              <a:t>Model Evaluation and Insights</a:t>
            </a:r>
            <a:endParaRPr lang="en-US" sz="1800" dirty="0">
              <a:solidFill>
                <a:schemeClr val="tx1"/>
              </a:solidFill>
              <a:latin typeface="Times New Roman" panose="02020603050405020304" pitchFamily="18" charset="0"/>
              <a:cs typeface="Times New Roman" panose="02020603050405020304" pitchFamily="18" charset="0"/>
            </a:endParaRPr>
          </a:p>
          <a:p>
            <a:endParaRPr lang="en-US" sz="1800" dirty="0"/>
          </a:p>
        </p:txBody>
      </p:sp>
    </p:spTree>
    <p:extLst>
      <p:ext uri="{BB962C8B-B14F-4D97-AF65-F5344CB8AC3E}">
        <p14:creationId xmlns:p14="http://schemas.microsoft.com/office/powerpoint/2010/main" val="584653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702155"/>
            <a:ext cx="11029616" cy="1500355"/>
          </a:xfrm>
        </p:spPr>
        <p:txBody>
          <a:bodyPr anchor="ctr"/>
          <a:lstStyle/>
          <a:p>
            <a:r>
              <a:rPr lang="en-US" sz="2800" dirty="0"/>
              <a:t>WHO ARE THE END USERS of this project?</a:t>
            </a:r>
            <a:endParaRPr lang="en-US" dirty="0"/>
          </a:p>
        </p:txBody>
      </p:sp>
      <p:sp>
        <p:nvSpPr>
          <p:cNvPr id="4" name="Rectangle 1">
            <a:extLst>
              <a:ext uri="{FF2B5EF4-FFF2-40B4-BE49-F238E27FC236}">
                <a16:creationId xmlns:a16="http://schemas.microsoft.com/office/drawing/2014/main" id="{F9119594-FB4C-898E-EF52-FFAB5FC635E1}"/>
              </a:ext>
            </a:extLst>
          </p:cNvPr>
          <p:cNvSpPr>
            <a:spLocks noGrp="1" noChangeArrowheads="1"/>
          </p:cNvSpPr>
          <p:nvPr>
            <p:ph idx="1"/>
          </p:nvPr>
        </p:nvSpPr>
        <p:spPr bwMode="auto">
          <a:xfrm>
            <a:off x="449179" y="1925419"/>
            <a:ext cx="11029615"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SzTx/>
              <a:buFontTx/>
              <a:buChar char="•"/>
              <a:tabLst/>
            </a:pPr>
            <a:r>
              <a:rPr lang="en-US" altLang="en-US" sz="2000" b="1" dirty="0">
                <a:solidFill>
                  <a:schemeClr val="tx1"/>
                </a:solidFill>
                <a:latin typeface="Times New Roman" panose="02020603050405020304" pitchFamily="18" charset="0"/>
                <a:cs typeface="Times New Roman" panose="02020603050405020304" pitchFamily="18" charset="0"/>
              </a:rPr>
              <a:t> Employees</a:t>
            </a:r>
          </a:p>
          <a:p>
            <a:pPr marL="0" marR="0" lvl="0" indent="0" algn="l" defTabSz="914400" rtl="0" eaLnBrk="0" fontAlgn="base" latinLnBrk="0" hangingPunct="0">
              <a:lnSpc>
                <a:spcPct val="150000"/>
              </a:lnSpc>
              <a:spcBef>
                <a:spcPct val="0"/>
              </a:spcBef>
              <a:spcAft>
                <a:spcPct val="0"/>
              </a:spcAft>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Human Resources (HR) Department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Company Executives and Management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Data Scientists and Analysts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Organizational Psychologists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Software Developers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Consultants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854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br>
              <a:rPr lang="en-US" sz="2800" dirty="0"/>
            </a:br>
            <a:r>
              <a:rPr lang="en-US" sz="2800" dirty="0"/>
              <a:t>YOUR SOLUTION AND ITS VALUE PROPOSITION</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757238"/>
            <a:ext cx="11029615" cy="4606950"/>
          </a:xfrm>
        </p:spPr>
        <p:txBody>
          <a:bodyPr>
            <a:normAutofit fontScale="92500" lnSpcReduction="10000"/>
          </a:bodyPr>
          <a:lstStyle/>
          <a:p>
            <a:pPr>
              <a:lnSpc>
                <a:spcPct val="100000"/>
              </a:lnSpc>
              <a:buNone/>
            </a:pPr>
            <a:r>
              <a:rPr lang="en-US" sz="2000" dirty="0">
                <a:latin typeface="Times New Roman" panose="02020603050405020304" pitchFamily="18" charset="0"/>
                <a:ea typeface="+mn-lt"/>
                <a:cs typeface="Times New Roman" panose="02020603050405020304" pitchFamily="18" charset="0"/>
              </a:rPr>
              <a:t>     The method entails creating a thorough predictive model to evaluate employee burnout depending on a number of variables, including job characteristics, mental health indicators, and demographics. This model will use cutting-edge machine learning techniques to analyze the dataset and identify important predictors of burnout. The following elements are part of the solution:</a:t>
            </a:r>
          </a:p>
          <a:p>
            <a:pPr>
              <a:lnSpc>
                <a:spcPct val="100000"/>
              </a:lnSpc>
            </a:pPr>
            <a:r>
              <a:rPr lang="en-US" sz="2000" b="1" dirty="0">
                <a:latin typeface="Times New Roman" panose="02020603050405020304" pitchFamily="18" charset="0"/>
                <a:ea typeface="+mn-lt"/>
                <a:cs typeface="Times New Roman" panose="02020603050405020304" pitchFamily="18" charset="0"/>
              </a:rPr>
              <a:t>Proactive Burnout Management: </a:t>
            </a:r>
          </a:p>
          <a:p>
            <a:pPr algn="just">
              <a:buFont typeface="Arial" panose="020B0604020202020204" pitchFamily="34" charset="0"/>
              <a:buChar char="•"/>
            </a:pPr>
            <a:r>
              <a:rPr lang="en-US" sz="2000" dirty="0">
                <a:latin typeface="Times New Roman" panose="02020603050405020304" pitchFamily="18" charset="0"/>
                <a:ea typeface="+mn-lt"/>
                <a:cs typeface="Times New Roman" panose="02020603050405020304" pitchFamily="18" charset="0"/>
              </a:rPr>
              <a:t>Seek out and resolve possible burnout problems before they worsen.</a:t>
            </a:r>
          </a:p>
          <a:p>
            <a:pPr marL="305435" indent="-305435" algn="just"/>
            <a:r>
              <a:rPr lang="en-US" sz="2000" b="1" dirty="0">
                <a:latin typeface="Times New Roman" panose="02020603050405020304" pitchFamily="18" charset="0"/>
                <a:ea typeface="+mn-lt"/>
                <a:cs typeface="Times New Roman" panose="02020603050405020304" pitchFamily="18" charset="0"/>
              </a:rPr>
              <a:t>Improved Well-Being of Employees:</a:t>
            </a:r>
          </a:p>
          <a:p>
            <a:pPr algn="just">
              <a:buFont typeface="Arial" panose="020B0604020202020204" pitchFamily="34" charset="0"/>
              <a:buChar char="•"/>
            </a:pPr>
            <a:r>
              <a:rPr lang="en-US" sz="2000" dirty="0">
                <a:latin typeface="Times New Roman" panose="02020603050405020304" pitchFamily="18" charset="0"/>
                <a:ea typeface="+mn-lt"/>
                <a:cs typeface="Times New Roman" panose="02020603050405020304" pitchFamily="18" charset="0"/>
              </a:rPr>
              <a:t> Encourage a more wholesome and encouraging work atmosphere.</a:t>
            </a:r>
          </a:p>
          <a:p>
            <a:pPr marL="305435" indent="-305435" algn="just"/>
            <a:r>
              <a:rPr lang="en-US" sz="2000" b="1" dirty="0">
                <a:latin typeface="Times New Roman" panose="02020603050405020304" pitchFamily="18" charset="0"/>
                <a:ea typeface="+mn-lt"/>
                <a:cs typeface="Times New Roman" panose="02020603050405020304" pitchFamily="18" charset="0"/>
              </a:rPr>
              <a:t>Benefits for the Organization:</a:t>
            </a:r>
          </a:p>
          <a:p>
            <a:pPr algn="just">
              <a:buFont typeface="Arial" panose="020B0604020202020204" pitchFamily="34" charset="0"/>
              <a:buChar char="•"/>
            </a:pPr>
            <a:r>
              <a:rPr lang="en-US" sz="2000" dirty="0">
                <a:latin typeface="Times New Roman" panose="02020603050405020304" pitchFamily="18" charset="0"/>
                <a:ea typeface="+mn-lt"/>
                <a:cs typeface="Times New Roman" panose="02020603050405020304" pitchFamily="18" charset="0"/>
              </a:rPr>
              <a:t> Improve the culture and performance of the organization.</a:t>
            </a:r>
          </a:p>
          <a:p>
            <a:pPr marL="305435" indent="-305435" algn="just"/>
            <a:r>
              <a:rPr lang="en-US" sz="2000" b="1" dirty="0">
                <a:latin typeface="Times New Roman" panose="02020603050405020304" pitchFamily="18" charset="0"/>
                <a:ea typeface="+mn-lt"/>
                <a:cs typeface="Times New Roman" panose="02020603050405020304" pitchFamily="18" charset="0"/>
              </a:rPr>
              <a:t>Data-Driven Decision Making:</a:t>
            </a:r>
          </a:p>
          <a:p>
            <a:pPr algn="just">
              <a:buFont typeface="Arial" panose="020B0604020202020204" pitchFamily="34" charset="0"/>
              <a:buChar char="•"/>
            </a:pPr>
            <a:r>
              <a:rPr lang="en-US" sz="2000" dirty="0">
                <a:latin typeface="Times New Roman" panose="02020603050405020304" pitchFamily="18" charset="0"/>
                <a:ea typeface="+mn-lt"/>
                <a:cs typeface="Times New Roman" panose="02020603050405020304" pitchFamily="18" charset="0"/>
              </a:rPr>
              <a:t> Make strategic decisions based on data insights.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6851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580834"/>
          </a:xfrm>
        </p:spPr>
        <p:txBody>
          <a:bodyPr anchor="ctr"/>
          <a:lstStyle/>
          <a:p>
            <a:r>
              <a:rPr lang="en-US" dirty="0"/>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pPr marL="305435" indent="-305435"/>
            <a:r>
              <a:rPr lang="en-US" sz="2000" dirty="0">
                <a:latin typeface="Times New Roman" panose="02020603050405020304" pitchFamily="18" charset="0"/>
                <a:ea typeface="+mn-lt"/>
                <a:cs typeface="Times New Roman" panose="02020603050405020304" pitchFamily="18" charset="0"/>
              </a:rPr>
              <a:t>Comprehensive Knowledge of Context </a:t>
            </a:r>
          </a:p>
          <a:p>
            <a:pPr marL="305435" indent="-305435"/>
            <a:r>
              <a:rPr lang="en-US" sz="2000" dirty="0">
                <a:latin typeface="Times New Roman" panose="02020603050405020304" pitchFamily="18" charset="0"/>
                <a:ea typeface="+mn-lt"/>
                <a:cs typeface="Times New Roman" panose="02020603050405020304" pitchFamily="18" charset="0"/>
              </a:rPr>
              <a:t>Advanced Methods for Processing Data </a:t>
            </a:r>
          </a:p>
          <a:p>
            <a:pPr marL="305435" indent="-305435"/>
            <a:r>
              <a:rPr lang="en-US" sz="2000" dirty="0">
                <a:latin typeface="Times New Roman" panose="02020603050405020304" pitchFamily="18" charset="0"/>
                <a:ea typeface="+mn-lt"/>
                <a:cs typeface="Times New Roman" panose="02020603050405020304" pitchFamily="18" charset="0"/>
              </a:rPr>
              <a:t>Choosing and Customizing a Model </a:t>
            </a:r>
          </a:p>
          <a:p>
            <a:pPr marL="305435" indent="-305435"/>
            <a:r>
              <a:rPr lang="en-US" sz="2000" dirty="0">
                <a:latin typeface="Times New Roman" panose="02020603050405020304" pitchFamily="18" charset="0"/>
                <a:ea typeface="+mn-lt"/>
                <a:cs typeface="Times New Roman" panose="02020603050405020304" pitchFamily="18" charset="0"/>
              </a:rPr>
              <a:t>Including Psychological Aspects </a:t>
            </a:r>
            <a:endParaRPr lang="en-US" sz="2000" dirty="0">
              <a:latin typeface="Times New Roman" panose="02020603050405020304" pitchFamily="18" charset="0"/>
              <a:cs typeface="Times New Roman" panose="02020603050405020304" pitchFamily="18" charset="0"/>
            </a:endParaRPr>
          </a:p>
          <a:p>
            <a:pPr marL="305435" indent="-305435"/>
            <a:r>
              <a:rPr lang="en-US" sz="2000" dirty="0">
                <a:latin typeface="Times New Roman" panose="02020603050405020304" pitchFamily="18" charset="0"/>
                <a:ea typeface="+mn-lt"/>
                <a:cs typeface="Times New Roman" panose="02020603050405020304" pitchFamily="18" charset="0"/>
              </a:rPr>
              <a:t>Framework for Continuous Improvement</a:t>
            </a:r>
            <a:endParaRPr lang="en-US" sz="20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6573865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161</TotalTime>
  <Words>909</Words>
  <Application>Microsoft Office PowerPoint</Application>
  <PresentationFormat>Widescreen</PresentationFormat>
  <Paragraphs>106</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Franklin Gothic Book</vt:lpstr>
      <vt:lpstr>Franklin Gothic Demi</vt:lpstr>
      <vt:lpstr>Times New Roman</vt:lpstr>
      <vt:lpstr>Wingdings</vt:lpstr>
      <vt:lpstr>Wingdings 2</vt:lpstr>
      <vt:lpstr>DividendVTI</vt:lpstr>
      <vt:lpstr>Student Details</vt:lpstr>
      <vt:lpstr>PROJECT TITLE: employee burnout prediction </vt:lpstr>
      <vt:lpstr>AGENDA : employee burnout prediction</vt:lpstr>
      <vt:lpstr>AGENDA : employee burnout prediction</vt:lpstr>
      <vt:lpstr>AGENDA : employee burnout prediction</vt:lpstr>
      <vt:lpstr>PROJECT  OVERVIEW</vt:lpstr>
      <vt:lpstr>WHO ARE THE END USERS of this project?</vt:lpstr>
      <vt:lpstr> YOUR SOLUTION AND ITS VALUE PROPOSITION</vt:lpstr>
      <vt:lpstr>How did you customize the project and make it your own</vt:lpstr>
      <vt:lpstr>MODELLING</vt:lpstr>
      <vt:lpstr>Results</vt:lpstr>
      <vt:lpstr>PowerPoint Presentation</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mantrapudi Rahul</cp:lastModifiedBy>
  <cp:revision>8</cp:revision>
  <dcterms:created xsi:type="dcterms:W3CDTF">2021-05-26T16:50:10Z</dcterms:created>
  <dcterms:modified xsi:type="dcterms:W3CDTF">2024-07-13T05:26:28Z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