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5" r:id="rId8"/>
    <p:sldId id="266" r:id="rId9"/>
    <p:sldId id="267" r:id="rId10"/>
    <p:sldId id="268" r:id="rId11"/>
    <p:sldId id="260" r:id="rId12"/>
    <p:sldId id="269" r:id="rId13"/>
    <p:sldId id="270" r:id="rId14"/>
    <p:sldId id="272" r:id="rId15"/>
    <p:sldId id="273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27" autoAdjust="0"/>
    <p:restoredTop sz="94660"/>
  </p:normalViewPr>
  <p:slideViewPr>
    <p:cSldViewPr snapToGrid="0">
      <p:cViewPr>
        <p:scale>
          <a:sx n="100" d="100"/>
          <a:sy n="100" d="100"/>
        </p:scale>
        <p:origin x="750" y="4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24-Jun-18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98791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24-Jun-18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95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2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0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24-Jun-18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77584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24-Jun-18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7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24-Jun-18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2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79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24-Jun-18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9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A54C80-263E-416B-A8E0-580EDEADCBDC}" type="datetimeFigureOut">
              <a:rPr lang="en-US" smtClean="0"/>
              <a:t>24-Jun-18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226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24-Jun-18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576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24-Jun-18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478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1407454"/>
            <a:ext cx="8361229" cy="2098226"/>
          </a:xfrm>
        </p:spPr>
        <p:txBody>
          <a:bodyPr/>
          <a:lstStyle/>
          <a:p>
            <a:r>
              <a:rPr lang="en-US" sz="4000" dirty="0" smtClean="0"/>
              <a:t>Generating State-Based Syntax Highlighters from Rascal’s context-free grammars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2183" y="4535723"/>
            <a:ext cx="2084173" cy="1086237"/>
          </a:xfrm>
        </p:spPr>
        <p:txBody>
          <a:bodyPr>
            <a:noAutofit/>
          </a:bodyPr>
          <a:lstStyle/>
          <a:p>
            <a:r>
              <a:rPr lang="en-US" sz="1600" dirty="0" smtClean="0"/>
              <a:t>Supervisors</a:t>
            </a:r>
            <a:r>
              <a:rPr lang="en-US" sz="1600" dirty="0"/>
              <a:t>: </a:t>
            </a:r>
          </a:p>
          <a:p>
            <a:r>
              <a:rPr lang="en-US" sz="1600" dirty="0" err="1"/>
              <a:t>Tijs</a:t>
            </a:r>
            <a:r>
              <a:rPr lang="en-US" sz="1600" dirty="0"/>
              <a:t> van der </a:t>
            </a:r>
            <a:r>
              <a:rPr lang="en-US" sz="1600" dirty="0" smtClean="0"/>
              <a:t>Storm</a:t>
            </a:r>
            <a:endParaRPr lang="en-US" sz="1600" dirty="0"/>
          </a:p>
          <a:p>
            <a:r>
              <a:rPr lang="en-US" sz="1600" dirty="0"/>
              <a:t>&amp;</a:t>
            </a:r>
          </a:p>
          <a:p>
            <a:r>
              <a:rPr lang="en-US" sz="1600" dirty="0" err="1"/>
              <a:t>Mircea</a:t>
            </a:r>
            <a:r>
              <a:rPr lang="en-US" sz="1600" dirty="0"/>
              <a:t> </a:t>
            </a:r>
            <a:r>
              <a:rPr lang="en-US" sz="1600" dirty="0" err="1" smtClean="0"/>
              <a:t>Lungu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29" y="5621960"/>
            <a:ext cx="2974372" cy="818788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725828" y="4020701"/>
            <a:ext cx="2804637" cy="10862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By Edser Apperloo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9890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Mapping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Highlighter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nl-NL" dirty="0" err="1" smtClean="0"/>
              <a:t>Almost</a:t>
            </a:r>
            <a:r>
              <a:rPr lang="nl-NL" dirty="0" smtClean="0"/>
              <a:t> direct </a:t>
            </a:r>
            <a:r>
              <a:rPr lang="nl-NL" dirty="0" err="1" smtClean="0"/>
              <a:t>mapping</a:t>
            </a:r>
            <a:endParaRPr lang="nl-NL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608" y="2600313"/>
            <a:ext cx="4715533" cy="31817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191210"/>
            <a:ext cx="4393651" cy="1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6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&amp;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86225"/>
          </a:xfrm>
        </p:spPr>
        <p:txBody>
          <a:bodyPr>
            <a:normAutofit/>
          </a:bodyPr>
          <a:lstStyle/>
          <a:p>
            <a:r>
              <a:rPr lang="en-US" dirty="0" smtClean="0"/>
              <a:t>Performance and resulting highlighter</a:t>
            </a:r>
          </a:p>
          <a:p>
            <a:pPr lvl="1"/>
            <a:r>
              <a:rPr lang="en-US" dirty="0" smtClean="0"/>
              <a:t>11 Contexts</a:t>
            </a:r>
          </a:p>
          <a:p>
            <a:pPr lvl="1"/>
            <a:r>
              <a:rPr lang="en-US" dirty="0" smtClean="0"/>
              <a:t>~100 SLOC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Reasons for errors:</a:t>
            </a:r>
          </a:p>
          <a:p>
            <a:pPr lvl="1"/>
            <a:r>
              <a:rPr lang="en-US" dirty="0" smtClean="0"/>
              <a:t>Conflicts </a:t>
            </a:r>
          </a:p>
          <a:p>
            <a:pPr lvl="1"/>
            <a:r>
              <a:rPr lang="en-US" dirty="0" smtClean="0"/>
              <a:t>End-of-line </a:t>
            </a:r>
            <a:r>
              <a:rPr lang="en-US" dirty="0"/>
              <a:t>characters </a:t>
            </a:r>
            <a:r>
              <a:rPr lang="en-US" dirty="0" smtClean="0"/>
              <a:t>($)</a:t>
            </a:r>
          </a:p>
          <a:p>
            <a:pPr lvl="1"/>
            <a:r>
              <a:rPr lang="en-US" dirty="0" smtClean="0"/>
              <a:t>Parser like behavior</a:t>
            </a:r>
          </a:p>
          <a:p>
            <a:pPr lvl="1"/>
            <a:r>
              <a:rPr lang="en-US" dirty="0" smtClean="0"/>
              <a:t>Lost possibility to handle nested structures like comments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143" y="2286000"/>
            <a:ext cx="1955657" cy="189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Conflict </a:t>
            </a:r>
            <a:r>
              <a:rPr lang="nl-NL" dirty="0" err="1" smtClean="0"/>
              <a:t>resolution</a:t>
            </a:r>
            <a:r>
              <a:rPr lang="nl-NL" dirty="0"/>
              <a:t/>
            </a:r>
            <a:br>
              <a:rPr lang="nl-NL" dirty="0"/>
            </a:b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45847" y="3422401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Original DFA </a:t>
            </a:r>
            <a:r>
              <a:rPr lang="nl-NL" b="1" dirty="0" err="1" smtClean="0"/>
              <a:t>for</a:t>
            </a:r>
            <a:r>
              <a:rPr lang="nl-NL" b="1" dirty="0" smtClean="0"/>
              <a:t> </a:t>
            </a:r>
            <a:r>
              <a:rPr lang="nl-NL" b="1" i="1" dirty="0"/>
              <a:t>D</a:t>
            </a:r>
            <a:endParaRPr lang="en-US" b="1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8124824" y="3422401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DFA </a:t>
            </a:r>
            <a:r>
              <a:rPr lang="nl-NL" b="1" dirty="0" err="1" smtClean="0"/>
              <a:t>for</a:t>
            </a:r>
            <a:r>
              <a:rPr lang="nl-NL" b="1" dirty="0" smtClean="0"/>
              <a:t> </a:t>
            </a:r>
            <a:r>
              <a:rPr lang="nl-NL" b="1" i="1" dirty="0" err="1" smtClean="0"/>
              <a:t>B_end</a:t>
            </a:r>
            <a:endParaRPr lang="en-US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8124825" y="5997449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DFA </a:t>
            </a:r>
            <a:r>
              <a:rPr lang="nl-NL" b="1" dirty="0" err="1" smtClean="0"/>
              <a:t>for</a:t>
            </a:r>
            <a:r>
              <a:rPr lang="nl-NL" b="1" dirty="0" smtClean="0"/>
              <a:t> </a:t>
            </a:r>
            <a:r>
              <a:rPr lang="nl-NL" b="1" dirty="0" err="1" smtClean="0"/>
              <a:t>D_end</a:t>
            </a:r>
            <a:endParaRPr lang="en-US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1545847" y="5997449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New DFA </a:t>
            </a:r>
            <a:r>
              <a:rPr lang="nl-NL" b="1" dirty="0" err="1" smtClean="0"/>
              <a:t>for</a:t>
            </a:r>
            <a:r>
              <a:rPr lang="nl-NL" b="1" dirty="0" smtClean="0"/>
              <a:t> D</a:t>
            </a:r>
            <a:endParaRPr lang="en-US" b="1" i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88" y="4232369"/>
            <a:ext cx="3111111" cy="15365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555" y="1657321"/>
            <a:ext cx="3111111" cy="153650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06" y="1728969"/>
            <a:ext cx="6806349" cy="195555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06" y="4274180"/>
            <a:ext cx="5930159" cy="15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2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&amp;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Reasons for errors: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Conflicts and how these are solved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/>
              <a:t>End-of-line characters </a:t>
            </a:r>
            <a:r>
              <a:rPr lang="en-US" dirty="0" smtClean="0"/>
              <a:t>($)</a:t>
            </a:r>
          </a:p>
          <a:p>
            <a:pPr lvl="1"/>
            <a:r>
              <a:rPr lang="en-US" dirty="0" smtClean="0"/>
              <a:t>Parser like behavior</a:t>
            </a:r>
          </a:p>
          <a:p>
            <a:pPr lvl="1"/>
            <a:r>
              <a:rPr lang="en-US" dirty="0" smtClean="0"/>
              <a:t>Lost possibility to handle nested structures like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25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&amp; Evaluation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1676400"/>
            <a:ext cx="10706100" cy="454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&amp;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Reasons for errors: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Conflicts and how these are solved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End-of-line characters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($)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Parser like behavior</a:t>
            </a:r>
          </a:p>
          <a:p>
            <a:pPr lvl="1"/>
            <a:r>
              <a:rPr lang="en-US" dirty="0" smtClean="0"/>
              <a:t>Lost possibility to handle nested structures like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4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Promising at first</a:t>
            </a:r>
          </a:p>
          <a:p>
            <a:r>
              <a:rPr lang="en-US" dirty="0" smtClean="0"/>
              <a:t>Severity of errors</a:t>
            </a:r>
          </a:p>
          <a:p>
            <a:r>
              <a:rPr lang="en-US" dirty="0" smtClean="0"/>
              <a:t>Wrong approach</a:t>
            </a:r>
          </a:p>
          <a:p>
            <a:endParaRPr lang="en-US" dirty="0" smtClean="0"/>
          </a:p>
          <a:p>
            <a:r>
              <a:rPr lang="en-US" dirty="0" smtClean="0"/>
              <a:t>Suggestions for future work</a:t>
            </a:r>
            <a:endParaRPr lang="en-US" b="1" dirty="0" smtClean="0"/>
          </a:p>
          <a:p>
            <a:pPr lvl="1"/>
            <a:r>
              <a:rPr lang="en-US" dirty="0" smtClean="0"/>
              <a:t>Different information embedding</a:t>
            </a:r>
          </a:p>
          <a:p>
            <a:pPr lvl="1"/>
            <a:r>
              <a:rPr lang="en-US" dirty="0" smtClean="0"/>
              <a:t>Retain less of the structure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97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State-based syntax highlighters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state machines</a:t>
            </a:r>
          </a:p>
          <a:p>
            <a:r>
              <a:rPr lang="en-US" dirty="0" smtClean="0"/>
              <a:t>Contexts</a:t>
            </a:r>
          </a:p>
          <a:p>
            <a:r>
              <a:rPr lang="en-US" dirty="0" smtClean="0"/>
              <a:t>Matches</a:t>
            </a:r>
          </a:p>
          <a:p>
            <a:r>
              <a:rPr lang="en-US" dirty="0" smtClean="0"/>
              <a:t>Scopes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State-based syntax highlighters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Contexts 	-&gt;	States</a:t>
            </a:r>
          </a:p>
          <a:p>
            <a:r>
              <a:rPr lang="en-US" dirty="0" smtClean="0"/>
              <a:t>Matches	-&gt;	Transitions</a:t>
            </a:r>
          </a:p>
          <a:p>
            <a:r>
              <a:rPr lang="en-US" dirty="0" smtClean="0"/>
              <a:t>Scopes	-&gt;	</a:t>
            </a:r>
            <a:r>
              <a:rPr lang="en-US" dirty="0" err="1" smtClean="0"/>
              <a:t>Colouring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22" y="4514601"/>
            <a:ext cx="5915851" cy="1781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734" y="4453122"/>
            <a:ext cx="3943554" cy="184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3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designed algorithm in Rascal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embed highlighter </a:t>
            </a:r>
            <a:r>
              <a:rPr lang="en-US" dirty="0" smtClean="0"/>
              <a:t>information?</a:t>
            </a:r>
            <a:endParaRPr lang="en-US" dirty="0" smtClean="0"/>
          </a:p>
          <a:p>
            <a:r>
              <a:rPr lang="en-US" dirty="0" smtClean="0"/>
              <a:t>Simplify grammars</a:t>
            </a:r>
          </a:p>
          <a:p>
            <a:r>
              <a:rPr lang="en-US" dirty="0" smtClean="0"/>
              <a:t>Transform to strongly regular grammars</a:t>
            </a:r>
          </a:p>
          <a:p>
            <a:r>
              <a:rPr lang="en-US" dirty="0" smtClean="0"/>
              <a:t>To component machines</a:t>
            </a:r>
          </a:p>
          <a:p>
            <a:r>
              <a:rPr lang="en-US" dirty="0" smtClean="0"/>
              <a:t>Translation to a syntax highlighter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</a:t>
            </a:r>
            <a:r>
              <a:rPr lang="nl-NL" dirty="0" err="1" smtClean="0"/>
              <a:t>original</a:t>
            </a:r>
            <a:r>
              <a:rPr lang="nl-NL" dirty="0" smtClean="0"/>
              <a:t> </a:t>
            </a:r>
            <a:r>
              <a:rPr lang="nl-NL" dirty="0" err="1" smtClean="0"/>
              <a:t>grammar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</a:t>
            </a:r>
            <a:r>
              <a:rPr lang="nl-NL" dirty="0" err="1" smtClean="0"/>
              <a:t>sentences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“</a:t>
            </a:r>
            <a:r>
              <a:rPr lang="nl-NL" dirty="0" err="1" smtClean="0"/>
              <a:t>bbddbdb</a:t>
            </a:r>
            <a:r>
              <a:rPr lang="nl-NL" dirty="0" smtClean="0"/>
              <a:t>”</a:t>
            </a:r>
          </a:p>
          <a:p>
            <a:pPr lvl="1"/>
            <a:r>
              <a:rPr lang="nl-NL" dirty="0" smtClean="0"/>
              <a:t>“</a:t>
            </a:r>
            <a:r>
              <a:rPr lang="nl-NL" dirty="0" err="1"/>
              <a:t>b</a:t>
            </a:r>
            <a:r>
              <a:rPr lang="nl-NL" dirty="0" err="1" smtClean="0"/>
              <a:t>dbdbd</a:t>
            </a:r>
            <a:r>
              <a:rPr lang="nl-NL" dirty="0" smtClean="0"/>
              <a:t>”</a:t>
            </a:r>
          </a:p>
          <a:p>
            <a:pPr lvl="1"/>
            <a:endParaRPr lang="nl-NL" dirty="0" smtClean="0"/>
          </a:p>
          <a:p>
            <a:pPr lvl="1"/>
            <a:endParaRPr lang="nl-NL" dirty="0"/>
          </a:p>
          <a:p>
            <a:pPr marL="530352" lvl="1" indent="0">
              <a:buNone/>
            </a:pPr>
            <a:endParaRPr lang="nl-NL" dirty="0"/>
          </a:p>
          <a:p>
            <a:pPr marL="530352" lvl="1" indent="0">
              <a:buNone/>
            </a:pPr>
            <a:endParaRPr lang="nl-NL" dirty="0"/>
          </a:p>
          <a:p>
            <a:r>
              <a:rPr lang="nl-NL" i="1" dirty="0" smtClean="0"/>
              <a:t>@Context=“</a:t>
            </a:r>
            <a:r>
              <a:rPr lang="nl-NL" i="1" dirty="0" err="1" smtClean="0"/>
              <a:t>storage.type</a:t>
            </a:r>
            <a:r>
              <a:rPr lang="nl-NL" i="1" dirty="0" smtClean="0"/>
              <a:t>”</a:t>
            </a:r>
          </a:p>
          <a:p>
            <a:r>
              <a:rPr lang="nl-NL" i="1" dirty="0" smtClean="0"/>
              <a:t>@Context=“</a:t>
            </a:r>
            <a:r>
              <a:rPr lang="nl-NL" i="1" dirty="0" err="1" smtClean="0"/>
              <a:t>null</a:t>
            </a:r>
            <a:r>
              <a:rPr lang="nl-NL" i="1" dirty="0" smtClean="0"/>
              <a:t> </a:t>
            </a:r>
            <a:r>
              <a:rPr lang="nl-NL" i="1" dirty="0" err="1" smtClean="0"/>
              <a:t>storage.type</a:t>
            </a:r>
            <a:r>
              <a:rPr lang="nl-NL" i="1" dirty="0" smtClean="0"/>
              <a:t>”</a:t>
            </a:r>
            <a:endParaRPr lang="en-US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307" y="2600324"/>
            <a:ext cx="6707576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6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</a:t>
            </a:r>
            <a:r>
              <a:rPr lang="nl-NL" dirty="0" err="1" smtClean="0"/>
              <a:t>plain</a:t>
            </a:r>
            <a:r>
              <a:rPr lang="nl-NL" dirty="0" smtClean="0"/>
              <a:t> </a:t>
            </a:r>
            <a:r>
              <a:rPr lang="nl-NL" dirty="0" err="1" smtClean="0"/>
              <a:t>version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nl-NL" dirty="0" err="1" smtClean="0"/>
              <a:t>Rewritten</a:t>
            </a:r>
            <a:r>
              <a:rPr lang="nl-NL" dirty="0" smtClean="0"/>
              <a:t> </a:t>
            </a:r>
            <a:r>
              <a:rPr lang="nl-NL" dirty="0" err="1" smtClean="0"/>
              <a:t>regular</a:t>
            </a:r>
            <a:r>
              <a:rPr lang="nl-NL" dirty="0" smtClean="0"/>
              <a:t> tokens</a:t>
            </a:r>
          </a:p>
          <a:p>
            <a:r>
              <a:rPr lang="nl-NL" dirty="0" err="1" smtClean="0"/>
              <a:t>Reduced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i="1" dirty="0" smtClean="0"/>
              <a:t>\</a:t>
            </a:r>
            <a:r>
              <a:rPr lang="nl-NL" i="1" dirty="0" err="1" smtClean="0"/>
              <a:t>prod</a:t>
            </a:r>
            <a:r>
              <a:rPr lang="nl-NL" i="1" dirty="0" smtClean="0"/>
              <a:t>(_,_,_)</a:t>
            </a:r>
            <a:endParaRPr lang="nl-NL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814" y="1056909"/>
            <a:ext cx="5624954" cy="553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2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Strongly</a:t>
            </a:r>
            <a:r>
              <a:rPr lang="nl-NL" dirty="0" smtClean="0"/>
              <a:t> </a:t>
            </a:r>
            <a:r>
              <a:rPr lang="nl-NL" dirty="0" err="1" smtClean="0"/>
              <a:t>regular</a:t>
            </a:r>
            <a:r>
              <a:rPr lang="nl-NL" dirty="0" smtClean="0"/>
              <a:t> </a:t>
            </a:r>
            <a:r>
              <a:rPr lang="nl-NL" dirty="0" err="1" smtClean="0"/>
              <a:t>version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nl-NL" dirty="0" err="1" smtClean="0"/>
              <a:t>Mohri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Nederhof</a:t>
            </a:r>
            <a:endParaRPr lang="nl-NL" dirty="0" smtClean="0"/>
          </a:p>
          <a:p>
            <a:r>
              <a:rPr lang="nl-NL" dirty="0" err="1" smtClean="0"/>
              <a:t>Transforms</a:t>
            </a:r>
            <a:r>
              <a:rPr lang="nl-NL" dirty="0" smtClean="0"/>
              <a:t> </a:t>
            </a:r>
            <a:r>
              <a:rPr lang="nl-NL" dirty="0" err="1"/>
              <a:t>any</a:t>
            </a:r>
            <a:r>
              <a:rPr lang="nl-NL" dirty="0"/>
              <a:t> CFG </a:t>
            </a:r>
            <a:r>
              <a:rPr lang="nl-NL" dirty="0" err="1"/>
              <a:t>into</a:t>
            </a:r>
            <a:r>
              <a:rPr lang="nl-NL" dirty="0"/>
              <a:t> a </a:t>
            </a:r>
            <a:r>
              <a:rPr lang="nl-NL" dirty="0" err="1"/>
              <a:t>strongly</a:t>
            </a:r>
            <a:r>
              <a:rPr lang="nl-NL" dirty="0"/>
              <a:t> </a:t>
            </a:r>
            <a:r>
              <a:rPr lang="nl-NL" dirty="0" err="1"/>
              <a:t>regular</a:t>
            </a:r>
            <a:r>
              <a:rPr lang="nl-NL" dirty="0"/>
              <a:t> </a:t>
            </a:r>
            <a:r>
              <a:rPr lang="nl-NL" dirty="0" err="1" smtClean="0"/>
              <a:t>approximation</a:t>
            </a:r>
            <a:endParaRPr lang="nl-NL" dirty="0" smtClean="0"/>
          </a:p>
          <a:p>
            <a:r>
              <a:rPr lang="nl-NL" dirty="0" err="1" smtClean="0"/>
              <a:t>Mutually</a:t>
            </a:r>
            <a:r>
              <a:rPr lang="nl-NL" dirty="0" smtClean="0"/>
              <a:t> </a:t>
            </a:r>
            <a:r>
              <a:rPr lang="nl-NL" dirty="0" err="1" smtClean="0"/>
              <a:t>recursive</a:t>
            </a:r>
            <a:r>
              <a:rPr lang="nl-NL" dirty="0" smtClean="0"/>
              <a:t> non-terminals</a:t>
            </a:r>
            <a:endParaRPr lang="nl-NL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650" y="0"/>
            <a:ext cx="2712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44"/>
          <a:stretch/>
        </p:blipFill>
        <p:spPr>
          <a:xfrm>
            <a:off x="7391080" y="714375"/>
            <a:ext cx="4172270" cy="6124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34"/>
          <a:stretch/>
        </p:blipFill>
        <p:spPr>
          <a:xfrm>
            <a:off x="1615649" y="714375"/>
            <a:ext cx="4212721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9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Component machines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err="1" smtClean="0"/>
              <a:t>One</a:t>
            </a:r>
            <a:r>
              <a:rPr lang="nl-NL" dirty="0" smtClean="0"/>
              <a:t> machine per </a:t>
            </a:r>
            <a:r>
              <a:rPr lang="nl-NL" dirty="0" err="1" smtClean="0"/>
              <a:t>strongly</a:t>
            </a:r>
            <a:r>
              <a:rPr lang="nl-NL" dirty="0" smtClean="0"/>
              <a:t> </a:t>
            </a:r>
            <a:r>
              <a:rPr lang="nl-NL" dirty="0" err="1" smtClean="0"/>
              <a:t>connected</a:t>
            </a:r>
            <a:r>
              <a:rPr lang="nl-NL" dirty="0" smtClean="0"/>
              <a:t> component</a:t>
            </a:r>
          </a:p>
          <a:p>
            <a:r>
              <a:rPr lang="nl-NL" dirty="0" smtClean="0"/>
              <a:t>Compact </a:t>
            </a:r>
            <a:r>
              <a:rPr lang="nl-NL" dirty="0" err="1" smtClean="0"/>
              <a:t>representation</a:t>
            </a:r>
            <a:endParaRPr lang="nl-NL" dirty="0" smtClean="0"/>
          </a:p>
          <a:p>
            <a:r>
              <a:rPr lang="nl-NL" dirty="0" smtClean="0"/>
              <a:t>NFA </a:t>
            </a:r>
            <a:r>
              <a:rPr lang="nl-NL" dirty="0" err="1" smtClean="0"/>
              <a:t>for</a:t>
            </a:r>
            <a:r>
              <a:rPr lang="nl-NL" dirty="0" smtClean="0"/>
              <a:t> “</a:t>
            </a:r>
            <a:r>
              <a:rPr lang="nl-NL" i="1" dirty="0" err="1" smtClean="0"/>
              <a:t>lexical</a:t>
            </a:r>
            <a:r>
              <a:rPr lang="nl-NL" i="1" dirty="0" smtClean="0"/>
              <a:t> D”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562350"/>
            <a:ext cx="10425363" cy="3134591"/>
          </a:xfrm>
        </p:spPr>
      </p:pic>
    </p:spTree>
    <p:extLst>
      <p:ext uri="{BB962C8B-B14F-4D97-AF65-F5344CB8AC3E}">
        <p14:creationId xmlns:p14="http://schemas.microsoft.com/office/powerpoint/2010/main" val="41199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323</TotalTime>
  <Words>258</Words>
  <Application>Microsoft Office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Franklin Gothic Book</vt:lpstr>
      <vt:lpstr>Crop</vt:lpstr>
      <vt:lpstr>Generating State-Based Syntax Highlighters from Rascal’s context-free grammars</vt:lpstr>
      <vt:lpstr>State-based syntax highlighters</vt:lpstr>
      <vt:lpstr>State-based syntax highlighters</vt:lpstr>
      <vt:lpstr>The designed algorithm in Rascal</vt:lpstr>
      <vt:lpstr>The original grammar</vt:lpstr>
      <vt:lpstr>The plain version</vt:lpstr>
      <vt:lpstr>Strongly regular version</vt:lpstr>
      <vt:lpstr>PowerPoint Presentation</vt:lpstr>
      <vt:lpstr>Component machines</vt:lpstr>
      <vt:lpstr>Mapping to Highlighter</vt:lpstr>
      <vt:lpstr>Results &amp; Evaluation</vt:lpstr>
      <vt:lpstr>Conflict resolution </vt:lpstr>
      <vt:lpstr>Results &amp; Evaluation</vt:lpstr>
      <vt:lpstr>Results &amp; Evaluation</vt:lpstr>
      <vt:lpstr>Results &amp; Evaluation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State-Based Syntax Highlighters from Rascal’s context-free grammars</dc:title>
  <dc:creator>edser apperloo</dc:creator>
  <cp:lastModifiedBy>edser apperloo</cp:lastModifiedBy>
  <cp:revision>20</cp:revision>
  <dcterms:created xsi:type="dcterms:W3CDTF">2018-06-23T14:59:13Z</dcterms:created>
  <dcterms:modified xsi:type="dcterms:W3CDTF">2018-06-24T19:13:39Z</dcterms:modified>
</cp:coreProperties>
</file>