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28"/>
  </p:notesMasterIdLst>
  <p:handoutMasterIdLst>
    <p:handoutMasterId r:id="rId29"/>
  </p:handoutMasterIdLst>
  <p:sldIdLst>
    <p:sldId id="554" r:id="rId5"/>
    <p:sldId id="555" r:id="rId6"/>
    <p:sldId id="582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586" r:id="rId19"/>
    <p:sldId id="587" r:id="rId20"/>
    <p:sldId id="593" r:id="rId21"/>
    <p:sldId id="642" r:id="rId22"/>
    <p:sldId id="594" r:id="rId23"/>
    <p:sldId id="643" r:id="rId24"/>
    <p:sldId id="644" r:id="rId25"/>
    <p:sldId id="578" r:id="rId26"/>
    <p:sldId id="5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5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CC99"/>
    <a:srgbClr val="CC3300"/>
    <a:srgbClr val="CCECFF"/>
    <a:srgbClr val="FF6600"/>
    <a:srgbClr val="66FF33"/>
    <a:srgbClr val="99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6296" autoAdjust="0"/>
  </p:normalViewPr>
  <p:slideViewPr>
    <p:cSldViewPr>
      <p:cViewPr>
        <p:scale>
          <a:sx n="66" d="100"/>
          <a:sy n="66" d="100"/>
        </p:scale>
        <p:origin x="-1392" y="-52"/>
      </p:cViewPr>
      <p:guideLst>
        <p:guide orient="horz" pos="1056"/>
        <p:guide pos="960"/>
      </p:guideLst>
    </p:cSldViewPr>
  </p:slideViewPr>
  <p:outlineViewPr>
    <p:cViewPr>
      <p:scale>
        <a:sx n="33" d="100"/>
        <a:sy n="33" d="100"/>
      </p:scale>
      <p:origin x="0" y="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xmlns="" id="{232C1C06-2C32-B1D7-0A93-556B00E352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xmlns="" id="{A942A902-224B-FBE1-0B74-168D2BA05C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xmlns="" id="{17345B0B-54C6-02EB-1A4C-FB39FAB4C6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xmlns="" id="{DC8F7125-B005-01DE-EC1C-A8E343FC82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7F67E4-ABA7-4436-A3CF-7D705DD3C8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>
            <a:extLst>
              <a:ext uri="{FF2B5EF4-FFF2-40B4-BE49-F238E27FC236}">
                <a16:creationId xmlns:a16="http://schemas.microsoft.com/office/drawing/2014/main" xmlns="" id="{6EE410DA-E79A-F770-0724-642D4A1CB0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>
            <a:extLst>
              <a:ext uri="{FF2B5EF4-FFF2-40B4-BE49-F238E27FC236}">
                <a16:creationId xmlns:a16="http://schemas.microsoft.com/office/drawing/2014/main" xmlns="" id="{AFFABFFA-3EB3-3BDB-62E5-216F7892E0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2052">
            <a:extLst>
              <a:ext uri="{FF2B5EF4-FFF2-40B4-BE49-F238E27FC236}">
                <a16:creationId xmlns:a16="http://schemas.microsoft.com/office/drawing/2014/main" xmlns="" id="{3D83D127-B224-FDEE-AEC0-98ADB0F9B65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2053">
            <a:extLst>
              <a:ext uri="{FF2B5EF4-FFF2-40B4-BE49-F238E27FC236}">
                <a16:creationId xmlns:a16="http://schemas.microsoft.com/office/drawing/2014/main" xmlns="" id="{B8426645-F018-2B1D-D3B7-11C94BADAF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2054">
            <a:extLst>
              <a:ext uri="{FF2B5EF4-FFF2-40B4-BE49-F238E27FC236}">
                <a16:creationId xmlns:a16="http://schemas.microsoft.com/office/drawing/2014/main" xmlns="" id="{00DCAC08-B4BF-4703-9CEC-6E6D0CF0EF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2055">
            <a:extLst>
              <a:ext uri="{FF2B5EF4-FFF2-40B4-BE49-F238E27FC236}">
                <a16:creationId xmlns:a16="http://schemas.microsoft.com/office/drawing/2014/main" xmlns="" id="{6171B619-CA59-7550-E1EF-5C7B5D9E6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E709FA-0C1E-4A43-89FF-84AF31608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26B75D8D-19B1-02E2-304B-CED3AE2D7C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806FB60-94B3-4A94-A8FE-3355476EEF4D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79BE43BA-9067-87B4-DD54-51C195C9A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C51E0848-45F6-EDC1-F983-F167EF57B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11C3D9FA-5B42-BE46-671C-A8CD8ED91E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0221E1C-A608-48FF-81F8-50212DD8D183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AF091DE9-B0D4-87DC-FAD8-5615CABE7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FA297854-8079-ABF6-CE15-BCB1F464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B65B409C-54B1-EFF4-F63F-CE9877A584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E29B53F-7A02-4C60-9E24-C051335A2A83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89FF577F-5721-F51F-0E03-81C702C86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A7200417-31C9-A54D-9B56-A03588280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96CD5AAC-5702-7F91-BD0D-374ABCDEBA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E6FABB6C-E58C-45CE-8C0E-02CF342C788A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11AAC57E-159A-61CE-9DD8-5E546DC6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30324F98-A460-5150-CEBE-108D8E6DC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C692F5D9-320A-3486-B497-CD32460C42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EC95ACD-099C-4A2F-A74D-030EAAE81687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6DC1E25E-652B-5C91-C65D-4D63F86C2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69DEA7FA-63C7-8463-A1A6-4D67AB136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FFEB4601-7F81-C73E-5A19-832106B5B8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6AB099E8-166F-4DE1-A969-9B90693643DE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362072E1-6213-B977-F446-CD894440F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14BC2F8B-5425-0644-A875-77A9CCD7B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xmlns="" id="{DDDFF9D3-96D8-FA99-0B1B-AEEA5BCF6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xmlns="" id="{AF5580DB-58F2-457E-5F01-EC42CE14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xmlns="" id="{D31C312D-7EAA-5F6D-CB9D-B43CD19F8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81DF8F-6FEB-44F7-9B73-227DF4517348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xmlns="" id="{ABCBA9DE-C9FC-9BF4-527B-134766175E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xmlns="" id="{5EC49B79-56BD-ACBF-1EAE-C3C06196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xmlns="" id="{ECB61027-90D9-AD82-61A3-04691890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A33B23-6D0B-4B7A-9483-BEF7B3BBCCE6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9D1177B6-E76C-4EEA-0854-D06E314467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38A916A5-F344-440A-B700-BE17126F320B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8336ECFC-AA9E-BE17-41AB-EF5995B10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6910A985-4DD5-6E6D-261B-3A0E6D790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63247DE0-CF5F-3034-861C-CEDCF555D1B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0FF4B59-3038-43FC-8139-A1DCB58388DD}" type="slidenum">
              <a:rPr lang="en-US" altLang="en-US" sz="1200"/>
              <a:pPr algn="r" eaLnBrk="1" hangingPunct="1"/>
              <a:t>18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161C1BFD-E3C1-8982-641D-BC02E6CDC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C393B4E7-B0A0-2C5B-4134-AA44D34B4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35F53594-C8B4-9251-351F-DB33B870BB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B4B873B-4177-46E5-A876-71A26FB1998B}" type="slidenum">
              <a:rPr lang="en-US" altLang="en-US" sz="1200"/>
              <a:pPr algn="r" eaLnBrk="1" hangingPunct="1"/>
              <a:t>19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C22DC88A-9750-894A-A75C-33897E981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EDCDECD4-BEFC-9C4F-F07D-F05B3FC02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790C1061-F790-E7A8-4327-47EDFDE21B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CC63387-1650-4F8B-BC2C-2C77252C68E4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F59F7C49-670D-DEC2-0C45-353904ECC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F29A508C-DFD9-6345-F606-AA34245BD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06C25094-E760-3AFE-684A-1BA253CA68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0FD3CA4-E629-45D5-9DDF-F9AF545F1107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EC772BE0-0AE1-2C79-A695-288A2274C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D8910770-6C6E-CBB1-B9A8-B25A72FB3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44F0642B-E814-93FD-9F7E-06DAFFF128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4DE5742-5372-47B0-BFDD-8E07A10C76F3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A9713684-399A-56A1-F174-E4B9DFD7C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E7EB9E95-CE97-B82F-E02F-5BC00F863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FC0009C7-515B-BC23-B9FC-7C9861F1E3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F697EBD-99E9-4ACD-B5D3-3ED4C6B01EA7}" type="slidenum">
              <a:rPr lang="en-US" altLang="en-US" sz="1200"/>
              <a:pPr algn="r" eaLnBrk="1" hangingPunct="1"/>
              <a:t>22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814DE97F-8E1C-C0C8-252D-04B89886C7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ED4900ED-EC52-9E3B-3EC1-F390E1CE0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1E7AAF5A-C107-B55A-6DB4-E755BEB9A5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3D3940E-AC5D-4395-B4B2-169F933A53F8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212DFAA6-16B7-E944-8CEF-02CCDA373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BCE169D2-1377-EDAC-C053-34E8A91CA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0BBB4A37-4362-32FC-C029-37C2B26696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1E8C81A-E901-4617-9697-C47D995E23AD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149BE71E-5AEA-CB54-82E4-497A47A1A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C4F7A1B-E2EB-3118-2147-41B40EAF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9753CCBB-8C9C-4593-14D3-C798734F53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75BF5D4-26A9-4F8B-ADC4-86AD2FB0F64E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B61C4070-CB44-C20D-0670-CD93D2599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9719A87D-A153-95E8-EC44-57787CCCF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DEBE0DFD-492B-17DD-1165-DE517013A2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4FFD053-9D88-4660-8E66-0529D58A4E73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DAAEC612-761C-3313-EF3F-3A6549D6F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FAFE0AB4-9565-A570-CC75-913DFC8C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F1269C7A-522A-1612-ADD4-0DBAAE5CFF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A6C11942-7519-43D6-BCC1-78721F48F20F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0E6613BB-2861-9EA3-35BD-3836F1638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519BD9EF-5893-A068-9EA8-9EBE5F060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D9C5CBF5-268C-6CCA-2090-5F03923E0E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7819B9F-A8FE-40BB-BB49-5D3785CC401A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315A685E-7BFB-B6F3-2E50-61A67FF4D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B067590A-8A4B-16DC-3A43-7114FB134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9AD50379-B738-2341-FA68-C0FB959582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A439964-D9FA-4071-8892-B348CB00E3B0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07357D66-83E6-6878-0A98-7571F97B9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F812AB88-55DF-35FB-E619-07B110F4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A0815EC7-49C9-C190-D31A-E3A86ACCA9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F105E98-0241-446C-A050-6FED2793D5C3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F2DE7FF1-0BD1-DA19-0414-2B0E75853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1DCBB873-FDE8-1C0D-9CED-0B5A44470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335FB2E-BFB3-E66B-AC78-4FC589540ED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xmlns="" id="{F6D8F4C6-9371-A590-9C80-8BE830A0B909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5817BF-8476-4046-F629-DD0CD369825B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0ACD89-8483-7269-DD30-E91736E2D740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5026E-2B37-6861-5C62-1283D2EF61F9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xmlns="" id="{BD02F923-3AC3-882B-8827-097B7F6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05601-944B-48BA-9DF8-C6DB2D91692B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xmlns="" id="{2470DC92-887B-55A3-7350-F781174B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xmlns="" id="{4920F42E-A601-3548-9804-9D0CDBDF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EB99-EAAF-49F6-9C29-E43ACC78B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3111A291-EDC1-4FB0-7E6A-92C484C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0B820-FE3B-4634-9E58-A7F27DC2ADF4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D6D9D58D-D347-9994-DA59-7B8FD19C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D6FFD1DF-221A-DF5B-A996-6557E5BD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49526-60C4-49A6-901B-EF93DA3AC3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9EEBF6C7-CA2D-7EC9-7BA8-ABA1E8A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E0AB3-9A07-4688-8A18-77FBE38AB376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8CBE84C-A6BC-8C99-CC6F-F7816017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8A503312-69A6-8707-986B-89B8C446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570F9-BDD9-400A-8CE9-1FAD5BC58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0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xmlns="" id="{6BD65A60-1796-21DA-B3F8-422193CC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E79E-87E6-4E19-A596-CCE6103AEDA7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8CCC314-35C5-BE3A-5282-896E810A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83824AD7-419D-0C14-3415-5194CBC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9C04A-9F27-4602-9A42-834000B8C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21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989FFF2-74B8-DED5-F2E5-E7751F2CC47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xmlns="" id="{0BCBEEA9-80EF-5B00-CA31-0ED224391488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EEF46D-5143-6467-D6F2-D62ED1DF9288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C816FED-B0A4-C4BD-9F2C-F3F8426AD7E3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5A636E-5E02-ADB1-3DB1-5FD9F095E39C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3B1695C8-9D5B-3B91-3A6D-D7D16A19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023D1-1F55-4E1F-AED8-9F61717D9E64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7C01D8F-A6C8-FECE-18CD-28D3C861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ED84C486-5B6D-5C78-7D93-D3F6DC8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82A6989-E183-49E2-8985-BE21A4588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63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xmlns="" id="{53236710-A4CA-AE44-E8B7-DD24FF33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246F-D029-4CC0-AC81-9F83408BA202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1708F8BF-1913-FA20-F95F-B97490EB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10DE88E4-FA5F-FA0C-7018-204B7DA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8789-F346-4CBE-AE95-BE7143B02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0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xmlns="" id="{71CE0B6A-C119-F5FA-C803-48B78C85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F8B9F-D838-4709-A6C0-02F26BC5560E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34B7C38-F9BB-109E-0935-0C07B9B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xmlns="" id="{EE694B7D-D6AB-AA89-8E0C-6D00A64B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914EF-E722-4819-8E96-5BCE0071D7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5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xmlns="" id="{6E7997EA-D6E6-4974-6D63-169E1B3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AFFE3-8113-4753-AC48-C78F2AA173FA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09FF1676-52A5-1744-F428-C6FBEDAF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xmlns="" id="{C9074E47-0E52-767F-B734-B0D5791A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F3061-6AE5-406D-96B0-B07A4836C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10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xmlns="" id="{7EEDA57A-629C-ED8D-A5AA-8AAF5C1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5001-3FE9-4A09-BA3E-B6FA55794380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DFFEC7-8291-17CA-9F86-AE453914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xmlns="" id="{707C1382-F941-DE62-8E13-8F0DC3F7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B53F3-F9CD-4984-B5DF-745239D39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1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FA3658-3977-1FA3-BA84-84D951170C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xmlns="" id="{B8C8F129-DF64-7BAE-9B66-164EE1AC291E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xmlns="" id="{51FCC648-5BC6-DBEE-B06C-C61CFF86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15145-F0E6-44E7-A72F-182EBC41C2D0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3E4A5E24-2987-BB87-E883-223E736B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7B5287B4-BA64-B14C-6B26-755521CB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F2F03-80A5-496F-880F-AC1208C72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43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B34BD7E-6754-9759-2AB7-DEBC2262A801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6E08A-8476-BD21-CF62-78546B275BDF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54514E-D3AD-7FEA-762F-2DA3778D3D00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CBB7A5D1-1BCE-A8DE-60AC-D82828B3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D90D8-2027-4F78-BEEC-6557E65D890F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7D436E41-A0B6-5A29-8FE4-42004E9A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146970BA-5C4E-F963-FE74-E03A10DD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E37E9D07-D559-4C95-B712-08928BD42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69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12310C5-AAF2-4EB6-F1FF-97DB93D5779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xmlns="" id="{7BEC691A-34DE-10B5-EC92-C5E38255A1BE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xmlns="" id="{ECE6D52E-55F1-5F4F-2932-D69B2E18FC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xmlns="" id="{4A80F31E-4F38-D9B5-AF71-BA50EE50F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46447276-3231-1C02-A9AC-F4394FDF1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455EE5-6DC1-42FC-BE30-754FAF3C1A51}" type="datetimeFigureOut">
              <a:rPr lang="en-US"/>
              <a:pPr>
                <a:defRPr/>
              </a:pPr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DBCC50-DD6C-C97A-C34D-B46F30BB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3B1D2F51-C514-0E65-1709-BD56E90B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D0992BEC-FDCA-4B5F-8558-329E80E7EA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1" r:id="rId2"/>
    <p:sldLayoutId id="2147483769" r:id="rId3"/>
    <p:sldLayoutId id="2147483762" r:id="rId4"/>
    <p:sldLayoutId id="2147483763" r:id="rId5"/>
    <p:sldLayoutId id="2147483764" r:id="rId6"/>
    <p:sldLayoutId id="2147483765" r:id="rId7"/>
    <p:sldLayoutId id="2147483770" r:id="rId8"/>
    <p:sldLayoutId id="2147483771" r:id="rId9"/>
    <p:sldLayoutId id="2147483766" r:id="rId10"/>
    <p:sldLayoutId id="21474837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E46F26E9-2F56-5C57-CCAC-E5D5E5DC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 this session, you will learn to: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Understand event-handling in Java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 event classes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 event listener interfaces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 adapter classes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xmlns="" id="{37B612DF-2705-4DF1-7D06-C6EB8C61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8">
            <a:extLst>
              <a:ext uri="{FF2B5EF4-FFF2-40B4-BE49-F238E27FC236}">
                <a16:creationId xmlns:a16="http://schemas.microsoft.com/office/drawing/2014/main" xmlns="" id="{E85E22A8-3D9F-02B6-0A05-68081A3A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syntax of one of the constructors of the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MouseEvent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 is: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MouseEvent(Component source, int eventType,long when, int modifiers, int x, int y, int clickCount, boolean triggersPopup)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xmlns="" id="{FE685EFC-8348-E9C6-4745-E8B490CC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 Classes (Contd.)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8">
            <a:extLst>
              <a:ext uri="{FF2B5EF4-FFF2-40B4-BE49-F238E27FC236}">
                <a16:creationId xmlns:a16="http://schemas.microsoft.com/office/drawing/2014/main" xmlns="" id="{1CAA88BC-AFC4-D6F2-2844-102E29B9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the various parameters passed to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MouseEvent()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constructor.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xmlns="" id="{4EC4999E-8B01-223C-C8FF-789CC482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Event Classes (Contd.)</a:t>
            </a:r>
          </a:p>
        </p:txBody>
      </p:sp>
      <p:graphicFrame>
        <p:nvGraphicFramePr>
          <p:cNvPr id="12364" name="Group 76">
            <a:extLst>
              <a:ext uri="{FF2B5EF4-FFF2-40B4-BE49-F238E27FC236}">
                <a16:creationId xmlns:a16="http://schemas.microsoft.com/office/drawing/2014/main" xmlns="" id="{620C5A7A-3124-F8F7-3E99-AF4121C9296E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514600"/>
          <a:ext cx="5562600" cy="2982992"/>
        </p:xfrm>
        <a:graphic>
          <a:graphicData uri="http://schemas.openxmlformats.org/drawingml/2006/table">
            <a:tbl>
              <a:tblPr/>
              <a:tblGrid>
                <a:gridCol w="199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277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Parameter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3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source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component that generates an event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864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eventType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 integer that specifies an event ID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96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when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long int that gives the time of occurrence of an event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96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modifiers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modifiers keys, such as CTRL, ALT, and SHIFT are pressed when an event is triggered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29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horizontal X coordinates for mouse position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16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vertical Y coordinates for mouse position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996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clickCount 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number of mouse clicks associated with a mouse event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682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triggersPopup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boolean value that is true if an event causes a popup menu to appear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8">
            <a:extLst>
              <a:ext uri="{FF2B5EF4-FFF2-40B4-BE49-F238E27FC236}">
                <a16:creationId xmlns:a16="http://schemas.microsoft.com/office/drawing/2014/main" xmlns="" id="{19FDD4CE-886C-03B8-6F6A-5CBFF353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some of the commonly used methods in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class.</a:t>
            </a:r>
            <a:b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xmlns="" id="{3E49ECFC-2BB4-58EF-D817-1F5451AA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Event Classes (Contd.)</a:t>
            </a:r>
          </a:p>
        </p:txBody>
      </p:sp>
      <p:graphicFrame>
        <p:nvGraphicFramePr>
          <p:cNvPr id="13364" name="Group 52">
            <a:extLst>
              <a:ext uri="{FF2B5EF4-FFF2-40B4-BE49-F238E27FC236}">
                <a16:creationId xmlns:a16="http://schemas.microsoft.com/office/drawing/2014/main" xmlns="" id="{60ACAF69-A073-C74E-D423-3CB04C97A76D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2514600"/>
          <a:ext cx="5562600" cy="2078038"/>
        </p:xfrm>
        <a:graphic>
          <a:graphicData uri="http://schemas.openxmlformats.org/drawingml/2006/table">
            <a:tbl>
              <a:tblPr/>
              <a:tblGrid>
                <a:gridCol w="199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int getX()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horizontal x coordinate of the mouse position relative to a source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int getY()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vertical y coordinate of the mouse position relative to a source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point getPoint()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Point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object.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Point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object contains the x and y coordinates of the mouse position relative to a source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getClickCount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number of mouse clicks associated with an event.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>
            <a:extLst>
              <a:ext uri="{FF2B5EF4-FFF2-40B4-BE49-F238E27FC236}">
                <a16:creationId xmlns:a16="http://schemas.microsoft.com/office/drawing/2014/main" xmlns="" id="{BBD77D9E-8669-B397-217A-C8068CEC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event listener: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Registers with an event source to receive notifications about the events of a particular type.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created by implementing one or more event listener interfaces defined by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package.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Interface defines one or more methods to handle events.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Handles different types of the events generated by the AWT components are defined in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package.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xmlns="" id="{C3802C24-9A65-5A3E-C4FC-8CC65EE1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Event Listener Interfaces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8">
            <a:extLst>
              <a:ext uri="{FF2B5EF4-FFF2-40B4-BE49-F238E27FC236}">
                <a16:creationId xmlns:a16="http://schemas.microsoft.com/office/drawing/2014/main" xmlns="" id="{652B3954-5342-CDAE-6736-CDF1B1FE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the some of the event listener interfaces defined in the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java.awt.event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package.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xmlns="" id="{392AEE5E-0053-8373-4493-84E10F537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Event Listener Interfaces (Contd.)</a:t>
            </a:r>
          </a:p>
        </p:txBody>
      </p:sp>
      <p:graphicFrame>
        <p:nvGraphicFramePr>
          <p:cNvPr id="15425" name="Group 65">
            <a:extLst>
              <a:ext uri="{FF2B5EF4-FFF2-40B4-BE49-F238E27FC236}">
                <a16:creationId xmlns:a16="http://schemas.microsoft.com/office/drawing/2014/main" xmlns="" id="{863CD0A2-65F2-8F16-958A-F4BB35AB564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468563"/>
          <a:ext cx="6019800" cy="36576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Interface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b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ActionListener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actionPerformed()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to receive and process action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MouseListener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five methods to receive mouse events, such as when a mouse is clicked, pressed, released, enters, or exits a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MouseMotionListener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two methods to receive events, such as when a mouse is dragged or moved.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AdjustmentListner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adjustmentValueChanged()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to receive and process the adjustment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TextListener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textValueChanged()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to receive and process an event when the text value changes.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WindowListener 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seven window methods to receive events. These methods are: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windowActivated()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windowClosed()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windowClosing()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windowDeactivated()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windowDeiconified()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windowIconified()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and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windowOpened()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ItemListener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Defines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itemStateChanged()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when an item has been selected or deselected by the user.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xmlns="" id="{C237A627-046D-F55A-38B4-EA56BE7F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Create an applet that contains a button. When you click the button, the label of the button is changed from "Click here" to "Button clicked“. 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xmlns="" id="{9E68F8F3-2C2E-4D2D-DF08-D78E51026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b="1">
                <a:solidFill>
                  <a:schemeClr val="bg1"/>
                </a:solidFill>
                <a:latin typeface="Tahoma" panose="020B0604030504040204" pitchFamily="34" charset="0"/>
              </a:rPr>
              <a:t>Demo: Using Action Listener Interface</a:t>
            </a:r>
            <a:endParaRPr lang="en-US" alt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xmlns="" id="{76C34BAD-53B6-F68D-CDE5-40725BBCB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solve the preceding problem, you need to perform following tasks: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Code the application.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2. Compile and execute the application.</a:t>
            </a:r>
          </a:p>
          <a:p>
            <a:pPr lvl="2" eaLnBrk="1" hangingPunct="1">
              <a:spcBef>
                <a:spcPct val="20000"/>
              </a:spcBef>
            </a:pPr>
            <a:endParaRPr lang="en-US" altLang="en-US" sz="16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xmlns="" id="{168F1688-D6DB-3AB9-2914-82D53480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b="1">
                <a:solidFill>
                  <a:schemeClr val="bg1"/>
                </a:solidFill>
                <a:latin typeface="Tahoma" panose="020B0604030504040204" pitchFamily="34" charset="0"/>
              </a:rPr>
              <a:t>Demo: Using Action Listener Interface (Contd.)</a:t>
            </a:r>
            <a:endParaRPr lang="en-US" altLang="en-US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8">
            <a:extLst>
              <a:ext uri="{FF2B5EF4-FFF2-40B4-BE49-F238E27FC236}">
                <a16:creationId xmlns:a16="http://schemas.microsoft.com/office/drawing/2014/main" xmlns="" id="{90046CCB-1634-DA4B-4B71-A8E352A0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 is implemented for receiving various mouse events, such as when you press, click, release, enter, and exit a component. 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the various public methods declared in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interface.</a:t>
            </a:r>
          </a:p>
          <a:p>
            <a:pPr lvl="2" eaLnBrk="1" hangingPunct="1">
              <a:spcBef>
                <a:spcPct val="20000"/>
              </a:spcBef>
            </a:pPr>
            <a:endParaRPr lang="en-US" altLang="en-US" sz="16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xmlns="" id="{52CD9298-6EB1-5883-2395-E045BC56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Using the MouseListener Interface</a:t>
            </a:r>
          </a:p>
        </p:txBody>
      </p:sp>
      <p:graphicFrame>
        <p:nvGraphicFramePr>
          <p:cNvPr id="18485" name="Group 53">
            <a:extLst>
              <a:ext uri="{FF2B5EF4-FFF2-40B4-BE49-F238E27FC236}">
                <a16:creationId xmlns:a16="http://schemas.microsoft.com/office/drawing/2014/main" xmlns="" id="{67BFBA86-5937-221B-67BE-493C81543477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3352800"/>
          <a:ext cx="4876800" cy="298926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 mouseClicked(MouseEvent me)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Performs an action when the mouse button clicks a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 mousePressed(MouseEvent me)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Performs an action when mouse button presses a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 mouseReleased(MouseEvent me)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Performs an action when the mouse button releases a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 mouseEntered(MouseEvent me)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Performs an action when a mouse enters a component area.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 mouseExited(MouseEvent me)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Performs an action when a mouse exits a component area.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8">
            <a:extLst>
              <a:ext uri="{FF2B5EF4-FFF2-40B4-BE49-F238E27FC236}">
                <a16:creationId xmlns:a16="http://schemas.microsoft.com/office/drawing/2014/main" xmlns="" id="{93CCD012-CB6F-9CD6-6D65-8EF26025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6975" indent="-2825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mouse motion event is generated when the mouse is moved or dragged.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class that processes any mouse motion event implements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syntax is used to define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interface: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MouseMotionListener extends EventListener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list represents the various methods of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MouseMotionListener 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interface: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mouseDragged(MouseEvent me)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mouseMoved(MouseEvent me)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spcBef>
                <a:spcPct val="20000"/>
              </a:spcBef>
            </a:pPr>
            <a:endParaRPr lang="en-US" altLang="en-US" sz="16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xmlns="" id="{77D3BE7C-9918-AFA1-2BDE-2D2F59CA8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Using the MouseListener Interface (Contd.)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8">
            <a:extLst>
              <a:ext uri="{FF2B5EF4-FFF2-40B4-BE49-F238E27FC236}">
                <a16:creationId xmlns:a16="http://schemas.microsoft.com/office/drawing/2014/main" xmlns="" id="{F6A94CBE-AA55-5185-E8F8-970EBABBB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adapter class provides an empty implementation of the event-handling methods in an event listener interface. 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adapter classes are useful as they allow you to receive and process only some of the events that are handled by a particular event listener interface.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xmlns="" id="{5650204F-F593-C11B-B53C-E70BD49B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853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Adapter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>
            <a:extLst>
              <a:ext uri="{FF2B5EF4-FFF2-40B4-BE49-F238E27FC236}">
                <a16:creationId xmlns:a16="http://schemas.microsoft.com/office/drawing/2014/main" xmlns="" id="{89A20B3E-0738-9ACB-1349-1E2DA990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object that describes a change of state in a source component is called an event. 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 Java, events are supported by the classes and interfaces defined in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java.awt.event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package.</a:t>
            </a: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Identifying the sources of events: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event source is an object that generates an event.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 sources are the AWT GUI components, such as buttons, choice lists, and scroll bars.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event source can generate various types of events depending upon the change of state of the event source.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xmlns="" id="{01FBEC64-A0D0-76C3-621C-86576F64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Event-Handling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8">
            <a:extLst>
              <a:ext uri="{FF2B5EF4-FFF2-40B4-BE49-F238E27FC236}">
                <a16:creationId xmlns:a16="http://schemas.microsoft.com/office/drawing/2014/main" xmlns="" id="{99452A9F-E277-E44E-BF81-031BF064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the various adapter classes.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xmlns="" id="{56CBFDB8-9E56-B1C3-93AC-890FDF05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853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Adapter Classes (Contd.)</a:t>
            </a:r>
          </a:p>
        </p:txBody>
      </p:sp>
      <p:graphicFrame>
        <p:nvGraphicFramePr>
          <p:cNvPr id="21555" name="Group 51">
            <a:extLst>
              <a:ext uri="{FF2B5EF4-FFF2-40B4-BE49-F238E27FC236}">
                <a16:creationId xmlns:a16="http://schemas.microsoft.com/office/drawing/2014/main" xmlns="" id="{FD3121E5-6834-ADE8-737F-7E164D7C7463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286000"/>
          <a:ext cx="6934200" cy="4003674"/>
        </p:xfrm>
        <a:graphic>
          <a:graphicData uri="http://schemas.openxmlformats.org/drawingml/2006/table">
            <a:tbl>
              <a:tblPr/>
              <a:tblGrid>
                <a:gridCol w="2406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14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Adapter Class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63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KeyAdapter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Provides empty implementation of the methods of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KeyListener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interface, such as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keyPressed()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keyReleased()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 and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keyTyped()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methods for receiving keyboard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9892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MouseAdapter 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Provides empty implementation of the methods of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MouseListener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interface, such as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mouseClicked()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mousePressed()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mouseExited()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mouseEntered()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mouseReleased()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methods for receiving mouse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63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MouseMotionAdapter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Provides empty implementation of the methods of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MouseMotionListener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interface, such as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mouseDragged()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mouseMoved()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methods for receiving mouse motion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54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WindowAdapter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Provides empty implementation of the methods of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WindowListener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and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WindowFocusListener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interfaces, such as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windowActivated()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windowClosed()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windowClosing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windowOpened()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windowGainedFocus()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methods for receiving window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FocusAdapter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Provides empty implementation of the methods of the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FocusListener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interface, such as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focusGained()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focusLost()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methods for receiving keyboard focus events.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8">
            <a:extLst>
              <a:ext uri="{FF2B5EF4-FFF2-40B4-BE49-F238E27FC236}">
                <a16:creationId xmlns:a16="http://schemas.microsoft.com/office/drawing/2014/main" xmlns="" id="{184E59F2-7B32-51E5-9C7B-302DC489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2825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 provides empty implementation of mouse event-handling methods.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class that acts as a listener for mouse events extends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 and overrides the required methods.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MouseMotionAdapter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MouseMotionAdpater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 provides empty implementation of the mouse motion event-handling methods.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class that acts as a listener for mouse motion events extends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 and overrides the required method. 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xmlns="" id="{162FB081-C2A8-E853-33E7-35B58959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853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Adapter Classes (Contd.)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19162FA-36B3-0CEC-0DE0-EFC65FFF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 this session, you learned that: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components of an event-driven program are: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 Source: Refers to AWT components such as Button, List, Checkbox, and Scrollbar that generate events.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 Listener: Refers to any object that receives messages or events.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 Handler: Refers to the method that receives and processes the event. The event handler method takes an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Event</a:t>
            </a: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object as a parameter.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delegation event model is based on explicit </a:t>
            </a:r>
            <a:b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event-handling, only the registered event listeners are notified by the generation of an event.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various event classes in Java, such as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classes.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handle action events, you need to register the listener object that implements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interface.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xmlns="" id="{3906DF4B-6A3A-57A6-F2F8-656292E0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095E0A61-B2D8-9B75-10D2-80D2295F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handle mouse events, you need to register the listener object that implements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interface.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Events generated by mouse are of two types, mouse events and mouse motion events.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Mouse events include, pressing a mouse button, releasing a mouse button, clicking a mouse button, entering of a mouse in a component area, and exiting of a mouse from a component area.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Mouse motion events include, moving a mouse and dragging a mouse.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Adapter classes provide an empty implementation of all the methods in an event listener interface.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xmlns="" id="{A2FD4990-08AE-C278-C9F8-616D4157E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Summary (Contd.)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8">
            <a:extLst>
              <a:ext uri="{FF2B5EF4-FFF2-40B4-BE49-F238E27FC236}">
                <a16:creationId xmlns:a16="http://schemas.microsoft.com/office/drawing/2014/main" xmlns="" id="{7011D88B-CE98-1700-ED99-5D39E813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the various event sources and the types of events they generate.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xmlns="" id="{03570488-B272-6154-55E6-5D87621D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Event-Handling in Java (Contd.)</a:t>
            </a:r>
          </a:p>
        </p:txBody>
      </p:sp>
      <p:graphicFrame>
        <p:nvGraphicFramePr>
          <p:cNvPr id="4161" name="Group 65">
            <a:extLst>
              <a:ext uri="{FF2B5EF4-FFF2-40B4-BE49-F238E27FC236}">
                <a16:creationId xmlns:a16="http://schemas.microsoft.com/office/drawing/2014/main" xmlns="" id="{73E77059-8CBC-F3DB-E51D-63F96E7507C0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525713"/>
          <a:ext cx="5486400" cy="2657474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3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7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Event Source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714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Checkbox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an item event when a check box is selected or deselected.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79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Button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an action event when a button is pressed.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0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List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an action event when an item is double-clicked; creates an item event when an item is selected or deselected.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582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Scrollbar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an adjustment event when a scroll bar is scrolled.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37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Text components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 text event when a text character is entered in the text component.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9539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Window 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Creates a window event when a window is activated, deactivated, opened, closed, or quit.</a:t>
                      </a:r>
                    </a:p>
                  </a:txBody>
                  <a:tcPr marL="34925" marR="34925" marT="34933" marB="3493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>
            <a:extLst>
              <a:ext uri="{FF2B5EF4-FFF2-40B4-BE49-F238E27FC236}">
                <a16:creationId xmlns:a16="http://schemas.microsoft.com/office/drawing/2014/main" xmlns="" id="{7B4C2B64-3D3E-FCDB-183B-15ED6D0B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Event listeners and event handlers: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event listener: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Listens for a specific event and is notified when that specific event occurs. 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Registers with one or more event sources to receive notifications about specific types of events and processes the events.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 event-handler: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called by the event listener whenever a specific event occurs. 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xmlns="" id="{D1A3FE5C-CB38-8827-4879-E415F3FF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Event-Handling in Java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8">
            <a:extLst>
              <a:ext uri="{FF2B5EF4-FFF2-40B4-BE49-F238E27FC236}">
                <a16:creationId xmlns:a16="http://schemas.microsoft.com/office/drawing/2014/main" xmlns="" id="{66B12106-33F6-AB02-C9E0-40C6711E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delegation event model: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based on the concept that source generates the event and notifies one or more event listeners.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Allows you to specify the objects that are to be notified when a specific event occurs. 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xmlns="" id="{082B1CD3-9CDB-DA1F-EFD7-C68C7DA12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Event-Handling in Java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>
            <a:extLst>
              <a:ext uri="{FF2B5EF4-FFF2-40B4-BE49-F238E27FC236}">
                <a16:creationId xmlns:a16="http://schemas.microsoft.com/office/drawing/2014/main" xmlns="" id="{1E8A3016-6B8B-8137-5041-BB8A5CB9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figure shows the hierarchy of a Java event class.</a:t>
            </a:r>
          </a:p>
          <a:p>
            <a:pPr eaLnBrk="1" hangingPunct="1">
              <a:spcBef>
                <a:spcPct val="20000"/>
              </a:spcBef>
            </a:pPr>
            <a:endParaRPr lang="en-US" altLang="en-US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xmlns="" id="{94299355-7E9E-B4B5-EA8C-24BA55D3D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 Classes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xmlns="" id="{4F0B5C00-EF6C-3821-0BBB-41A52230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97113"/>
            <a:ext cx="7131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8">
            <a:extLst>
              <a:ext uri="{FF2B5EF4-FFF2-40B4-BE49-F238E27FC236}">
                <a16:creationId xmlns:a16="http://schemas.microsoft.com/office/drawing/2014/main" xmlns="" id="{59724197-A08E-C06A-8499-5411C420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generated by an AWT component, when a component-specific action is performed.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list describes the various constructors of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ActionEvent(Object source, int id, String command)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ActionEvent(Object source, int id, String command,int modifiers)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various methods included in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 are: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getActionCommand()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getModifiers()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xmlns="" id="{E578E8B7-CD2E-5652-29AE-C7E93FE4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 Classes (Contd.)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8">
            <a:extLst>
              <a:ext uri="{FF2B5EF4-FFF2-40B4-BE49-F238E27FC236}">
                <a16:creationId xmlns:a16="http://schemas.microsoft.com/office/drawing/2014/main" xmlns="" id="{93B7AE21-BC71-8F95-03D7-6D570F95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class: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extends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java.awt.event.InputEvent 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for the following events: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events: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Pressing a mouse button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Releasing a mouse button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Clicking a mouse button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Entering of mouse in a component area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Exiting of mouse from a component area</a:t>
            </a:r>
          </a:p>
          <a:p>
            <a:pPr lvl="2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motion events: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 mouse</a:t>
            </a:r>
          </a:p>
          <a:p>
            <a:pPr lvl="3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a mouse 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defines some integer constants that can be used to identify several types of mouse events. 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xmlns="" id="{5BAF3B92-657B-1C9A-A84B-9C92CF45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 Classes (Contd.)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8">
            <a:extLst>
              <a:ext uri="{FF2B5EF4-FFF2-40B4-BE49-F238E27FC236}">
                <a16:creationId xmlns:a16="http://schemas.microsoft.com/office/drawing/2014/main" xmlns="" id="{58BB32C0-C05A-0B8B-5575-E7952BC9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600200"/>
            <a:ext cx="7313612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following table lists some integer constants defined in the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class.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180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xmlns="" id="{BF8D7473-D07C-BCC1-514A-674597856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latin typeface="Tahoma" panose="020B0604030504040204" pitchFamily="34" charset="0"/>
              </a:rPr>
              <a:t>Event Classes (Contd.)</a:t>
            </a:r>
          </a:p>
        </p:txBody>
      </p:sp>
      <p:graphicFrame>
        <p:nvGraphicFramePr>
          <p:cNvPr id="10310" name="Group 70">
            <a:extLst>
              <a:ext uri="{FF2B5EF4-FFF2-40B4-BE49-F238E27FC236}">
                <a16:creationId xmlns:a16="http://schemas.microsoft.com/office/drawing/2014/main" xmlns="" id="{EBB56EC6-2A0C-5C95-20B8-66C8361AB607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362200"/>
          <a:ext cx="5562600" cy="2589213"/>
        </p:xfrm>
        <a:graphic>
          <a:graphicData uri="http://schemas.openxmlformats.org/drawingml/2006/table">
            <a:tbl>
              <a:tblPr/>
              <a:tblGrid>
                <a:gridCol w="199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Constant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MOUSE_CLICKED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mouse clicking.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MOUSE_DRAGGED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dragging of mouse.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MOUSE_MOVED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mouse moving.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MOUSE_PRESSED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mouse pressing.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MOUSE_RELEASED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mouse releasing.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MOUSE_ENTERED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mouse entering an AWT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MOUSE_EXITED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the event of mouse exiting an AWT component.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FFA57EE19574D8FE204CA8B49F609" ma:contentTypeVersion="13" ma:contentTypeDescription="Create a new document." ma:contentTypeScope="" ma:versionID="897f1ac6b035696eddb590c9bbf9748d">
  <xsd:schema xmlns:xsd="http://www.w3.org/2001/XMLSchema" xmlns:xs="http://www.w3.org/2001/XMLSchema" xmlns:p="http://schemas.microsoft.com/office/2006/metadata/properties" xmlns:ns2="0507e6c6-d1b6-428d-9133-5f0766949651" xmlns:ns3="c54c9c08-907a-49b1-90c2-28defc194250" targetNamespace="http://schemas.microsoft.com/office/2006/metadata/properties" ma:root="true" ma:fieldsID="a0cfc1ad1d5f5b54d2188b9420a52754" ns2:_="" ns3:_="">
    <xsd:import namespace="0507e6c6-d1b6-428d-9133-5f0766949651"/>
    <xsd:import namespace="c54c9c08-907a-49b1-90c2-28defc1942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7e6c6-d1b6-428d-9133-5f07669496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2adb57-b736-4f49-abfe-fdbd33ee24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c9c08-907a-49b1-90c2-28defc1942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4f6ebf4-1563-4ccd-a076-df5d487209f8}" ma:internalName="TaxCatchAll" ma:showField="CatchAllData" ma:web="c54c9c08-907a-49b1-90c2-28defc1942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4c9c08-907a-49b1-90c2-28defc194250" xsi:nil="true"/>
    <lcf76f155ced4ddcb4097134ff3c332f xmlns="0507e6c6-d1b6-428d-9133-5f076694965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7EEE99-FD91-4A65-B042-39EE7FA33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7e6c6-d1b6-428d-9133-5f0766949651"/>
    <ds:schemaRef ds:uri="c54c9c08-907a-49b1-90c2-28defc194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85F47D-CC6D-469D-A37F-C9991101E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B0DDFE-7F30-4B87-8CDD-6A3EEE638046}">
  <ds:schemaRefs>
    <ds:schemaRef ds:uri="http://schemas.microsoft.com/office/2006/metadata/properties"/>
    <ds:schemaRef ds:uri="http://schemas.microsoft.com/office/infopath/2007/PartnerControls"/>
    <ds:schemaRef ds:uri="c54c9c08-907a-49b1-90c2-28defc194250"/>
    <ds:schemaRef ds:uri="0507e6c6-d1b6-428d-9133-5f07669496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12658</TotalTime>
  <Words>1800</Words>
  <Application>Microsoft Office PowerPoint</Application>
  <PresentationFormat>On-screen Show (4:3)</PresentationFormat>
  <Paragraphs>242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pallavij</dc:creator>
  <cp:lastModifiedBy>ismail - [2010]</cp:lastModifiedBy>
  <cp:revision>1532</cp:revision>
  <dcterms:created xsi:type="dcterms:W3CDTF">2004-09-03T08:53:39Z</dcterms:created>
  <dcterms:modified xsi:type="dcterms:W3CDTF">2024-06-28T08:57:45Z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0x010100258FFA57EE19574D8FE204CA8B49F609</vt:lpwstr>
  </property>
</Properties>
</file>