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59067-FCC3-4ED9-8E6B-2F2255641269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AC2EB-E6D8-4A11-8187-889E918A88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45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AC2EB-E6D8-4A11-8187-889E918A883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058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AC2EB-E6D8-4A11-8187-889E918A883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83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0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5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6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707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0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566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2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859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5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12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5B4E0E-7575-4803-925F-4562D7E5D4F1}" type="datetimeFigureOut">
              <a:rPr lang="it-IT" smtClean="0"/>
              <a:t>24/01/2023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7A9CEE-46B2-4F28-AF1D-A2CE915F63B0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1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1E74F-EA87-FC3F-7CDB-A60D610FD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Fisica Relativistica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3B8AA0-62FB-A857-DF71-3680588A3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Spataro Emanuele</a:t>
            </a:r>
          </a:p>
        </p:txBody>
      </p:sp>
    </p:spTree>
    <p:extLst>
      <p:ext uri="{BB962C8B-B14F-4D97-AF65-F5344CB8AC3E}">
        <p14:creationId xmlns:p14="http://schemas.microsoft.com/office/powerpoint/2010/main" val="83396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CCE828BA-4399-D1CB-6183-E255F73AD8EE}"/>
              </a:ext>
            </a:extLst>
          </p:cNvPr>
          <p:cNvSpPr/>
          <p:nvPr/>
        </p:nvSpPr>
        <p:spPr>
          <a:xfrm>
            <a:off x="3472371" y="5287532"/>
            <a:ext cx="5303521" cy="849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9CF5E04-C2F7-84DC-8ED0-49586F0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Equazioni di Maxwell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E8B5069-BC55-5287-4DBD-71EA55A79CA3}"/>
                  </a:ext>
                </a:extLst>
              </p:cNvPr>
              <p:cNvSpPr txBox="1"/>
              <p:nvPr/>
            </p:nvSpPr>
            <p:spPr>
              <a:xfrm>
                <a:off x="1259302" y="1983802"/>
                <a:ext cx="2355166" cy="2154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µ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E8B5069-BC55-5287-4DBD-71EA55A79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02" y="1983802"/>
                <a:ext cx="2355166" cy="2154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8CF7D5-4AED-444E-5276-66CBDCE0CE7E}"/>
              </a:ext>
            </a:extLst>
          </p:cNvPr>
          <p:cNvSpPr txBox="1"/>
          <p:nvPr/>
        </p:nvSpPr>
        <p:spPr>
          <a:xfrm>
            <a:off x="4069878" y="2095430"/>
            <a:ext cx="5303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libri Corpo"/>
              </a:rPr>
              <a:t>(legge di Gauss)				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0D4521-6D6D-4A37-FF6E-062672DE4419}"/>
              </a:ext>
            </a:extLst>
          </p:cNvPr>
          <p:cNvSpPr txBox="1"/>
          <p:nvPr/>
        </p:nvSpPr>
        <p:spPr>
          <a:xfrm>
            <a:off x="4069878" y="2691559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(legge di Faraday-Neumann-</a:t>
            </a:r>
            <a:r>
              <a:rPr lang="it-IT" dirty="0" err="1"/>
              <a:t>Lenz</a:t>
            </a:r>
            <a:r>
              <a:rPr lang="it-IT" dirty="0"/>
              <a:t>)		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763C2-390A-4A90-3550-01C7601E2A3D}"/>
              </a:ext>
            </a:extLst>
          </p:cNvPr>
          <p:cNvSpPr txBox="1"/>
          <p:nvPr/>
        </p:nvSpPr>
        <p:spPr>
          <a:xfrm>
            <a:off x="4069878" y="3193369"/>
            <a:ext cx="530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(assenza di monopoli magnetici)		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C1032E9-64EF-8949-B01C-B4E0B8ECCC8E}"/>
              </a:ext>
            </a:extLst>
          </p:cNvPr>
          <p:cNvSpPr txBox="1"/>
          <p:nvPr/>
        </p:nvSpPr>
        <p:spPr>
          <a:xfrm>
            <a:off x="4069878" y="3654431"/>
            <a:ext cx="531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(legge di Ampère-Maxwell)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76A7C19-36B8-2259-405D-EDD91ACEEFF9}"/>
                  </a:ext>
                </a:extLst>
              </p:cNvPr>
              <p:cNvSpPr txBox="1"/>
              <p:nvPr/>
            </p:nvSpPr>
            <p:spPr>
              <a:xfrm>
                <a:off x="3472371" y="4164498"/>
                <a:ext cx="7230796" cy="590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      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      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76A7C19-36B8-2259-405D-EDD91ACE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71" y="4164498"/>
                <a:ext cx="7230796" cy="590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EEB20C9-87EE-D03E-2D58-1AF76A4FD4D9}"/>
                  </a:ext>
                </a:extLst>
              </p:cNvPr>
              <p:cNvSpPr txBox="1"/>
              <p:nvPr/>
            </p:nvSpPr>
            <p:spPr>
              <a:xfrm>
                <a:off x="1259302" y="4287725"/>
                <a:ext cx="2606039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 vuoto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EEB20C9-87EE-D03E-2D58-1AF76A4FD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02" y="4287725"/>
                <a:ext cx="2606039" cy="404791"/>
              </a:xfrm>
              <a:prstGeom prst="rect">
                <a:avLst/>
              </a:prstGeom>
              <a:blipFill>
                <a:blip r:embed="rId5"/>
                <a:stretch>
                  <a:fillRect l="-2108" t="-11940" b="-2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C9F52A7-408B-64C9-71D0-BC5562A29410}"/>
                  </a:ext>
                </a:extLst>
              </p:cNvPr>
              <p:cNvSpPr txBox="1"/>
              <p:nvPr/>
            </p:nvSpPr>
            <p:spPr>
              <a:xfrm>
                <a:off x="838199" y="5437276"/>
                <a:ext cx="10515600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ξ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          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C9F52A7-408B-64C9-71D0-BC5562A29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437276"/>
                <a:ext cx="10515600" cy="555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36CC081-2C39-F22C-B2AC-3BF6E388372C}"/>
                  </a:ext>
                </a:extLst>
              </p:cNvPr>
              <p:cNvSpPr txBox="1"/>
              <p:nvPr/>
            </p:nvSpPr>
            <p:spPr>
              <a:xfrm>
                <a:off x="1259302" y="4817783"/>
                <a:ext cx="891071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Una generica componente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it-IT" dirty="0"/>
                  <a:t> o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it-IT" dirty="0"/>
                  <a:t> obbedisce all’equazione delle onde di D’Alembert.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D36CC081-2C39-F22C-B2AC-3BF6E3883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302" y="4817783"/>
                <a:ext cx="8910712" cy="402931"/>
              </a:xfrm>
              <a:prstGeom prst="rect">
                <a:avLst/>
              </a:prstGeom>
              <a:blipFill>
                <a:blip r:embed="rId7"/>
                <a:stretch>
                  <a:fillRect l="-616" b="-242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3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C72723-A98E-3002-75AB-BFE9D83AFC3B}"/>
              </a:ext>
            </a:extLst>
          </p:cNvPr>
          <p:cNvSpPr/>
          <p:nvPr/>
        </p:nvSpPr>
        <p:spPr>
          <a:xfrm>
            <a:off x="942535" y="1561514"/>
            <a:ext cx="10367890" cy="28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D826856F-FD09-9B22-8D31-72D71E140F2B}"/>
              </a:ext>
            </a:extLst>
          </p:cNvPr>
          <p:cNvCxnSpPr>
            <a:cxnSpLocks/>
          </p:cNvCxnSpPr>
          <p:nvPr/>
        </p:nvCxnSpPr>
        <p:spPr>
          <a:xfrm flipV="1">
            <a:off x="1562167" y="1322009"/>
            <a:ext cx="0" cy="107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E41362D-45F6-9902-B198-6F8C87FCB5EA}"/>
              </a:ext>
            </a:extLst>
          </p:cNvPr>
          <p:cNvCxnSpPr>
            <a:cxnSpLocks/>
          </p:cNvCxnSpPr>
          <p:nvPr/>
        </p:nvCxnSpPr>
        <p:spPr>
          <a:xfrm>
            <a:off x="1564749" y="2393685"/>
            <a:ext cx="984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00A2E52-44A1-6DAF-2C1E-2763F369771B}"/>
              </a:ext>
            </a:extLst>
          </p:cNvPr>
          <p:cNvCxnSpPr>
            <a:cxnSpLocks/>
          </p:cNvCxnSpPr>
          <p:nvPr/>
        </p:nvCxnSpPr>
        <p:spPr>
          <a:xfrm flipH="1">
            <a:off x="1263285" y="2390242"/>
            <a:ext cx="297768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3F8F4EC-E60A-03A5-6AE3-EF242489FE5E}"/>
              </a:ext>
            </a:extLst>
          </p:cNvPr>
          <p:cNvCxnSpPr>
            <a:cxnSpLocks/>
          </p:cNvCxnSpPr>
          <p:nvPr/>
        </p:nvCxnSpPr>
        <p:spPr>
          <a:xfrm flipV="1">
            <a:off x="2628932" y="1289765"/>
            <a:ext cx="0" cy="109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50372B8-AD0B-BE06-DD14-5FDCD5FB3E48}"/>
              </a:ext>
            </a:extLst>
          </p:cNvPr>
          <p:cNvCxnSpPr>
            <a:cxnSpLocks/>
          </p:cNvCxnSpPr>
          <p:nvPr/>
        </p:nvCxnSpPr>
        <p:spPr>
          <a:xfrm>
            <a:off x="2624170" y="2391458"/>
            <a:ext cx="1071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45250E4-3215-5617-30B2-207E7D21E5C0}"/>
              </a:ext>
            </a:extLst>
          </p:cNvPr>
          <p:cNvCxnSpPr>
            <a:cxnSpLocks/>
          </p:cNvCxnSpPr>
          <p:nvPr/>
        </p:nvCxnSpPr>
        <p:spPr>
          <a:xfrm flipH="1">
            <a:off x="2450150" y="2385330"/>
            <a:ext cx="180534" cy="41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CD1108F-25E6-402C-CEFA-37F9B9D32631}"/>
              </a:ext>
            </a:extLst>
          </p:cNvPr>
          <p:cNvCxnSpPr>
            <a:cxnSpLocks/>
          </p:cNvCxnSpPr>
          <p:nvPr/>
        </p:nvCxnSpPr>
        <p:spPr>
          <a:xfrm>
            <a:off x="2632784" y="1878589"/>
            <a:ext cx="83234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52B32DB-A905-79E2-FED5-D50A055C12AC}"/>
                  </a:ext>
                </a:extLst>
              </p:cNvPr>
              <p:cNvSpPr txBox="1"/>
              <p:nvPr/>
            </p:nvSpPr>
            <p:spPr>
              <a:xfrm>
                <a:off x="2353095" y="2363104"/>
                <a:ext cx="1805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52B32DB-A905-79E2-FED5-D50A055C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095" y="2363104"/>
                <a:ext cx="180534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F05F146-8B77-04BE-2305-16F3373B7730}"/>
                  </a:ext>
                </a:extLst>
              </p:cNvPr>
              <p:cNvSpPr txBox="1"/>
              <p:nvPr/>
            </p:nvSpPr>
            <p:spPr>
              <a:xfrm>
                <a:off x="1633399" y="131341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F05F146-8B77-04BE-2305-16F3373B7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99" y="1313417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6BCD187-E233-C27C-D275-08689487340B}"/>
                  </a:ext>
                </a:extLst>
              </p:cNvPr>
              <p:cNvSpPr txBox="1"/>
              <p:nvPr/>
            </p:nvSpPr>
            <p:spPr>
              <a:xfrm>
                <a:off x="1401728" y="2618576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6BCD187-E233-C27C-D275-086894873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28" y="2618576"/>
                <a:ext cx="169084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FAAAFDF-B579-68A0-3CDA-E54D8B53F755}"/>
                  </a:ext>
                </a:extLst>
              </p:cNvPr>
              <p:cNvSpPr txBox="1"/>
              <p:nvPr/>
            </p:nvSpPr>
            <p:spPr>
              <a:xfrm>
                <a:off x="3606611" y="2383848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1FAAAFDF-B579-68A0-3CDA-E54D8B53F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611" y="2383848"/>
                <a:ext cx="235642" cy="276999"/>
              </a:xfrm>
              <a:prstGeom prst="rect">
                <a:avLst/>
              </a:prstGeom>
              <a:blipFill>
                <a:blip r:embed="rId5"/>
                <a:stretch>
                  <a:fillRect l="-28947" t="-4444" r="-28947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D19041C-F8C7-E432-C7B4-2288323940DE}"/>
                  </a:ext>
                </a:extLst>
              </p:cNvPr>
              <p:cNvSpPr txBox="1"/>
              <p:nvPr/>
            </p:nvSpPr>
            <p:spPr>
              <a:xfrm>
                <a:off x="2758042" y="1251678"/>
                <a:ext cx="242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1D19041C-F8C7-E432-C7B4-22883239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042" y="1251678"/>
                <a:ext cx="242054" cy="276999"/>
              </a:xfrm>
              <a:prstGeom prst="rect">
                <a:avLst/>
              </a:prstGeom>
              <a:blipFill>
                <a:blip r:embed="rId6"/>
                <a:stretch>
                  <a:fillRect l="-37500" t="-6522" r="-35000" b="-347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32AC567-3E2A-4CCD-17AF-95443E0C1F9D}"/>
                  </a:ext>
                </a:extLst>
              </p:cNvPr>
              <p:cNvSpPr txBox="1"/>
              <p:nvPr/>
            </p:nvSpPr>
            <p:spPr>
              <a:xfrm>
                <a:off x="2525312" y="2646457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32AC567-3E2A-4CCD-17AF-95443E0C1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12" y="2646457"/>
                <a:ext cx="224420" cy="276999"/>
              </a:xfrm>
              <a:prstGeom prst="rect">
                <a:avLst/>
              </a:prstGeom>
              <a:blipFill>
                <a:blip r:embed="rId7"/>
                <a:stretch>
                  <a:fillRect l="-29730" t="-4348" r="-27027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580B229-FA59-5F88-D33B-92A2E33475AC}"/>
                  </a:ext>
                </a:extLst>
              </p:cNvPr>
              <p:cNvSpPr txBox="1"/>
              <p:nvPr/>
            </p:nvSpPr>
            <p:spPr>
              <a:xfrm>
                <a:off x="1310575" y="1193279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7580B229-FA59-5F88-D33B-92A2E3347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75" y="1193279"/>
                <a:ext cx="179216" cy="276999"/>
              </a:xfrm>
              <a:prstGeom prst="rect">
                <a:avLst/>
              </a:prstGeom>
              <a:blipFill>
                <a:blip r:embed="rId8"/>
                <a:stretch>
                  <a:fillRect l="-34483" r="-27586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FB93E53-A46F-9C03-783E-53ED38C1AC01}"/>
                  </a:ext>
                </a:extLst>
              </p:cNvPr>
              <p:cNvSpPr txBox="1"/>
              <p:nvPr/>
            </p:nvSpPr>
            <p:spPr>
              <a:xfrm>
                <a:off x="2293080" y="1183509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FB93E53-A46F-9C03-783E-53ED38C1A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080" y="1183509"/>
                <a:ext cx="234038" cy="276999"/>
              </a:xfrm>
              <a:prstGeom prst="rect">
                <a:avLst/>
              </a:prstGeom>
              <a:blipFill>
                <a:blip r:embed="rId9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0AB9A8A-31CF-70B0-80DD-4691349D8597}"/>
                  </a:ext>
                </a:extLst>
              </p:cNvPr>
              <p:cNvSpPr txBox="1"/>
              <p:nvPr/>
            </p:nvSpPr>
            <p:spPr>
              <a:xfrm>
                <a:off x="2693044" y="1560656"/>
                <a:ext cx="1239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0, 0)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0AB9A8A-31CF-70B0-80DD-4691349D8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44" y="1560656"/>
                <a:ext cx="1239763" cy="276999"/>
              </a:xfrm>
              <a:prstGeom prst="rect">
                <a:avLst/>
              </a:prstGeom>
              <a:blipFill>
                <a:blip r:embed="rId10"/>
                <a:stretch>
                  <a:fillRect l="-4433" t="-46667" r="-6897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A41D5620-9362-D0CA-69BB-3673BAD9F050}"/>
                  </a:ext>
                </a:extLst>
              </p:cNvPr>
              <p:cNvSpPr txBox="1"/>
              <p:nvPr/>
            </p:nvSpPr>
            <p:spPr>
              <a:xfrm>
                <a:off x="4764084" y="1067012"/>
                <a:ext cx="4900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Trasformazioni di Galileo per passare da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a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A41D5620-9362-D0CA-69BB-3673BAD9F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4" y="1067012"/>
                <a:ext cx="4900798" cy="369332"/>
              </a:xfrm>
              <a:prstGeom prst="rect">
                <a:avLst/>
              </a:prstGeom>
              <a:blipFill>
                <a:blip r:embed="rId11"/>
                <a:stretch>
                  <a:fillRect l="-112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7FFAE59C-2805-C3F7-D0DD-396465E2EF14}"/>
                  </a:ext>
                </a:extLst>
              </p:cNvPr>
              <p:cNvSpPr txBox="1"/>
              <p:nvPr/>
            </p:nvSpPr>
            <p:spPr>
              <a:xfrm>
                <a:off x="4993680" y="1586857"/>
                <a:ext cx="1396664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𝑣𝑡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7FFAE59C-2805-C3F7-D0DD-396465E2E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680" y="1586857"/>
                <a:ext cx="1396664" cy="12485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FDD00BE-17E3-81D3-739C-A12EF3301D4D}"/>
                  </a:ext>
                </a:extLst>
              </p:cNvPr>
              <p:cNvSpPr txBox="1"/>
              <p:nvPr/>
            </p:nvSpPr>
            <p:spPr>
              <a:xfrm>
                <a:off x="1024556" y="688471"/>
                <a:ext cx="6544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it-IT" dirty="0"/>
                  <a:t> sistemi di riferimento inerziali in moto relativo con velocità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BFDD00BE-17E3-81D3-739C-A12EF3301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56" y="688471"/>
                <a:ext cx="6544644" cy="369332"/>
              </a:xfrm>
              <a:prstGeom prst="rect">
                <a:avLst/>
              </a:prstGeom>
              <a:blipFill>
                <a:blip r:embed="rId13"/>
                <a:stretch>
                  <a:fillRect t="-22951" r="-2048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0C93C4-8277-CC5F-17DF-994F608C032B}"/>
                  </a:ext>
                </a:extLst>
              </p:cNvPr>
              <p:cNvSpPr txBox="1"/>
              <p:nvPr/>
            </p:nvSpPr>
            <p:spPr>
              <a:xfrm>
                <a:off x="1087544" y="3487823"/>
                <a:ext cx="1091709" cy="1778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0C93C4-8277-CC5F-17DF-994F608C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44" y="3487823"/>
                <a:ext cx="1091709" cy="17788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25B9E82-9EE7-3493-57D3-D9DE10E417DF}"/>
                  </a:ext>
                </a:extLst>
              </p:cNvPr>
              <p:cNvSpPr txBox="1"/>
              <p:nvPr/>
            </p:nvSpPr>
            <p:spPr>
              <a:xfrm>
                <a:off x="2683069" y="3554196"/>
                <a:ext cx="181652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25B9E82-9EE7-3493-57D3-D9DE10E41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69" y="3554196"/>
                <a:ext cx="1816523" cy="526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20EAAB3-D253-59D1-4240-33BD54BFA6B4}"/>
              </a:ext>
            </a:extLst>
          </p:cNvPr>
          <p:cNvSpPr txBox="1"/>
          <p:nvPr/>
        </p:nvSpPr>
        <p:spPr>
          <a:xfrm>
            <a:off x="1087545" y="3040259"/>
            <a:ext cx="980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L’equazione di D’Alembert delle onde elettromagnetiche </a:t>
            </a:r>
            <a:r>
              <a:rPr lang="it-IT" b="1" dirty="0"/>
              <a:t>non</a:t>
            </a:r>
            <a:r>
              <a:rPr lang="it-IT" dirty="0"/>
              <a:t> è invariante per trasformazioni di Galileo: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20952481-5645-1779-FE69-4C49BF5D0155}"/>
                  </a:ext>
                </a:extLst>
              </p:cNvPr>
              <p:cNvSpPr txBox="1"/>
              <p:nvPr/>
            </p:nvSpPr>
            <p:spPr>
              <a:xfrm>
                <a:off x="1119949" y="5435623"/>
                <a:ext cx="3126240" cy="606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20952481-5645-1779-FE69-4C49BF5D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49" y="5435623"/>
                <a:ext cx="3126240" cy="6065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B311A76-5783-E996-63EB-A5C28F1C8615}"/>
                  </a:ext>
                </a:extLst>
              </p:cNvPr>
              <p:cNvSpPr txBox="1"/>
              <p:nvPr/>
            </p:nvSpPr>
            <p:spPr>
              <a:xfrm>
                <a:off x="5578194" y="5419315"/>
                <a:ext cx="5387950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B311A76-5783-E996-63EB-A5C28F1C8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94" y="5419315"/>
                <a:ext cx="5387950" cy="62799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D6110354-C5AB-BB0B-03E5-57ADF1A4A7BF}"/>
              </a:ext>
            </a:extLst>
          </p:cNvPr>
          <p:cNvCxnSpPr/>
          <p:nvPr/>
        </p:nvCxnSpPr>
        <p:spPr>
          <a:xfrm>
            <a:off x="4575138" y="5728913"/>
            <a:ext cx="68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tangolo 59">
            <a:extLst>
              <a:ext uri="{FF2B5EF4-FFF2-40B4-BE49-F238E27FC236}">
                <a16:creationId xmlns:a16="http://schemas.microsoft.com/office/drawing/2014/main" id="{08A97E16-F889-C31E-AAB0-1C4B60373CFC}"/>
              </a:ext>
            </a:extLst>
          </p:cNvPr>
          <p:cNvSpPr/>
          <p:nvPr/>
        </p:nvSpPr>
        <p:spPr>
          <a:xfrm>
            <a:off x="4915235" y="1470278"/>
            <a:ext cx="1690095" cy="14531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620AB11-C081-279F-2D8F-28304A1B1047}"/>
                  </a:ext>
                </a:extLst>
              </p:cNvPr>
              <p:cNvSpPr txBox="1"/>
              <p:nvPr/>
            </p:nvSpPr>
            <p:spPr>
              <a:xfrm>
                <a:off x="5294394" y="3701766"/>
                <a:ext cx="1310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</a:rPr>
                        <m:t>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620AB11-C081-279F-2D8F-28304A1B1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394" y="3701766"/>
                <a:ext cx="1310936" cy="276999"/>
              </a:xfrm>
              <a:prstGeom prst="rect">
                <a:avLst/>
              </a:prstGeom>
              <a:blipFill>
                <a:blip r:embed="rId18"/>
                <a:stretch>
                  <a:fillRect l="-4651" t="-4348" r="-6047" b="-3260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1AD04864-D343-D75B-4AF6-552A12B11F9D}"/>
              </a:ext>
            </a:extLst>
          </p:cNvPr>
          <p:cNvSpPr/>
          <p:nvPr/>
        </p:nvSpPr>
        <p:spPr>
          <a:xfrm>
            <a:off x="5169846" y="3581147"/>
            <a:ext cx="1560032" cy="501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63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A91EB2-8947-C0BB-7068-F1154225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Esperimento di </a:t>
            </a:r>
            <a:r>
              <a:rPr lang="it-IT" dirty="0" err="1"/>
              <a:t>Michelson</a:t>
            </a:r>
            <a:r>
              <a:rPr lang="it-IT" dirty="0"/>
              <a:t> e Morley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9B5F616-B843-3230-90D1-1130817F2BCD}"/>
              </a:ext>
            </a:extLst>
          </p:cNvPr>
          <p:cNvSpPr/>
          <p:nvPr/>
        </p:nvSpPr>
        <p:spPr>
          <a:xfrm>
            <a:off x="6715783" y="2089016"/>
            <a:ext cx="685800" cy="101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80CBEE-79AB-1C0B-FD3E-7BBB248D46C2}"/>
              </a:ext>
            </a:extLst>
          </p:cNvPr>
          <p:cNvSpPr/>
          <p:nvPr/>
        </p:nvSpPr>
        <p:spPr>
          <a:xfrm rot="19625114">
            <a:off x="6717198" y="3721652"/>
            <a:ext cx="685800" cy="10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CABEC2F-5B88-B04A-7B57-6924E14C3E6C}"/>
              </a:ext>
            </a:extLst>
          </p:cNvPr>
          <p:cNvSpPr/>
          <p:nvPr/>
        </p:nvSpPr>
        <p:spPr>
          <a:xfrm rot="3373721">
            <a:off x="8347037" y="3721652"/>
            <a:ext cx="685800" cy="101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768FFD6-81ED-DF5A-5993-E7B0C673294D}"/>
              </a:ext>
            </a:extLst>
          </p:cNvPr>
          <p:cNvSpPr/>
          <p:nvPr/>
        </p:nvSpPr>
        <p:spPr>
          <a:xfrm rot="5400000">
            <a:off x="9851167" y="3721652"/>
            <a:ext cx="685800" cy="101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1F0BE21-6CB8-72E4-D7F0-B2C16E626341}"/>
              </a:ext>
            </a:extLst>
          </p:cNvPr>
          <p:cNvCxnSpPr>
            <a:cxnSpLocks/>
          </p:cNvCxnSpPr>
          <p:nvPr/>
        </p:nvCxnSpPr>
        <p:spPr>
          <a:xfrm flipH="1">
            <a:off x="6800816" y="3628985"/>
            <a:ext cx="575716" cy="372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75A5710-0300-0176-C01D-AFC73F8ABA9D}"/>
              </a:ext>
            </a:extLst>
          </p:cNvPr>
          <p:cNvCxnSpPr>
            <a:cxnSpLocks/>
          </p:cNvCxnSpPr>
          <p:nvPr/>
        </p:nvCxnSpPr>
        <p:spPr>
          <a:xfrm>
            <a:off x="5106807" y="3743877"/>
            <a:ext cx="18762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4425EDFC-7906-3377-530B-5CF2001CBC9A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6981695" y="3743661"/>
            <a:ext cx="106007" cy="714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13B89DF7-01D7-7A42-63B3-E8EA78346CF8}"/>
              </a:ext>
            </a:extLst>
          </p:cNvPr>
          <p:cNvCxnSpPr>
            <a:cxnSpLocks/>
          </p:cNvCxnSpPr>
          <p:nvPr/>
        </p:nvCxnSpPr>
        <p:spPr>
          <a:xfrm>
            <a:off x="7090260" y="3812717"/>
            <a:ext cx="15544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4A217558-18A8-91A3-D636-F170395A86AE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8639978" y="3744213"/>
            <a:ext cx="92187" cy="7088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61472BF-AF8D-0E22-A8B8-562ED353616E}"/>
              </a:ext>
            </a:extLst>
          </p:cNvPr>
          <p:cNvCxnSpPr>
            <a:cxnSpLocks/>
          </p:cNvCxnSpPr>
          <p:nvPr/>
        </p:nvCxnSpPr>
        <p:spPr>
          <a:xfrm flipV="1">
            <a:off x="8727403" y="3743661"/>
            <a:ext cx="1404752" cy="55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E7DD879-A027-C4CA-556F-1B88EEA226AE}"/>
              </a:ext>
            </a:extLst>
          </p:cNvPr>
          <p:cNvCxnSpPr>
            <a:cxnSpLocks/>
          </p:cNvCxnSpPr>
          <p:nvPr/>
        </p:nvCxnSpPr>
        <p:spPr>
          <a:xfrm flipH="1" flipV="1">
            <a:off x="7058683" y="3701955"/>
            <a:ext cx="28454" cy="10202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5272F32-1071-1E09-41DA-2866DD3E4B7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058683" y="2190616"/>
            <a:ext cx="0" cy="151133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e 51">
            <a:extLst>
              <a:ext uri="{FF2B5EF4-FFF2-40B4-BE49-F238E27FC236}">
                <a16:creationId xmlns:a16="http://schemas.microsoft.com/office/drawing/2014/main" id="{5FCF9157-F4DC-7A94-A44E-9BB5192AC9A6}"/>
              </a:ext>
            </a:extLst>
          </p:cNvPr>
          <p:cNvSpPr/>
          <p:nvPr/>
        </p:nvSpPr>
        <p:spPr>
          <a:xfrm>
            <a:off x="6956362" y="5698201"/>
            <a:ext cx="267873" cy="2856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12A716BC-19F7-F50E-F8EC-443EE9EB91DA}"/>
              </a:ext>
            </a:extLst>
          </p:cNvPr>
          <p:cNvCxnSpPr>
            <a:cxnSpLocks/>
          </p:cNvCxnSpPr>
          <p:nvPr/>
        </p:nvCxnSpPr>
        <p:spPr>
          <a:xfrm>
            <a:off x="7085498" y="3818435"/>
            <a:ext cx="1757" cy="148769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E9240F8C-5C0B-A376-AB9D-6F959B9CDAC9}"/>
              </a:ext>
            </a:extLst>
          </p:cNvPr>
          <p:cNvCxnSpPr>
            <a:cxnSpLocks/>
          </p:cNvCxnSpPr>
          <p:nvPr/>
        </p:nvCxnSpPr>
        <p:spPr>
          <a:xfrm flipV="1">
            <a:off x="7097772" y="3816054"/>
            <a:ext cx="0" cy="14876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tangolo 50">
            <a:extLst>
              <a:ext uri="{FF2B5EF4-FFF2-40B4-BE49-F238E27FC236}">
                <a16:creationId xmlns:a16="http://schemas.microsoft.com/office/drawing/2014/main" id="{C541077C-2623-2461-9971-6FF08F084E04}"/>
              </a:ext>
            </a:extLst>
          </p:cNvPr>
          <p:cNvSpPr/>
          <p:nvPr/>
        </p:nvSpPr>
        <p:spPr>
          <a:xfrm>
            <a:off x="6889836" y="5306124"/>
            <a:ext cx="394837" cy="532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786F4358-F68B-840D-1819-A8F1ABE56D7E}"/>
              </a:ext>
            </a:extLst>
          </p:cNvPr>
          <p:cNvSpPr/>
          <p:nvPr/>
        </p:nvSpPr>
        <p:spPr>
          <a:xfrm>
            <a:off x="5043734" y="3715187"/>
            <a:ext cx="54342" cy="565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A03B014-C40B-331F-6F94-B06CA372A90D}"/>
              </a:ext>
            </a:extLst>
          </p:cNvPr>
          <p:cNvCxnSpPr/>
          <p:nvPr/>
        </p:nvCxnSpPr>
        <p:spPr>
          <a:xfrm>
            <a:off x="7447448" y="3868337"/>
            <a:ext cx="5080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616BA892-68C0-ACBE-6615-C3DAB3576364}"/>
              </a:ext>
            </a:extLst>
          </p:cNvPr>
          <p:cNvCxnSpPr>
            <a:cxnSpLocks/>
          </p:cNvCxnSpPr>
          <p:nvPr/>
        </p:nvCxnSpPr>
        <p:spPr>
          <a:xfrm flipH="1">
            <a:off x="9523898" y="3690942"/>
            <a:ext cx="530225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D727A65D-65C4-9D58-E84F-70E6A05C1063}"/>
              </a:ext>
            </a:extLst>
          </p:cNvPr>
          <p:cNvCxnSpPr>
            <a:cxnSpLocks/>
          </p:cNvCxnSpPr>
          <p:nvPr/>
        </p:nvCxnSpPr>
        <p:spPr>
          <a:xfrm>
            <a:off x="7160428" y="4020477"/>
            <a:ext cx="0" cy="4654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>
            <a:extLst>
              <a:ext uri="{FF2B5EF4-FFF2-40B4-BE49-F238E27FC236}">
                <a16:creationId xmlns:a16="http://schemas.microsoft.com/office/drawing/2014/main" id="{3D9B2864-D2B3-25EE-E619-7A9031E2CBEC}"/>
              </a:ext>
            </a:extLst>
          </p:cNvPr>
          <p:cNvCxnSpPr>
            <a:cxnSpLocks/>
          </p:cNvCxnSpPr>
          <p:nvPr/>
        </p:nvCxnSpPr>
        <p:spPr>
          <a:xfrm>
            <a:off x="7021149" y="4020477"/>
            <a:ext cx="0" cy="4654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8FEFF93D-A7AC-729A-303F-8A207EBBF8C3}"/>
              </a:ext>
            </a:extLst>
          </p:cNvPr>
          <p:cNvCxnSpPr>
            <a:cxnSpLocks/>
          </p:cNvCxnSpPr>
          <p:nvPr/>
        </p:nvCxnSpPr>
        <p:spPr>
          <a:xfrm flipV="1">
            <a:off x="7110474" y="3162852"/>
            <a:ext cx="0" cy="4419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7968982B-6A4E-A434-6E67-6E4712E599DE}"/>
              </a:ext>
            </a:extLst>
          </p:cNvPr>
          <p:cNvCxnSpPr>
            <a:cxnSpLocks/>
          </p:cNvCxnSpPr>
          <p:nvPr/>
        </p:nvCxnSpPr>
        <p:spPr>
          <a:xfrm>
            <a:off x="7005892" y="2269782"/>
            <a:ext cx="0" cy="4654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9E54F2F1-A100-FCCC-0860-1B66B42E2135}"/>
                  </a:ext>
                </a:extLst>
              </p:cNvPr>
              <p:cNvSpPr txBox="1"/>
              <p:nvPr/>
            </p:nvSpPr>
            <p:spPr>
              <a:xfrm>
                <a:off x="9622567" y="4085731"/>
                <a:ext cx="1507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Specchio</a:t>
                </a:r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9E54F2F1-A100-FCCC-0860-1B66B42E2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567" y="4085731"/>
                <a:ext cx="150788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78F7EE77-BA18-C9C8-B220-351BA3631F5F}"/>
                  </a:ext>
                </a:extLst>
              </p:cNvPr>
              <p:cNvSpPr txBox="1"/>
              <p:nvPr/>
            </p:nvSpPr>
            <p:spPr>
              <a:xfrm>
                <a:off x="7476329" y="1940106"/>
                <a:ext cx="1507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Specchio</a:t>
                </a:r>
              </a:p>
            </p:txBody>
          </p:sp>
        </mc:Choice>
        <mc:Fallback xmlns="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78F7EE77-BA18-C9C8-B220-351BA3631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29" y="1940106"/>
                <a:ext cx="150788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BAB47798-38EC-E69F-E1FA-F24CF54B1BE1}"/>
              </a:ext>
            </a:extLst>
          </p:cNvPr>
          <p:cNvSpPr txBox="1"/>
          <p:nvPr/>
        </p:nvSpPr>
        <p:spPr>
          <a:xfrm>
            <a:off x="4467523" y="3769658"/>
            <a:ext cx="1798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Sorgente monocromatica coerente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7589FB1F-9DFB-BBF3-EBA5-CC52DF19ACF8}"/>
              </a:ext>
            </a:extLst>
          </p:cNvPr>
          <p:cNvSpPr txBox="1"/>
          <p:nvPr/>
        </p:nvSpPr>
        <p:spPr>
          <a:xfrm>
            <a:off x="5761718" y="5384548"/>
            <a:ext cx="2797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Telescopio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73B44FA0-AC67-DC38-AE3D-73A5FF4B16DF}"/>
              </a:ext>
            </a:extLst>
          </p:cNvPr>
          <p:cNvSpPr txBox="1"/>
          <p:nvPr/>
        </p:nvSpPr>
        <p:spPr>
          <a:xfrm>
            <a:off x="8082659" y="4079978"/>
            <a:ext cx="16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Lastra di vetro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30F24C5F-FCB5-FC6C-154E-25F973A7EAB2}"/>
                  </a:ext>
                </a:extLst>
              </p:cNvPr>
              <p:cNvSpPr txBox="1"/>
              <p:nvPr/>
            </p:nvSpPr>
            <p:spPr>
              <a:xfrm>
                <a:off x="6742888" y="3452332"/>
                <a:ext cx="2010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30F24C5F-FCB5-FC6C-154E-25F973A7E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88" y="3452332"/>
                <a:ext cx="201017" cy="276999"/>
              </a:xfrm>
              <a:prstGeom prst="rect">
                <a:avLst/>
              </a:prstGeom>
              <a:blipFill>
                <a:blip r:embed="rId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50F318B7-07BD-571A-7F4F-68290B7EEA4E}"/>
                  </a:ext>
                </a:extLst>
              </p:cNvPr>
              <p:cNvSpPr txBox="1"/>
              <p:nvPr/>
            </p:nvSpPr>
            <p:spPr>
              <a:xfrm>
                <a:off x="4467523" y="2089016"/>
                <a:ext cx="832792" cy="619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ba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ba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0" name="CasellaDiTesto 99">
                <a:extLst>
                  <a:ext uri="{FF2B5EF4-FFF2-40B4-BE49-F238E27FC236}">
                    <a16:creationId xmlns:a16="http://schemas.microsoft.com/office/drawing/2014/main" id="{50F318B7-07BD-571A-7F4F-68290B7E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523" y="2089016"/>
                <a:ext cx="832792" cy="619272"/>
              </a:xfrm>
              <a:prstGeom prst="rect">
                <a:avLst/>
              </a:prstGeom>
              <a:blipFill>
                <a:blip r:embed="rId6"/>
                <a:stretch>
                  <a:fillRect l="-6618" r="-2206" b="-69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C38502CD-FBF2-F15F-2E43-CBDA34B76150}"/>
              </a:ext>
            </a:extLst>
          </p:cNvPr>
          <p:cNvSpPr txBox="1"/>
          <p:nvPr/>
        </p:nvSpPr>
        <p:spPr>
          <a:xfrm>
            <a:off x="5342952" y="2925229"/>
            <a:ext cx="165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Lastra di vetro</a:t>
            </a:r>
          </a:p>
          <a:p>
            <a:r>
              <a:rPr lang="it-IT" dirty="0"/>
              <a:t>semiriflettente</a:t>
            </a:r>
          </a:p>
        </p:txBody>
      </p: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1C0D4384-FD12-C402-AEAA-46025F9C4A3F}"/>
              </a:ext>
            </a:extLst>
          </p:cNvPr>
          <p:cNvCxnSpPr>
            <a:cxnSpLocks/>
          </p:cNvCxnSpPr>
          <p:nvPr/>
        </p:nvCxnSpPr>
        <p:spPr>
          <a:xfrm flipV="1">
            <a:off x="2646190" y="4472644"/>
            <a:ext cx="0" cy="107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2B4289ED-D15D-294B-DF9A-F58BBFE07B52}"/>
              </a:ext>
            </a:extLst>
          </p:cNvPr>
          <p:cNvCxnSpPr>
            <a:cxnSpLocks/>
          </p:cNvCxnSpPr>
          <p:nvPr/>
        </p:nvCxnSpPr>
        <p:spPr>
          <a:xfrm>
            <a:off x="2648772" y="5544320"/>
            <a:ext cx="984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6688BCB8-72AD-C257-2A11-4B20FF825286}"/>
              </a:ext>
            </a:extLst>
          </p:cNvPr>
          <p:cNvCxnSpPr>
            <a:cxnSpLocks/>
          </p:cNvCxnSpPr>
          <p:nvPr/>
        </p:nvCxnSpPr>
        <p:spPr>
          <a:xfrm flipH="1">
            <a:off x="2347308" y="5540877"/>
            <a:ext cx="297768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A3645A50-80DC-5C0F-583B-F56254191104}"/>
                  </a:ext>
                </a:extLst>
              </p:cNvPr>
              <p:cNvSpPr txBox="1"/>
              <p:nvPr/>
            </p:nvSpPr>
            <p:spPr>
              <a:xfrm>
                <a:off x="3437118" y="5513739"/>
                <a:ext cx="1805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A3645A50-80DC-5C0F-583B-F5625419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18" y="5513739"/>
                <a:ext cx="180534" cy="276999"/>
              </a:xfrm>
              <a:prstGeom prst="rect">
                <a:avLst/>
              </a:prstGeom>
              <a:blipFill>
                <a:blip r:embed="rId7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87C4400A-429E-E645-6175-62CF1234FE41}"/>
                  </a:ext>
                </a:extLst>
              </p:cNvPr>
              <p:cNvSpPr txBox="1"/>
              <p:nvPr/>
            </p:nvSpPr>
            <p:spPr>
              <a:xfrm>
                <a:off x="2411817" y="442262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87C4400A-429E-E645-6175-62CF1234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817" y="4422625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F3AF8942-0D1E-DE34-FFE9-9AE92ED14DFE}"/>
                  </a:ext>
                </a:extLst>
              </p:cNvPr>
              <p:cNvSpPr txBox="1"/>
              <p:nvPr/>
            </p:nvSpPr>
            <p:spPr>
              <a:xfrm>
                <a:off x="2485751" y="576921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9" name="CasellaDiTesto 108">
                <a:extLst>
                  <a:ext uri="{FF2B5EF4-FFF2-40B4-BE49-F238E27FC236}">
                    <a16:creationId xmlns:a16="http://schemas.microsoft.com/office/drawing/2014/main" id="{F3AF8942-0D1E-DE34-FFE9-9AE92ED14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51" y="576921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74166C2C-BAE0-398C-F10D-25294069E119}"/>
              </a:ext>
            </a:extLst>
          </p:cNvPr>
          <p:cNvSpPr txBox="1"/>
          <p:nvPr/>
        </p:nvSpPr>
        <p:spPr>
          <a:xfrm>
            <a:off x="2124769" y="4089714"/>
            <a:ext cx="116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Sdr</a:t>
            </a:r>
            <a:r>
              <a:rPr lang="it-IT" dirty="0"/>
              <a:t> 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317991C6-6A7D-E598-0CCD-D2FCE53D752C}"/>
                  </a:ext>
                </a:extLst>
              </p:cNvPr>
              <p:cNvSpPr txBox="1"/>
              <p:nvPr/>
            </p:nvSpPr>
            <p:spPr>
              <a:xfrm>
                <a:off x="2705971" y="4746621"/>
                <a:ext cx="1239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0, 0)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317991C6-6A7D-E598-0CCD-D2FCE53D7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71" y="4746621"/>
                <a:ext cx="1239763" cy="276999"/>
              </a:xfrm>
              <a:prstGeom prst="rect">
                <a:avLst/>
              </a:prstGeom>
              <a:blipFill>
                <a:blip r:embed="rId10"/>
                <a:stretch>
                  <a:fillRect l="-4433" t="-48889" r="-6897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652B65F3-57B9-733F-27CD-CB72EE4CB3A2}"/>
              </a:ext>
            </a:extLst>
          </p:cNvPr>
          <p:cNvCxnSpPr>
            <a:cxnSpLocks/>
          </p:cNvCxnSpPr>
          <p:nvPr/>
        </p:nvCxnSpPr>
        <p:spPr>
          <a:xfrm>
            <a:off x="2654835" y="5104424"/>
            <a:ext cx="832340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CC6C3CEF-5F91-AEE8-78BB-C87C5766A2A2}"/>
              </a:ext>
            </a:extLst>
          </p:cNvPr>
          <p:cNvCxnSpPr>
            <a:cxnSpLocks/>
          </p:cNvCxnSpPr>
          <p:nvPr/>
        </p:nvCxnSpPr>
        <p:spPr>
          <a:xfrm flipV="1">
            <a:off x="1331981" y="4500058"/>
            <a:ext cx="0" cy="107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0C49CB4-410B-C068-839E-7D81FD24C103}"/>
              </a:ext>
            </a:extLst>
          </p:cNvPr>
          <p:cNvCxnSpPr>
            <a:cxnSpLocks/>
          </p:cNvCxnSpPr>
          <p:nvPr/>
        </p:nvCxnSpPr>
        <p:spPr>
          <a:xfrm>
            <a:off x="1334563" y="5571734"/>
            <a:ext cx="984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B54EB29-0387-C485-F5D2-67B348E75A85}"/>
                  </a:ext>
                </a:extLst>
              </p:cNvPr>
              <p:cNvSpPr txBox="1"/>
              <p:nvPr/>
            </p:nvSpPr>
            <p:spPr>
              <a:xfrm>
                <a:off x="2072387" y="5620993"/>
                <a:ext cx="1805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B54EB29-0387-C485-F5D2-67B348E7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387" y="5620993"/>
                <a:ext cx="180534" cy="276999"/>
              </a:xfrm>
              <a:prstGeom prst="rect">
                <a:avLst/>
              </a:prstGeom>
              <a:blipFill>
                <a:blip r:embed="rId11"/>
                <a:stretch>
                  <a:fillRect l="-50000" t="-4348" r="-50000" b="-86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3982B58-507D-75DC-59DB-6A35F7CD9D21}"/>
                  </a:ext>
                </a:extLst>
              </p:cNvPr>
              <p:cNvSpPr txBox="1"/>
              <p:nvPr/>
            </p:nvSpPr>
            <p:spPr>
              <a:xfrm>
                <a:off x="1403213" y="4491466"/>
                <a:ext cx="242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83982B58-507D-75DC-59DB-6A35F7CD9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13" y="4491466"/>
                <a:ext cx="242054" cy="276999"/>
              </a:xfrm>
              <a:prstGeom prst="rect">
                <a:avLst/>
              </a:prstGeom>
              <a:blipFill>
                <a:blip r:embed="rId12"/>
                <a:stretch>
                  <a:fillRect l="-37500" t="-8889" r="-35000" b="-377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84972CD-494E-08DA-573A-BCFBF6CAA609}"/>
                  </a:ext>
                </a:extLst>
              </p:cNvPr>
              <p:cNvSpPr txBox="1"/>
              <p:nvPr/>
            </p:nvSpPr>
            <p:spPr>
              <a:xfrm>
                <a:off x="1171542" y="5796625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84972CD-494E-08DA-573A-BCFBF6CAA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42" y="5796625"/>
                <a:ext cx="224420" cy="276999"/>
              </a:xfrm>
              <a:prstGeom prst="rect">
                <a:avLst/>
              </a:prstGeom>
              <a:blipFill>
                <a:blip r:embed="rId13"/>
                <a:stretch>
                  <a:fillRect l="-29730" t="-4444" r="-27027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06BB76-7345-6CE0-4C4A-8B30F9A709EE}"/>
              </a:ext>
            </a:extLst>
          </p:cNvPr>
          <p:cNvSpPr txBox="1"/>
          <p:nvPr/>
        </p:nvSpPr>
        <p:spPr>
          <a:xfrm>
            <a:off x="878757" y="4066726"/>
            <a:ext cx="116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Sdr</a:t>
            </a:r>
            <a:r>
              <a:rPr lang="it-IT" dirty="0"/>
              <a:t> Etere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688BCB8-72AD-C257-2A11-4B20FF825286}"/>
              </a:ext>
            </a:extLst>
          </p:cNvPr>
          <p:cNvCxnSpPr>
            <a:cxnSpLocks/>
          </p:cNvCxnSpPr>
          <p:nvPr/>
        </p:nvCxnSpPr>
        <p:spPr>
          <a:xfrm flipH="1">
            <a:off x="1037975" y="5571895"/>
            <a:ext cx="297768" cy="40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02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D205D03C-7E29-BBE4-ADFA-7FB305265A0F}"/>
              </a:ext>
            </a:extLst>
          </p:cNvPr>
          <p:cNvSpPr/>
          <p:nvPr/>
        </p:nvSpPr>
        <p:spPr>
          <a:xfrm>
            <a:off x="942535" y="1561514"/>
            <a:ext cx="10367890" cy="28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C4A1D92-51DE-AFD1-F6C5-67B818D3D9A4}"/>
                  </a:ext>
                </a:extLst>
              </p:cNvPr>
              <p:cNvSpPr txBox="1"/>
              <p:nvPr/>
            </p:nvSpPr>
            <p:spPr>
              <a:xfrm>
                <a:off x="942534" y="1003300"/>
                <a:ext cx="10512865" cy="711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Differenza tra il tempo impiegato del raggio superiore a percorrere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e>
                    </m:bar>
                  </m:oMath>
                </a14:m>
                <a:r>
                  <a:rPr lang="it-IT" dirty="0"/>
                  <a:t> e il tempo impiegato dal raggio orizzontale a percorrere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it-IT" dirty="0"/>
                  <a:t> e poi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it-IT" dirty="0"/>
                  <a:t>: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C4A1D92-51DE-AFD1-F6C5-67B818D3D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4" y="1003300"/>
                <a:ext cx="10512865" cy="711605"/>
              </a:xfrm>
              <a:prstGeom prst="rect">
                <a:avLst/>
              </a:prstGeom>
              <a:blipFill>
                <a:blip r:embed="rId2"/>
                <a:stretch>
                  <a:fillRect l="-522" b="-1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54C7F5-03E0-D74E-B746-94A470215874}"/>
                  </a:ext>
                </a:extLst>
              </p:cNvPr>
              <p:cNvSpPr txBox="1"/>
              <p:nvPr/>
            </p:nvSpPr>
            <p:spPr>
              <a:xfrm>
                <a:off x="980634" y="1996120"/>
                <a:ext cx="8436091" cy="900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𝐴𝐶𝐴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54C7F5-03E0-D74E-B746-94A470215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34" y="1996120"/>
                <a:ext cx="8436091" cy="90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5201252-4E48-09B5-8FC8-368276B940A9}"/>
                  </a:ext>
                </a:extLst>
              </p:cNvPr>
              <p:cNvSpPr txBox="1"/>
              <p:nvPr/>
            </p:nvSpPr>
            <p:spPr>
              <a:xfrm>
                <a:off x="942534" y="3041073"/>
                <a:ext cx="100437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Non conosciamo la velocità della terra rispetto all’etere, pertanto non possiamo valutare la variazione della figura d’interferenza rispetto all’assenza del vento d’etere.</a:t>
                </a:r>
              </a:p>
              <a:p>
                <a:r>
                  <a:rPr lang="it-IT" dirty="0"/>
                  <a:t>Ruotiamo l’apparato sperimentale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it-IT" dirty="0"/>
                  <a:t> e valutiamo come cambia la figura di interferenza; per semplicità imponiamo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5201252-4E48-09B5-8FC8-368276B94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4" y="3041073"/>
                <a:ext cx="10043748" cy="1200329"/>
              </a:xfrm>
              <a:prstGeom prst="rect">
                <a:avLst/>
              </a:prstGeom>
              <a:blipFill>
                <a:blip r:embed="rId4"/>
                <a:stretch>
                  <a:fillRect l="-546" t="-3046" r="-850" b="-7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198334B-8D9A-A06A-B312-E3F37685DABE}"/>
                  </a:ext>
                </a:extLst>
              </p:cNvPr>
              <p:cNvSpPr txBox="1"/>
              <p:nvPr/>
            </p:nvSpPr>
            <p:spPr>
              <a:xfrm>
                <a:off x="980634" y="4385980"/>
                <a:ext cx="2478183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</m:e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90°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≅−</m:t>
                              </m:r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nor/>
                                </m:rPr>
                                <a:rPr lang="it-IT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b="0" i="0" dirty="0" smtClean="0"/>
                                <m:t>=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198334B-8D9A-A06A-B312-E3F37685D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34" y="4385980"/>
                <a:ext cx="2478183" cy="1248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5CA0B2A-258F-AA06-AB73-B167FD21D111}"/>
                  </a:ext>
                </a:extLst>
              </p:cNvPr>
              <p:cNvSpPr txBox="1"/>
              <p:nvPr/>
            </p:nvSpPr>
            <p:spPr>
              <a:xfrm>
                <a:off x="5559287" y="4740628"/>
                <a:ext cx="2832762" cy="555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90°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5CA0B2A-258F-AA06-AB73-B167FD21D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287" y="4740628"/>
                <a:ext cx="2832762" cy="5558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FF549C5C-1296-425C-B59E-C9E28602FD41}"/>
              </a:ext>
            </a:extLst>
          </p:cNvPr>
          <p:cNvSpPr/>
          <p:nvPr/>
        </p:nvSpPr>
        <p:spPr>
          <a:xfrm>
            <a:off x="5247862" y="4585521"/>
            <a:ext cx="3485324" cy="849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8B6F543-5F96-2DC3-6C70-E6106E069582}"/>
                  </a:ext>
                </a:extLst>
              </p:cNvPr>
              <p:cNvSpPr txBox="1"/>
              <p:nvPr/>
            </p:nvSpPr>
            <p:spPr>
              <a:xfrm>
                <a:off x="4066814" y="5490864"/>
                <a:ext cx="60048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/>
                  <a:t>Spostamento delle frange dopo aver ruotato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it-IT" dirty="0"/>
                  <a:t> l’apparato rispetto alla condizione iniziale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8B6F543-5F96-2DC3-6C70-E6106E069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814" y="5490864"/>
                <a:ext cx="6004837" cy="646331"/>
              </a:xfrm>
              <a:prstGeom prst="rect">
                <a:avLst/>
              </a:prstGeom>
              <a:blipFill>
                <a:blip r:embed="rId7"/>
                <a:stretch>
                  <a:fillRect l="-812" t="-5660" r="-914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2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101EB92-A8A5-03AF-74E5-B7893C450187}"/>
              </a:ext>
            </a:extLst>
          </p:cNvPr>
          <p:cNvSpPr/>
          <p:nvPr/>
        </p:nvSpPr>
        <p:spPr>
          <a:xfrm>
            <a:off x="942535" y="1561514"/>
            <a:ext cx="10367890" cy="284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0DD0B22-C06E-06BE-56C4-B3CB436592CB}"/>
                  </a:ext>
                </a:extLst>
              </p:cNvPr>
              <p:cNvSpPr txBox="1"/>
              <p:nvPr/>
            </p:nvSpPr>
            <p:spPr>
              <a:xfrm>
                <a:off x="1205948" y="848139"/>
                <a:ext cx="988612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Nel 1887 </a:t>
                </a:r>
                <a:r>
                  <a:rPr lang="it-IT" dirty="0" err="1"/>
                  <a:t>Michelson</a:t>
                </a:r>
                <a:r>
                  <a:rPr lang="it-IT" dirty="0"/>
                  <a:t> e Morley utilizzarono: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=590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it-IT" dirty="0"/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=11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≅30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𝑘𝑚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/>
                  <a:t>.</a:t>
                </a:r>
              </a:p>
              <a:p>
                <a:r>
                  <a:rPr lang="it-IT" dirty="0"/>
                  <a:t>Spostamento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it-IT" dirty="0"/>
                  <a:t> atteso di 0.4 frange ma spostamento misurato nullo (entro i limiti sperimentali).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0DD0B22-C06E-06BE-56C4-B3CB43659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48" y="848139"/>
                <a:ext cx="9886122" cy="923330"/>
              </a:xfrm>
              <a:prstGeom prst="rect">
                <a:avLst/>
              </a:prstGeom>
              <a:blipFill>
                <a:blip r:embed="rId2"/>
                <a:stretch>
                  <a:fillRect l="-555" t="-32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D7EA8070-0536-FB03-3B23-155EF5B58826}"/>
              </a:ext>
            </a:extLst>
          </p:cNvPr>
          <p:cNvSpPr txBox="1"/>
          <p:nvPr/>
        </p:nvSpPr>
        <p:spPr>
          <a:xfrm>
            <a:off x="1205948" y="2174923"/>
            <a:ext cx="654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C00000"/>
                </a:solidFill>
              </a:rPr>
              <a:t>Conclusioni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88A565-BC5B-7368-32F0-07672F5D2C32}"/>
              </a:ext>
            </a:extLst>
          </p:cNvPr>
          <p:cNvSpPr txBox="1"/>
          <p:nvPr/>
        </p:nvSpPr>
        <p:spPr>
          <a:xfrm>
            <a:off x="1205948" y="2631772"/>
            <a:ext cx="92235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arenR"/>
            </a:pPr>
            <a:r>
              <a:rPr lang="it-IT" sz="1800" b="0" i="0" u="none" strike="noStrike" baseline="0" dirty="0">
                <a:latin typeface="Calibri (Corpo)"/>
              </a:rPr>
              <a:t>la Terra è ferma rispetto all’etere (non c’è vento d’etere); l'etere è rigidamente attaccato alla Terra.</a:t>
            </a:r>
          </a:p>
          <a:p>
            <a:pPr algn="l"/>
            <a:endParaRPr lang="it-IT" sz="1800" b="0" i="0" u="none" strike="noStrike" baseline="0" dirty="0">
              <a:latin typeface="Calibri (Corpo)"/>
            </a:endParaRPr>
          </a:p>
          <a:p>
            <a:pPr algn="l"/>
            <a:r>
              <a:rPr lang="it-IT" dirty="0">
                <a:latin typeface="Calibri (Corpo)"/>
              </a:rPr>
              <a:t>2)   I</a:t>
            </a:r>
            <a:r>
              <a:rPr lang="it-IT" sz="1800" b="0" i="0" u="none" strike="noStrike" baseline="0" dirty="0">
                <a:latin typeface="Calibri (Corpo)"/>
              </a:rPr>
              <a:t>l braccio dell’interferometro nella direzione del moto dell’etere si accorcia (contrazione di Lorentz-</a:t>
            </a:r>
            <a:r>
              <a:rPr lang="it-IT" sz="1800" b="0" i="0" u="none" strike="noStrike" baseline="0" dirty="0" err="1">
                <a:latin typeface="Calibri (Corpo)"/>
              </a:rPr>
              <a:t>FitzGerald</a:t>
            </a:r>
            <a:r>
              <a:rPr lang="it-IT" sz="1800" b="0" i="0" u="none" strike="noStrike" baseline="0" dirty="0">
                <a:latin typeface="Calibri (Corpo)"/>
              </a:rPr>
              <a:t>).</a:t>
            </a:r>
          </a:p>
          <a:p>
            <a:pPr algn="l"/>
            <a:endParaRPr lang="it-IT" sz="1800" b="0" i="0" u="none" strike="noStrike" baseline="0" dirty="0">
              <a:latin typeface="Calibri (Corpo)"/>
            </a:endParaRPr>
          </a:p>
          <a:p>
            <a:pPr algn="l"/>
            <a:r>
              <a:rPr lang="it-IT" dirty="0">
                <a:latin typeface="Calibri (Corpo)"/>
              </a:rPr>
              <a:t>3)   </a:t>
            </a:r>
            <a:r>
              <a:rPr lang="it-IT" sz="1800" b="0" i="0" u="none" strike="noStrike" baseline="0" dirty="0">
                <a:latin typeface="Calibri (Corpo)"/>
              </a:rPr>
              <a:t>L'etere non esiste:</a:t>
            </a:r>
          </a:p>
          <a:p>
            <a:pPr algn="l"/>
            <a:r>
              <a:rPr lang="it-IT" dirty="0">
                <a:latin typeface="Calibri (Corpo)"/>
              </a:rPr>
              <a:t>	a) L</a:t>
            </a:r>
            <a:r>
              <a:rPr lang="it-IT" sz="1800" b="0" i="0" u="none" strike="noStrike" baseline="0" dirty="0">
                <a:latin typeface="Calibri (Corpo)"/>
              </a:rPr>
              <a:t>a velocita della luce è la medesima in tutte le direzioni indipendentemente dalla velocità 	    della sorgente che la emette.</a:t>
            </a:r>
          </a:p>
          <a:p>
            <a:pPr algn="l"/>
            <a:r>
              <a:rPr lang="it-IT" dirty="0">
                <a:latin typeface="Calibri (Corpo)"/>
              </a:rPr>
              <a:t>         b)</a:t>
            </a:r>
            <a:r>
              <a:rPr lang="it-IT" sz="1800" b="0" i="0" u="none" strike="noStrike" baseline="0" dirty="0">
                <a:latin typeface="Calibri (Corpo)"/>
              </a:rPr>
              <a:t> </a:t>
            </a:r>
            <a:r>
              <a:rPr lang="it-IT" dirty="0">
                <a:latin typeface="Calibri (Corpo)"/>
              </a:rPr>
              <a:t>L</a:t>
            </a:r>
            <a:r>
              <a:rPr lang="it-IT" sz="1800" b="0" i="0" u="none" strike="noStrike" baseline="0" dirty="0">
                <a:latin typeface="Calibri (Corpo)"/>
              </a:rPr>
              <a:t>a velocita della luce nel vuoto diventa una quantità</a:t>
            </a:r>
            <a:r>
              <a:rPr lang="it-IT" dirty="0">
                <a:latin typeface="Calibri (Corpo)"/>
              </a:rPr>
              <a:t> </a:t>
            </a:r>
            <a:r>
              <a:rPr lang="it-IT" sz="1800" b="0" i="0" u="none" strike="noStrike" baseline="0" dirty="0">
                <a:latin typeface="Calibri (Corpo)"/>
              </a:rPr>
              <a:t>fondamentale.</a:t>
            </a:r>
            <a:endParaRPr lang="it-IT" dirty="0">
              <a:latin typeface="Calibri (Corpo)"/>
            </a:endParaRPr>
          </a:p>
        </p:txBody>
      </p:sp>
    </p:spTree>
    <p:extLst>
      <p:ext uri="{BB962C8B-B14F-4D97-AF65-F5344CB8AC3E}">
        <p14:creationId xmlns:p14="http://schemas.microsoft.com/office/powerpoint/2010/main" val="20770607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796</TotalTime>
  <Words>484</Words>
  <Application>Microsoft Office PowerPoint</Application>
  <PresentationFormat>Widescreen</PresentationFormat>
  <Paragraphs>69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Calibri</vt:lpstr>
      <vt:lpstr>Calibri (Corpo)</vt:lpstr>
      <vt:lpstr>Calibri Corpo</vt:lpstr>
      <vt:lpstr>Calibri Light</vt:lpstr>
      <vt:lpstr>Cambria Math</vt:lpstr>
      <vt:lpstr>Retrospettivo</vt:lpstr>
      <vt:lpstr>Fisica Relativistica</vt:lpstr>
      <vt:lpstr>Equazioni di Maxwell</vt:lpstr>
      <vt:lpstr>Presentazione standard di PowerPoint</vt:lpstr>
      <vt:lpstr>Esperimento di Michelson e Morley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Emanuele Spataro - emanuele.spataro@studio.unibo.it</dc:creator>
  <cp:lastModifiedBy>Emanuele Spataro - emanuele.spataro@studio.unibo.it</cp:lastModifiedBy>
  <cp:revision>290</cp:revision>
  <dcterms:created xsi:type="dcterms:W3CDTF">2023-01-20T20:51:35Z</dcterms:created>
  <dcterms:modified xsi:type="dcterms:W3CDTF">2023-01-24T21:24:35Z</dcterms:modified>
</cp:coreProperties>
</file>