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0" r:id="rId1"/>
  </p:sldMasterIdLst>
  <p:notesMasterIdLst>
    <p:notesMasterId r:id="rId46"/>
  </p:notesMasterIdLst>
  <p:handoutMasterIdLst>
    <p:handoutMasterId r:id="rId47"/>
  </p:handoutMasterIdLst>
  <p:sldIdLst>
    <p:sldId id="256" r:id="rId2"/>
    <p:sldId id="342" r:id="rId3"/>
    <p:sldId id="343" r:id="rId4"/>
    <p:sldId id="304" r:id="rId5"/>
    <p:sldId id="303" r:id="rId6"/>
    <p:sldId id="305" r:id="rId7"/>
    <p:sldId id="344" r:id="rId8"/>
    <p:sldId id="306" r:id="rId9"/>
    <p:sldId id="345" r:id="rId10"/>
    <p:sldId id="307" r:id="rId11"/>
    <p:sldId id="346" r:id="rId12"/>
    <p:sldId id="308" r:id="rId13"/>
    <p:sldId id="309" r:id="rId14"/>
    <p:sldId id="311" r:id="rId15"/>
    <p:sldId id="310" r:id="rId16"/>
    <p:sldId id="312" r:id="rId17"/>
    <p:sldId id="313" r:id="rId18"/>
    <p:sldId id="314" r:id="rId19"/>
    <p:sldId id="315" r:id="rId20"/>
    <p:sldId id="316" r:id="rId21"/>
    <p:sldId id="347" r:id="rId22"/>
    <p:sldId id="317" r:id="rId23"/>
    <p:sldId id="318" r:id="rId24"/>
    <p:sldId id="319" r:id="rId25"/>
    <p:sldId id="320" r:id="rId26"/>
    <p:sldId id="321" r:id="rId27"/>
    <p:sldId id="322" r:id="rId28"/>
    <p:sldId id="323" r:id="rId29"/>
    <p:sldId id="326" r:id="rId30"/>
    <p:sldId id="324" r:id="rId31"/>
    <p:sldId id="325" r:id="rId32"/>
    <p:sldId id="348" r:id="rId33"/>
    <p:sldId id="327" r:id="rId34"/>
    <p:sldId id="328" r:id="rId35"/>
    <p:sldId id="340" r:id="rId36"/>
    <p:sldId id="329" r:id="rId37"/>
    <p:sldId id="335" r:id="rId38"/>
    <p:sldId id="336" r:id="rId39"/>
    <p:sldId id="341" r:id="rId40"/>
    <p:sldId id="330" r:id="rId41"/>
    <p:sldId id="331" r:id="rId42"/>
    <p:sldId id="332" r:id="rId43"/>
    <p:sldId id="333" r:id="rId44"/>
    <p:sldId id="334" r:id="rId45"/>
  </p:sldIdLst>
  <p:sldSz cx="12192000" cy="6858000"/>
  <p:notesSz cx="6858000" cy="9144000"/>
  <p:defaultTextStyle>
    <a:defPPr rtl="0">
      <a:defRPr lang="ro-r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DA37D80-6434-44D0-A028-1B22A696006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4" autoAdjust="0"/>
    <p:restoredTop sz="94660"/>
  </p:normalViewPr>
  <p:slideViewPr>
    <p:cSldViewPr snapToGrid="0">
      <p:cViewPr varScale="1">
        <p:scale>
          <a:sx n="83" d="100"/>
          <a:sy n="83" d="100"/>
        </p:scale>
        <p:origin x="547" y="77"/>
      </p:cViewPr>
      <p:guideLst>
        <p:guide orient="horz" pos="2160"/>
        <p:guide pos="3840"/>
      </p:guideLst>
    </p:cSldViewPr>
  </p:slideViewPr>
  <p:notesTextViewPr>
    <p:cViewPr>
      <p:scale>
        <a:sx n="1" d="1"/>
        <a:sy n="1" d="1"/>
      </p:scale>
      <p:origin x="0" y="0"/>
    </p:cViewPr>
  </p:notesTextViewPr>
  <p:notesViewPr>
    <p:cSldViewPr snapToGrid="0">
      <p:cViewPr varScale="1">
        <p:scale>
          <a:sx n="72" d="100"/>
          <a:sy n="72" d="100"/>
        </p:scale>
        <p:origin x="4146" y="6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dirty="0"/>
          </a:p>
        </p:txBody>
      </p:sp>
      <p:sp>
        <p:nvSpPr>
          <p:cNvPr id="3" name="Substituent dată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D0C55261-D00D-4531-85F2-7815D4272C20}" type="datetime1">
              <a:rPr lang="ro-RO" smtClean="0"/>
              <a:t>13.10.2025</a:t>
            </a:fld>
            <a:endParaRPr lang="ro-RO" dirty="0"/>
          </a:p>
        </p:txBody>
      </p:sp>
      <p:sp>
        <p:nvSpPr>
          <p:cNvPr id="4" name="Substituent subsol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dirty="0"/>
          </a:p>
        </p:txBody>
      </p:sp>
      <p:sp>
        <p:nvSpPr>
          <p:cNvPr id="5" name="Substituent număr diapozitiv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402BA2C8-71FC-43D0-BD87-0547616971FA}" type="slidenum">
              <a:rPr lang="ro-RO" smtClean="0"/>
              <a:t>‹#›</a:t>
            </a:fld>
            <a:endParaRPr lang="ro-RO" dirty="0"/>
          </a:p>
        </p:txBody>
      </p:sp>
    </p:spTree>
    <p:extLst>
      <p:ext uri="{BB962C8B-B14F-4D97-AF65-F5344CB8AC3E}">
        <p14:creationId xmlns:p14="http://schemas.microsoft.com/office/powerpoint/2010/main" val="372921363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ubstituent ante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ro-RO" noProof="0" dirty="0"/>
          </a:p>
        </p:txBody>
      </p:sp>
      <p:sp>
        <p:nvSpPr>
          <p:cNvPr id="3" name="Substituent dată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B297A191-F9ED-44AA-AEE4-9E7ED26D0F78}" type="datetime1">
              <a:rPr lang="ro-RO" noProof="0" smtClean="0"/>
              <a:t>13.10.2025</a:t>
            </a:fld>
            <a:endParaRPr lang="ro-RO" noProof="0" dirty="0"/>
          </a:p>
        </p:txBody>
      </p:sp>
      <p:sp>
        <p:nvSpPr>
          <p:cNvPr id="4" name="Substituent imagine diapozitiv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ro-RO" noProof="0" dirty="0"/>
          </a:p>
        </p:txBody>
      </p:sp>
      <p:sp>
        <p:nvSpPr>
          <p:cNvPr id="5" name="Substituent note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ro-RO" noProof="0" dirty="0"/>
              <a:t>Faceți clic pentru a edita stilurile de text Coordonator</a:t>
            </a:r>
          </a:p>
          <a:p>
            <a:pPr lvl="1" rtl="0"/>
            <a:r>
              <a:rPr lang="ro-RO" noProof="0" dirty="0"/>
              <a:t>Al doilea nivel</a:t>
            </a:r>
          </a:p>
          <a:p>
            <a:pPr lvl="2" rtl="0"/>
            <a:r>
              <a:rPr lang="ro-RO" noProof="0" dirty="0"/>
              <a:t>Al treilea nivel</a:t>
            </a:r>
          </a:p>
          <a:p>
            <a:pPr lvl="3" rtl="0"/>
            <a:r>
              <a:rPr lang="ro-RO" noProof="0" dirty="0"/>
              <a:t>Al patrulea nivel</a:t>
            </a:r>
          </a:p>
          <a:p>
            <a:pPr lvl="4" rtl="0"/>
            <a:r>
              <a:rPr lang="ro-RO" noProof="0" dirty="0"/>
              <a:t>Al cincilea nivel</a:t>
            </a:r>
          </a:p>
        </p:txBody>
      </p:sp>
      <p:sp>
        <p:nvSpPr>
          <p:cNvPr id="6" name="Substituent subsol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ro-RO" noProof="0" dirty="0"/>
          </a:p>
        </p:txBody>
      </p:sp>
      <p:sp>
        <p:nvSpPr>
          <p:cNvPr id="7" name="Substituent număr diapozitiv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539446-6953-447E-A4E3-E7CFBF870046}" type="slidenum">
              <a:rPr lang="ro-RO" noProof="0" smtClean="0"/>
              <a:t>‹#›</a:t>
            </a:fld>
            <a:endParaRPr lang="ro-RO" noProof="0" dirty="0"/>
          </a:p>
        </p:txBody>
      </p:sp>
    </p:spTree>
    <p:extLst>
      <p:ext uri="{BB962C8B-B14F-4D97-AF65-F5344CB8AC3E}">
        <p14:creationId xmlns:p14="http://schemas.microsoft.com/office/powerpoint/2010/main" val="1423929233"/>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stituent imagine diapozitiv 1"/>
          <p:cNvSpPr>
            <a:spLocks noGrp="1" noRot="1" noChangeAspect="1"/>
          </p:cNvSpPr>
          <p:nvPr>
            <p:ph type="sldImg"/>
          </p:nvPr>
        </p:nvSpPr>
        <p:spPr/>
      </p:sp>
      <p:sp>
        <p:nvSpPr>
          <p:cNvPr id="3" name="Substituent note 2"/>
          <p:cNvSpPr>
            <a:spLocks noGrp="1"/>
          </p:cNvSpPr>
          <p:nvPr>
            <p:ph type="body" idx="1"/>
          </p:nvPr>
        </p:nvSpPr>
        <p:spPr/>
        <p:txBody>
          <a:bodyPr/>
          <a:lstStyle/>
          <a:p>
            <a:endParaRPr lang="ro-RO" dirty="0"/>
          </a:p>
        </p:txBody>
      </p:sp>
      <p:sp>
        <p:nvSpPr>
          <p:cNvPr id="4" name="Substituent număr diapozitiv 3"/>
          <p:cNvSpPr>
            <a:spLocks noGrp="1"/>
          </p:cNvSpPr>
          <p:nvPr>
            <p:ph type="sldNum" sz="quarter" idx="10"/>
          </p:nvPr>
        </p:nvSpPr>
        <p:spPr/>
        <p:txBody>
          <a:bodyPr/>
          <a:lstStyle/>
          <a:p>
            <a:pPr rtl="0"/>
            <a:fld id="{C6539446-6953-447E-A4E3-E7CFBF870046}" type="slidenum">
              <a:rPr lang="ro-RO" smtClean="0"/>
              <a:t>1</a:t>
            </a:fld>
            <a:endParaRPr lang="ro-RO" dirty="0"/>
          </a:p>
        </p:txBody>
      </p:sp>
    </p:spTree>
    <p:extLst>
      <p:ext uri="{BB962C8B-B14F-4D97-AF65-F5344CB8AC3E}">
        <p14:creationId xmlns:p14="http://schemas.microsoft.com/office/powerpoint/2010/main" val="17750143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zitiv titlu">
    <p:spTree>
      <p:nvGrpSpPr>
        <p:cNvPr id="1" name=""/>
        <p:cNvGrpSpPr/>
        <p:nvPr/>
      </p:nvGrpSpPr>
      <p:grpSpPr>
        <a:xfrm>
          <a:off x="0" y="0"/>
          <a:ext cx="0" cy="0"/>
          <a:chOff x="0" y="0"/>
          <a:chExt cx="0" cy="0"/>
        </a:xfrm>
      </p:grpSpPr>
      <p:sp>
        <p:nvSpPr>
          <p:cNvPr id="4" name="apă3"/>
          <p:cNvSpPr/>
          <p:nvPr/>
        </p:nvSpPr>
        <p:spPr bwMode="gray">
          <a:xfrm>
            <a:off x="2552" y="5243129"/>
            <a:ext cx="12188952" cy="1614871"/>
          </a:xfrm>
          <a:prstGeom prst="rect">
            <a:avLst/>
          </a:prstGeom>
          <a:gradFill>
            <a:gsLst>
              <a:gs pos="833">
                <a:schemeClr val="accent2">
                  <a:lumMod val="60000"/>
                  <a:lumOff val="40000"/>
                  <a:alpha val="38000"/>
                </a:schemeClr>
              </a:gs>
              <a:gs pos="23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dirty="0"/>
          </a:p>
        </p:txBody>
      </p:sp>
      <p:sp>
        <p:nvSpPr>
          <p:cNvPr id="5" name="cer"/>
          <p:cNvSpPr/>
          <p:nvPr/>
        </p:nvSpPr>
        <p:spPr bwMode="white">
          <a:xfrm>
            <a:off x="2552" y="0"/>
            <a:ext cx="12188952" cy="5334000"/>
          </a:xfrm>
          <a:prstGeom prst="rect">
            <a:avLst/>
          </a:prstGeom>
          <a:gradFill>
            <a:gsLst>
              <a:gs pos="0">
                <a:schemeClr val="accent2">
                  <a:lumMod val="60000"/>
                  <a:lumOff val="40000"/>
                  <a:alpha val="80000"/>
                </a:schemeClr>
              </a:gs>
              <a:gs pos="99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dirty="0"/>
          </a:p>
        </p:txBody>
      </p:sp>
      <p:pic>
        <p:nvPicPr>
          <p:cNvPr id="6" name="apă2"/>
          <p:cNvPicPr>
            <a:picLocks noChangeAspect="1"/>
          </p:cNvPicPr>
          <p:nvPr/>
        </p:nvPicPr>
        <p:blipFill rotWithShape="1">
          <a:blip r:embed="rId2" cstate="print">
            <a:extLst>
              <a:ext uri="{28A0092B-C50C-407E-A947-70E740481C1C}">
                <a14:useLocalDpi xmlns:a14="http://schemas.microsoft.com/office/drawing/2010/main" val="0"/>
              </a:ext>
            </a:extLst>
          </a:blip>
          <a:srcRect l="2674" r="9901"/>
          <a:stretch/>
        </p:blipFill>
        <p:spPr bwMode="ltGray">
          <a:xfrm>
            <a:off x="-1425" y="5497897"/>
            <a:ext cx="12188952" cy="463209"/>
          </a:xfrm>
          <a:prstGeom prst="rect">
            <a:avLst/>
          </a:prstGeom>
          <a:noFill/>
          <a:ln>
            <a:noFill/>
          </a:ln>
        </p:spPr>
      </p:pic>
      <p:pic>
        <p:nvPicPr>
          <p:cNvPr id="7" name="apă1"/>
          <p:cNvPicPr>
            <a:picLocks noChangeAspect="1"/>
          </p:cNvPicPr>
          <p:nvPr/>
        </p:nvPicPr>
        <p:blipFill rotWithShape="1">
          <a:blip r:embed="rId3"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221111"/>
            <a:ext cx="12188952" cy="268288"/>
          </a:xfrm>
          <a:prstGeom prst="rect">
            <a:avLst/>
          </a:prstGeom>
          <a:noFill/>
          <a:ln>
            <a:noFill/>
          </a:ln>
        </p:spPr>
      </p:pic>
      <p:sp>
        <p:nvSpPr>
          <p:cNvPr id="8" name="Dreptunghi 7"/>
          <p:cNvSpPr/>
          <p:nvPr/>
        </p:nvSpPr>
        <p:spPr>
          <a:xfrm>
            <a:off x="-1425" y="5961106"/>
            <a:ext cx="12188952" cy="896846"/>
          </a:xfrm>
          <a:prstGeom prst="rect">
            <a:avLst/>
          </a:prstGeom>
          <a:gradFill>
            <a:gsLst>
              <a:gs pos="25000">
                <a:schemeClr val="accent6">
                  <a:lumMod val="60000"/>
                  <a:lumOff val="40000"/>
                  <a:alpha val="0"/>
                </a:schemeClr>
              </a:gs>
              <a:gs pos="100000">
                <a:schemeClr val="accent6"/>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dirty="0"/>
          </a:p>
        </p:txBody>
      </p:sp>
      <p:sp>
        <p:nvSpPr>
          <p:cNvPr id="2" name="Titlu 1"/>
          <p:cNvSpPr>
            <a:spLocks noGrp="1"/>
          </p:cNvSpPr>
          <p:nvPr>
            <p:ph type="ctrTitle"/>
          </p:nvPr>
        </p:nvSpPr>
        <p:spPr>
          <a:xfrm>
            <a:off x="1305872" y="1309047"/>
            <a:ext cx="9602789" cy="2667000"/>
          </a:xfrm>
        </p:spPr>
        <p:txBody>
          <a:bodyPr rtlCol="0" anchor="b">
            <a:noAutofit/>
          </a:bodyPr>
          <a:lstStyle>
            <a:lvl1pPr algn="ctr">
              <a:defRPr sz="6000"/>
            </a:lvl1pPr>
          </a:lstStyle>
          <a:p>
            <a:pPr rtl="0"/>
            <a:r>
              <a:rPr lang="en-US" noProof="0"/>
              <a:t>Click to edit Master title style</a:t>
            </a:r>
            <a:endParaRPr lang="ro-RO" noProof="0" dirty="0"/>
          </a:p>
        </p:txBody>
      </p:sp>
      <p:sp>
        <p:nvSpPr>
          <p:cNvPr id="3" name="Subtitlu 2"/>
          <p:cNvSpPr>
            <a:spLocks noGrp="1"/>
          </p:cNvSpPr>
          <p:nvPr>
            <p:ph type="subTitle" idx="1"/>
          </p:nvPr>
        </p:nvSpPr>
        <p:spPr>
          <a:xfrm>
            <a:off x="1305872" y="4038600"/>
            <a:ext cx="9601200" cy="990600"/>
          </a:xfrm>
        </p:spPr>
        <p:txBody>
          <a:bodyPr rtlCol="0">
            <a:normAutofit/>
          </a:bodyPr>
          <a:lstStyle>
            <a:lvl1pPr marL="0" indent="0" algn="ctr">
              <a:spcBef>
                <a:spcPts val="0"/>
              </a:spcBef>
              <a:buNone/>
              <a:defRPr sz="1800" cap="all" baseline="0">
                <a:solidFill>
                  <a:schemeClr val="accent2">
                    <a:lumMod val="75000"/>
                  </a:schemeClr>
                </a:solidFill>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n-US" noProof="0"/>
              <a:t>Click to edit Master subtitle style</a:t>
            </a:r>
            <a:endParaRPr lang="ro-RO" noProof="0" dirty="0"/>
          </a:p>
        </p:txBody>
      </p:sp>
    </p:spTree>
    <p:extLst>
      <p:ext uri="{BB962C8B-B14F-4D97-AF65-F5344CB8AC3E}">
        <p14:creationId xmlns:p14="http://schemas.microsoft.com/office/powerpoint/2010/main" val="29423619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noProof="0"/>
              <a:t>Click to edit Master title style</a:t>
            </a:r>
            <a:endParaRPr lang="ro-RO" noProof="0" dirty="0"/>
          </a:p>
        </p:txBody>
      </p:sp>
      <p:sp>
        <p:nvSpPr>
          <p:cNvPr id="3" name="Substituent text vertical 2"/>
          <p:cNvSpPr>
            <a:spLocks noGrp="1"/>
          </p:cNvSpPr>
          <p:nvPr>
            <p:ph type="body" orient="vert" idx="1"/>
          </p:nvPr>
        </p:nvSpPr>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ro-RO" noProof="0" dirty="0"/>
          </a:p>
        </p:txBody>
      </p:sp>
      <p:sp>
        <p:nvSpPr>
          <p:cNvPr id="5" name="Substituent subsol 4"/>
          <p:cNvSpPr>
            <a:spLocks noGrp="1"/>
          </p:cNvSpPr>
          <p:nvPr>
            <p:ph type="ftr" sz="quarter" idx="11"/>
          </p:nvPr>
        </p:nvSpPr>
        <p:spPr/>
        <p:txBody>
          <a:bodyPr rtlCol="0"/>
          <a:lstStyle/>
          <a:p>
            <a:pPr rtl="0"/>
            <a:r>
              <a:rPr lang="ro-RO" noProof="0" dirty="0"/>
              <a:t>Adăugați un subsol</a:t>
            </a:r>
          </a:p>
        </p:txBody>
      </p:sp>
      <p:sp>
        <p:nvSpPr>
          <p:cNvPr id="4" name="Substituent dată 3"/>
          <p:cNvSpPr>
            <a:spLocks noGrp="1"/>
          </p:cNvSpPr>
          <p:nvPr>
            <p:ph type="dt" sz="half" idx="10"/>
          </p:nvPr>
        </p:nvSpPr>
        <p:spPr/>
        <p:txBody>
          <a:bodyPr rtlCol="0"/>
          <a:lstStyle/>
          <a:p>
            <a:pPr rtl="0"/>
            <a:fld id="{E9C0E6F7-DBC8-44CA-A21F-7876F2AEC1C8}" type="datetime1">
              <a:rPr lang="ro-RO" noProof="0" smtClean="0"/>
              <a:t>13.10.2025</a:t>
            </a:fld>
            <a:endParaRPr lang="ro-RO" noProof="0" dirty="0"/>
          </a:p>
        </p:txBody>
      </p:sp>
      <p:sp>
        <p:nvSpPr>
          <p:cNvPr id="6" name="Substituent număr diapozitiv 5"/>
          <p:cNvSpPr>
            <a:spLocks noGrp="1"/>
          </p:cNvSpPr>
          <p:nvPr>
            <p:ph type="sldNum" sz="quarter" idx="12"/>
          </p:nvPr>
        </p:nvSpPr>
        <p:spPr/>
        <p:txBody>
          <a:bodyPr rtlCol="0"/>
          <a:lstStyle/>
          <a:p>
            <a:pPr rtl="0"/>
            <a:fld id="{4FAB73BC-B049-4115-A692-8D63A059BFB8}" type="slidenum">
              <a:rPr lang="ro-RO" noProof="0" smtClean="0"/>
              <a:t>‹#›</a:t>
            </a:fld>
            <a:endParaRPr lang="ro-RO" noProof="0" dirty="0"/>
          </a:p>
        </p:txBody>
      </p:sp>
    </p:spTree>
    <p:extLst>
      <p:ext uri="{BB962C8B-B14F-4D97-AF65-F5344CB8AC3E}">
        <p14:creationId xmlns:p14="http://schemas.microsoft.com/office/powerpoint/2010/main" val="3536256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2" name="Titlu vertical 1"/>
          <p:cNvSpPr>
            <a:spLocks noGrp="1"/>
          </p:cNvSpPr>
          <p:nvPr>
            <p:ph type="title" orient="vert"/>
          </p:nvPr>
        </p:nvSpPr>
        <p:spPr>
          <a:xfrm>
            <a:off x="8724900" y="274638"/>
            <a:ext cx="2628900" cy="5440362"/>
          </a:xfrm>
        </p:spPr>
        <p:txBody>
          <a:bodyPr vert="eaVert" rtlCol="0"/>
          <a:lstStyle/>
          <a:p>
            <a:pPr rtl="0"/>
            <a:r>
              <a:rPr lang="en-US" noProof="0"/>
              <a:t>Click to edit Master title style</a:t>
            </a:r>
            <a:endParaRPr lang="ro-RO" noProof="0" dirty="0"/>
          </a:p>
        </p:txBody>
      </p:sp>
      <p:sp>
        <p:nvSpPr>
          <p:cNvPr id="3" name="Substituent text vertical 2"/>
          <p:cNvSpPr>
            <a:spLocks noGrp="1"/>
          </p:cNvSpPr>
          <p:nvPr>
            <p:ph type="body" orient="vert" idx="1"/>
          </p:nvPr>
        </p:nvSpPr>
        <p:spPr>
          <a:xfrm>
            <a:off x="838200" y="274638"/>
            <a:ext cx="7734300" cy="5440362"/>
          </a:xfrm>
        </p:spPr>
        <p:txBody>
          <a:bodyPr vert="eaVert" rtlCol="0"/>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ro-RO" noProof="0" dirty="0"/>
          </a:p>
        </p:txBody>
      </p:sp>
      <p:sp>
        <p:nvSpPr>
          <p:cNvPr id="5" name="Substituent subsol 4"/>
          <p:cNvSpPr>
            <a:spLocks noGrp="1"/>
          </p:cNvSpPr>
          <p:nvPr>
            <p:ph type="ftr" sz="quarter" idx="11"/>
          </p:nvPr>
        </p:nvSpPr>
        <p:spPr/>
        <p:txBody>
          <a:bodyPr rtlCol="0"/>
          <a:lstStyle/>
          <a:p>
            <a:pPr rtl="0"/>
            <a:r>
              <a:rPr lang="ro-RO" noProof="0" dirty="0"/>
              <a:t>Adăugați un subsol</a:t>
            </a:r>
          </a:p>
        </p:txBody>
      </p:sp>
      <p:sp>
        <p:nvSpPr>
          <p:cNvPr id="4" name="Substituent dată 3"/>
          <p:cNvSpPr>
            <a:spLocks noGrp="1"/>
          </p:cNvSpPr>
          <p:nvPr>
            <p:ph type="dt" sz="half" idx="10"/>
          </p:nvPr>
        </p:nvSpPr>
        <p:spPr/>
        <p:txBody>
          <a:bodyPr rtlCol="0"/>
          <a:lstStyle/>
          <a:p>
            <a:pPr rtl="0"/>
            <a:fld id="{FF8C643B-5485-403E-8EBD-16244D488590}" type="datetime1">
              <a:rPr lang="ro-RO" noProof="0" smtClean="0"/>
              <a:t>13.10.2025</a:t>
            </a:fld>
            <a:endParaRPr lang="ro-RO" noProof="0" dirty="0"/>
          </a:p>
        </p:txBody>
      </p:sp>
      <p:sp>
        <p:nvSpPr>
          <p:cNvPr id="6" name="Substituent număr diapozitiv 5"/>
          <p:cNvSpPr>
            <a:spLocks noGrp="1"/>
          </p:cNvSpPr>
          <p:nvPr>
            <p:ph type="sldNum" sz="quarter" idx="12"/>
          </p:nvPr>
        </p:nvSpPr>
        <p:spPr/>
        <p:txBody>
          <a:bodyPr rtlCol="0"/>
          <a:lstStyle/>
          <a:p>
            <a:pPr rtl="0"/>
            <a:fld id="{4FAB73BC-B049-4115-A692-8D63A059BFB8}" type="slidenum">
              <a:rPr lang="ro-RO" noProof="0" smtClean="0"/>
              <a:t>‹#›</a:t>
            </a:fld>
            <a:endParaRPr lang="ro-RO" noProof="0" dirty="0"/>
          </a:p>
        </p:txBody>
      </p:sp>
    </p:spTree>
    <p:extLst>
      <p:ext uri="{BB962C8B-B14F-4D97-AF65-F5344CB8AC3E}">
        <p14:creationId xmlns:p14="http://schemas.microsoft.com/office/powerpoint/2010/main" val="1358651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noProof="0"/>
              <a:t>Click to edit Master title style</a:t>
            </a:r>
            <a:endParaRPr lang="ro-RO" noProof="0" dirty="0"/>
          </a:p>
        </p:txBody>
      </p:sp>
      <p:sp>
        <p:nvSpPr>
          <p:cNvPr id="3" name="Substituent conținut 2"/>
          <p:cNvSpPr>
            <a:spLocks noGrp="1"/>
          </p:cNvSpPr>
          <p:nvPr>
            <p:ph idx="1"/>
          </p:nvPr>
        </p:nvSpPr>
        <p:spPr/>
        <p:txBody>
          <a:bodyPr rtlCol="0"/>
          <a:lstStyle>
            <a:lvl5pPr>
              <a:defRPr/>
            </a:lvl5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ro-RO" noProof="0" dirty="0"/>
          </a:p>
        </p:txBody>
      </p:sp>
      <p:sp>
        <p:nvSpPr>
          <p:cNvPr id="5" name="Substituent subsol 4"/>
          <p:cNvSpPr>
            <a:spLocks noGrp="1"/>
          </p:cNvSpPr>
          <p:nvPr>
            <p:ph type="ftr" sz="quarter" idx="11"/>
          </p:nvPr>
        </p:nvSpPr>
        <p:spPr/>
        <p:txBody>
          <a:bodyPr rtlCol="0"/>
          <a:lstStyle/>
          <a:p>
            <a:pPr rtl="0"/>
            <a:r>
              <a:rPr lang="ro-RO" noProof="0" dirty="0"/>
              <a:t>Adăugați un subsol</a:t>
            </a:r>
          </a:p>
        </p:txBody>
      </p:sp>
      <p:sp>
        <p:nvSpPr>
          <p:cNvPr id="4" name="Substituent dată 3"/>
          <p:cNvSpPr>
            <a:spLocks noGrp="1"/>
          </p:cNvSpPr>
          <p:nvPr>
            <p:ph type="dt" sz="half" idx="10"/>
          </p:nvPr>
        </p:nvSpPr>
        <p:spPr/>
        <p:txBody>
          <a:bodyPr rtlCol="0"/>
          <a:lstStyle/>
          <a:p>
            <a:pPr rtl="0"/>
            <a:fld id="{83DB0413-3825-4517-84C4-BC4D0AB13719}" type="datetime1">
              <a:rPr lang="ro-RO" noProof="0" smtClean="0"/>
              <a:t>13.10.2025</a:t>
            </a:fld>
            <a:endParaRPr lang="ro-RO" noProof="0" dirty="0"/>
          </a:p>
        </p:txBody>
      </p:sp>
      <p:sp>
        <p:nvSpPr>
          <p:cNvPr id="6" name="Substituent număr diapozitiv 5"/>
          <p:cNvSpPr>
            <a:spLocks noGrp="1"/>
          </p:cNvSpPr>
          <p:nvPr>
            <p:ph type="sldNum" sz="quarter" idx="12"/>
          </p:nvPr>
        </p:nvSpPr>
        <p:spPr/>
        <p:txBody>
          <a:bodyPr rtlCol="0"/>
          <a:lstStyle/>
          <a:p>
            <a:pPr rtl="0"/>
            <a:fld id="{4FAB73BC-B049-4115-A692-8D63A059BFB8}" type="slidenum">
              <a:rPr lang="ro-RO" noProof="0" smtClean="0"/>
              <a:t>‹#›</a:t>
            </a:fld>
            <a:endParaRPr lang="ro-RO" noProof="0" dirty="0"/>
          </a:p>
        </p:txBody>
      </p:sp>
    </p:spTree>
    <p:extLst>
      <p:ext uri="{BB962C8B-B14F-4D97-AF65-F5344CB8AC3E}">
        <p14:creationId xmlns:p14="http://schemas.microsoft.com/office/powerpoint/2010/main" val="3405082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ntet secțiune">
    <p:spTree>
      <p:nvGrpSpPr>
        <p:cNvPr id="1" name=""/>
        <p:cNvGrpSpPr/>
        <p:nvPr/>
      </p:nvGrpSpPr>
      <p:grpSpPr>
        <a:xfrm>
          <a:off x="0" y="0"/>
          <a:ext cx="0" cy="0"/>
          <a:chOff x="0" y="0"/>
          <a:chExt cx="0" cy="0"/>
        </a:xfrm>
      </p:grpSpPr>
      <p:sp>
        <p:nvSpPr>
          <p:cNvPr id="7" name="cer"/>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rtl="0"/>
            <a:endParaRPr lang="ro-RO" noProof="0" dirty="0"/>
          </a:p>
        </p:txBody>
      </p:sp>
      <p:sp>
        <p:nvSpPr>
          <p:cNvPr id="2" name="Titlu 1"/>
          <p:cNvSpPr>
            <a:spLocks noGrp="1"/>
          </p:cNvSpPr>
          <p:nvPr>
            <p:ph type="title"/>
          </p:nvPr>
        </p:nvSpPr>
        <p:spPr>
          <a:xfrm>
            <a:off x="1293813" y="1309047"/>
            <a:ext cx="9601252" cy="2667000"/>
          </a:xfrm>
        </p:spPr>
        <p:txBody>
          <a:bodyPr rtlCol="0" anchor="b">
            <a:normAutofit/>
          </a:bodyPr>
          <a:lstStyle>
            <a:lvl1pPr algn="ctr">
              <a:defRPr sz="6000" b="0"/>
            </a:lvl1pPr>
          </a:lstStyle>
          <a:p>
            <a:pPr rtl="0"/>
            <a:r>
              <a:rPr lang="en-US" noProof="0"/>
              <a:t>Click to edit Master title style</a:t>
            </a:r>
            <a:endParaRPr lang="ro-RO" noProof="0" dirty="0"/>
          </a:p>
        </p:txBody>
      </p:sp>
      <p:sp>
        <p:nvSpPr>
          <p:cNvPr id="3" name="Substituent text 2"/>
          <p:cNvSpPr>
            <a:spLocks noGrp="1"/>
          </p:cNvSpPr>
          <p:nvPr>
            <p:ph type="body" idx="1"/>
          </p:nvPr>
        </p:nvSpPr>
        <p:spPr>
          <a:xfrm>
            <a:off x="1293813" y="4038600"/>
            <a:ext cx="9601200" cy="1143000"/>
          </a:xfrm>
        </p:spPr>
        <p:txBody>
          <a:bodyPr rtlCol="0" anchor="t">
            <a:normAutofit/>
          </a:bodyPr>
          <a:lstStyle>
            <a:lvl1pPr marL="0" indent="0" algn="ctr">
              <a:spcBef>
                <a:spcPts val="0"/>
              </a:spcBef>
              <a:buNone/>
              <a:defRPr sz="2000" cap="all" baseline="0">
                <a:solidFill>
                  <a:schemeClr val="accent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n-US" noProof="0"/>
              <a:t>Click to edit Master text styles</a:t>
            </a:r>
          </a:p>
        </p:txBody>
      </p:sp>
      <p:sp>
        <p:nvSpPr>
          <p:cNvPr id="5" name="Substituent subsol 4"/>
          <p:cNvSpPr>
            <a:spLocks noGrp="1"/>
          </p:cNvSpPr>
          <p:nvPr>
            <p:ph type="ftr" sz="quarter" idx="11"/>
          </p:nvPr>
        </p:nvSpPr>
        <p:spPr/>
        <p:txBody>
          <a:bodyPr rtlCol="0"/>
          <a:lstStyle/>
          <a:p>
            <a:pPr rtl="0"/>
            <a:r>
              <a:rPr lang="ro-RO" noProof="0" dirty="0"/>
              <a:t>Adăugați un subsol</a:t>
            </a:r>
          </a:p>
        </p:txBody>
      </p:sp>
      <p:sp>
        <p:nvSpPr>
          <p:cNvPr id="4" name="Substituent dată 3"/>
          <p:cNvSpPr>
            <a:spLocks noGrp="1"/>
          </p:cNvSpPr>
          <p:nvPr>
            <p:ph type="dt" sz="half" idx="10"/>
          </p:nvPr>
        </p:nvSpPr>
        <p:spPr/>
        <p:txBody>
          <a:bodyPr rtlCol="0"/>
          <a:lstStyle/>
          <a:p>
            <a:pPr rtl="0"/>
            <a:fld id="{74057804-296C-404E-AB5A-AECE13AB895F}" type="datetime1">
              <a:rPr lang="ro-RO" noProof="0" smtClean="0"/>
              <a:t>13.10.2025</a:t>
            </a:fld>
            <a:endParaRPr lang="ro-RO" noProof="0" dirty="0"/>
          </a:p>
        </p:txBody>
      </p:sp>
      <p:sp>
        <p:nvSpPr>
          <p:cNvPr id="6" name="Substituent număr diapozitiv 5"/>
          <p:cNvSpPr>
            <a:spLocks noGrp="1"/>
          </p:cNvSpPr>
          <p:nvPr>
            <p:ph type="sldNum" sz="quarter" idx="12"/>
          </p:nvPr>
        </p:nvSpPr>
        <p:spPr/>
        <p:txBody>
          <a:bodyPr rtlCol="0"/>
          <a:lstStyle/>
          <a:p>
            <a:pPr rtl="0"/>
            <a:fld id="{4FAB73BC-B049-4115-A692-8D63A059BFB8}" type="slidenum">
              <a:rPr lang="ro-RO" noProof="0" smtClean="0"/>
              <a:t>‹#›</a:t>
            </a:fld>
            <a:endParaRPr lang="ro-RO" noProof="0" dirty="0"/>
          </a:p>
        </p:txBody>
      </p:sp>
    </p:spTree>
    <p:extLst>
      <p:ext uri="{BB962C8B-B14F-4D97-AF65-F5344CB8AC3E}">
        <p14:creationId xmlns:p14="http://schemas.microsoft.com/office/powerpoint/2010/main" val="30435599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 name="Titlu 1"/>
          <p:cNvSpPr>
            <a:spLocks noGrp="1"/>
          </p:cNvSpPr>
          <p:nvPr>
            <p:ph type="title"/>
          </p:nvPr>
        </p:nvSpPr>
        <p:spPr/>
        <p:txBody>
          <a:bodyPr rtlCol="0"/>
          <a:lstStyle/>
          <a:p>
            <a:pPr rtl="0"/>
            <a:r>
              <a:rPr lang="en-US" noProof="0"/>
              <a:t>Click to edit Master title style</a:t>
            </a:r>
            <a:endParaRPr lang="ro-RO" noProof="0" dirty="0"/>
          </a:p>
        </p:txBody>
      </p:sp>
      <p:sp>
        <p:nvSpPr>
          <p:cNvPr id="4" name="Substituent conținut 3"/>
          <p:cNvSpPr>
            <a:spLocks noGrp="1"/>
          </p:cNvSpPr>
          <p:nvPr>
            <p:ph sz="half" idx="2"/>
          </p:nvPr>
        </p:nvSpPr>
        <p:spPr>
          <a:xfrm>
            <a:off x="6278880" y="1572768"/>
            <a:ext cx="4572000" cy="4142232"/>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ro-RO" noProof="0" dirty="0"/>
          </a:p>
        </p:txBody>
      </p:sp>
      <p:sp>
        <p:nvSpPr>
          <p:cNvPr id="3" name="Substituent conținut 2"/>
          <p:cNvSpPr>
            <a:spLocks noGrp="1"/>
          </p:cNvSpPr>
          <p:nvPr>
            <p:ph sz="half" idx="1"/>
          </p:nvPr>
        </p:nvSpPr>
        <p:spPr>
          <a:xfrm>
            <a:off x="1341120" y="1572768"/>
            <a:ext cx="4572000" cy="4142232"/>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ro-RO" noProof="0" dirty="0"/>
          </a:p>
        </p:txBody>
      </p:sp>
      <p:sp>
        <p:nvSpPr>
          <p:cNvPr id="6" name="Substituent subsol 5"/>
          <p:cNvSpPr>
            <a:spLocks noGrp="1"/>
          </p:cNvSpPr>
          <p:nvPr>
            <p:ph type="ftr" sz="quarter" idx="11"/>
          </p:nvPr>
        </p:nvSpPr>
        <p:spPr/>
        <p:txBody>
          <a:bodyPr rtlCol="0"/>
          <a:lstStyle/>
          <a:p>
            <a:pPr rtl="0"/>
            <a:r>
              <a:rPr lang="ro-RO" noProof="0" dirty="0"/>
              <a:t>Adăugați un subsol</a:t>
            </a:r>
          </a:p>
        </p:txBody>
      </p:sp>
      <p:sp>
        <p:nvSpPr>
          <p:cNvPr id="5" name="Substituent dată 4"/>
          <p:cNvSpPr>
            <a:spLocks noGrp="1"/>
          </p:cNvSpPr>
          <p:nvPr>
            <p:ph type="dt" sz="half" idx="10"/>
          </p:nvPr>
        </p:nvSpPr>
        <p:spPr/>
        <p:txBody>
          <a:bodyPr rtlCol="0"/>
          <a:lstStyle/>
          <a:p>
            <a:pPr rtl="0"/>
            <a:fld id="{F42983A4-6813-4B72-A61A-A17CFCC7D384}" type="datetime1">
              <a:rPr lang="ro-RO" noProof="0" smtClean="0"/>
              <a:t>13.10.2025</a:t>
            </a:fld>
            <a:endParaRPr lang="ro-RO" noProof="0" dirty="0"/>
          </a:p>
        </p:txBody>
      </p:sp>
      <p:sp>
        <p:nvSpPr>
          <p:cNvPr id="7" name="Substituent număr diapozitiv 6"/>
          <p:cNvSpPr>
            <a:spLocks noGrp="1"/>
          </p:cNvSpPr>
          <p:nvPr>
            <p:ph type="sldNum" sz="quarter" idx="12"/>
          </p:nvPr>
        </p:nvSpPr>
        <p:spPr/>
        <p:txBody>
          <a:bodyPr rtlCol="0"/>
          <a:lstStyle/>
          <a:p>
            <a:pPr rtl="0"/>
            <a:fld id="{4FAB73BC-B049-4115-A692-8D63A059BFB8}" type="slidenum">
              <a:rPr lang="ro-RO" noProof="0" smtClean="0"/>
              <a:t>‹#›</a:t>
            </a:fld>
            <a:endParaRPr lang="ro-RO" noProof="0" dirty="0"/>
          </a:p>
        </p:txBody>
      </p:sp>
    </p:spTree>
    <p:extLst>
      <p:ext uri="{BB962C8B-B14F-4D97-AF65-F5344CB8AC3E}">
        <p14:creationId xmlns:p14="http://schemas.microsoft.com/office/powerpoint/2010/main" val="4249378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ație">
    <p:spTree>
      <p:nvGrpSpPr>
        <p:cNvPr id="1" name=""/>
        <p:cNvGrpSpPr/>
        <p:nvPr/>
      </p:nvGrpSpPr>
      <p:grpSpPr>
        <a:xfrm>
          <a:off x="0" y="0"/>
          <a:ext cx="0" cy="0"/>
          <a:chOff x="0" y="0"/>
          <a:chExt cx="0" cy="0"/>
        </a:xfrm>
      </p:grpSpPr>
      <p:sp>
        <p:nvSpPr>
          <p:cNvPr id="10" name="Titlu 9"/>
          <p:cNvSpPr>
            <a:spLocks noGrp="1"/>
          </p:cNvSpPr>
          <p:nvPr>
            <p:ph type="title"/>
          </p:nvPr>
        </p:nvSpPr>
        <p:spPr/>
        <p:txBody>
          <a:bodyPr rtlCol="0"/>
          <a:lstStyle/>
          <a:p>
            <a:pPr rtl="0"/>
            <a:r>
              <a:rPr lang="en-US" noProof="0"/>
              <a:t>Click to edit Master title style</a:t>
            </a:r>
            <a:endParaRPr lang="ro-RO" noProof="0" dirty="0"/>
          </a:p>
        </p:txBody>
      </p:sp>
      <p:sp>
        <p:nvSpPr>
          <p:cNvPr id="3" name="Substituent text 2"/>
          <p:cNvSpPr>
            <a:spLocks noGrp="1"/>
          </p:cNvSpPr>
          <p:nvPr>
            <p:ph type="body" idx="1"/>
          </p:nvPr>
        </p:nvSpPr>
        <p:spPr>
          <a:xfrm>
            <a:off x="1341120" y="1572768"/>
            <a:ext cx="4572000" cy="766588"/>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4" name="Substituent conținut 3"/>
          <p:cNvSpPr>
            <a:spLocks noGrp="1"/>
          </p:cNvSpPr>
          <p:nvPr>
            <p:ph sz="half" idx="2"/>
          </p:nvPr>
        </p:nvSpPr>
        <p:spPr>
          <a:xfrm>
            <a:off x="1341120" y="2365861"/>
            <a:ext cx="4572000" cy="334914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ro-RO" noProof="0" dirty="0"/>
          </a:p>
        </p:txBody>
      </p:sp>
      <p:sp>
        <p:nvSpPr>
          <p:cNvPr id="5" name="Substituent text 4"/>
          <p:cNvSpPr>
            <a:spLocks noGrp="1"/>
          </p:cNvSpPr>
          <p:nvPr>
            <p:ph type="body" sz="quarter" idx="3"/>
          </p:nvPr>
        </p:nvSpPr>
        <p:spPr>
          <a:xfrm>
            <a:off x="6278880" y="1572768"/>
            <a:ext cx="4572000" cy="766588"/>
          </a:xfrm>
        </p:spPr>
        <p:txBody>
          <a:bodyPr rtlCol="0" anchor="ctr">
            <a:normAutofit/>
          </a:bodyPr>
          <a:lstStyle>
            <a:lvl1pPr marL="0" indent="0">
              <a:spcBef>
                <a:spcPts val="0"/>
              </a:spcBef>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n-US" noProof="0"/>
              <a:t>Click to edit Master text styles</a:t>
            </a:r>
          </a:p>
        </p:txBody>
      </p:sp>
      <p:sp>
        <p:nvSpPr>
          <p:cNvPr id="6" name="Substituent conținut 5"/>
          <p:cNvSpPr>
            <a:spLocks noGrp="1"/>
          </p:cNvSpPr>
          <p:nvPr>
            <p:ph sz="quarter" idx="4"/>
          </p:nvPr>
        </p:nvSpPr>
        <p:spPr>
          <a:xfrm>
            <a:off x="6278880" y="2365861"/>
            <a:ext cx="4572000" cy="3349140"/>
          </a:xfrm>
        </p:spPr>
        <p:txBody>
          <a:bodyPr rtlCol="0">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ro-RO" noProof="0" dirty="0"/>
          </a:p>
        </p:txBody>
      </p:sp>
      <p:sp>
        <p:nvSpPr>
          <p:cNvPr id="8" name="Substituent subsol 7"/>
          <p:cNvSpPr>
            <a:spLocks noGrp="1"/>
          </p:cNvSpPr>
          <p:nvPr>
            <p:ph type="ftr" sz="quarter" idx="11"/>
          </p:nvPr>
        </p:nvSpPr>
        <p:spPr/>
        <p:txBody>
          <a:bodyPr rtlCol="0"/>
          <a:lstStyle/>
          <a:p>
            <a:pPr rtl="0"/>
            <a:r>
              <a:rPr lang="ro-RO" noProof="0" dirty="0"/>
              <a:t>Adăugați un subsol</a:t>
            </a:r>
          </a:p>
        </p:txBody>
      </p:sp>
      <p:sp>
        <p:nvSpPr>
          <p:cNvPr id="7" name="Substituent dată 6"/>
          <p:cNvSpPr>
            <a:spLocks noGrp="1"/>
          </p:cNvSpPr>
          <p:nvPr>
            <p:ph type="dt" sz="half" idx="10"/>
          </p:nvPr>
        </p:nvSpPr>
        <p:spPr/>
        <p:txBody>
          <a:bodyPr rtlCol="0"/>
          <a:lstStyle/>
          <a:p>
            <a:pPr rtl="0"/>
            <a:fld id="{E10E1F3A-7531-4910-B6EB-58549CF60FD5}" type="datetime1">
              <a:rPr lang="ro-RO" noProof="0" smtClean="0"/>
              <a:t>13.10.2025</a:t>
            </a:fld>
            <a:endParaRPr lang="ro-RO" noProof="0" dirty="0"/>
          </a:p>
        </p:txBody>
      </p:sp>
      <p:sp>
        <p:nvSpPr>
          <p:cNvPr id="9" name="Substituent număr diapozitiv 8"/>
          <p:cNvSpPr>
            <a:spLocks noGrp="1"/>
          </p:cNvSpPr>
          <p:nvPr>
            <p:ph type="sldNum" sz="quarter" idx="12"/>
          </p:nvPr>
        </p:nvSpPr>
        <p:spPr/>
        <p:txBody>
          <a:bodyPr rtlCol="0"/>
          <a:lstStyle/>
          <a:p>
            <a:pPr rtl="0"/>
            <a:fld id="{4FAB73BC-B049-4115-A692-8D63A059BFB8}" type="slidenum">
              <a:rPr lang="ro-RO" noProof="0" smtClean="0"/>
              <a:t>‹#›</a:t>
            </a:fld>
            <a:endParaRPr lang="ro-RO" noProof="0" dirty="0"/>
          </a:p>
        </p:txBody>
      </p:sp>
    </p:spTree>
    <p:extLst>
      <p:ext uri="{BB962C8B-B14F-4D97-AF65-F5344CB8AC3E}">
        <p14:creationId xmlns:p14="http://schemas.microsoft.com/office/powerpoint/2010/main" val="1072378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Doar titlu">
    <p:spTree>
      <p:nvGrpSpPr>
        <p:cNvPr id="1" name=""/>
        <p:cNvGrpSpPr/>
        <p:nvPr/>
      </p:nvGrpSpPr>
      <p:grpSpPr>
        <a:xfrm>
          <a:off x="0" y="0"/>
          <a:ext cx="0" cy="0"/>
          <a:chOff x="0" y="0"/>
          <a:chExt cx="0" cy="0"/>
        </a:xfrm>
      </p:grpSpPr>
      <p:sp>
        <p:nvSpPr>
          <p:cNvPr id="6" name="Titlu 5"/>
          <p:cNvSpPr>
            <a:spLocks noGrp="1"/>
          </p:cNvSpPr>
          <p:nvPr>
            <p:ph type="title"/>
          </p:nvPr>
        </p:nvSpPr>
        <p:spPr/>
        <p:txBody>
          <a:bodyPr rtlCol="0"/>
          <a:lstStyle/>
          <a:p>
            <a:pPr rtl="0"/>
            <a:r>
              <a:rPr lang="en-US" noProof="0"/>
              <a:t>Click to edit Master title style</a:t>
            </a:r>
            <a:endParaRPr lang="ro-RO" noProof="0" dirty="0"/>
          </a:p>
        </p:txBody>
      </p:sp>
      <p:sp>
        <p:nvSpPr>
          <p:cNvPr id="4" name="Substituent subsol 3"/>
          <p:cNvSpPr>
            <a:spLocks noGrp="1"/>
          </p:cNvSpPr>
          <p:nvPr>
            <p:ph type="ftr" sz="quarter" idx="11"/>
          </p:nvPr>
        </p:nvSpPr>
        <p:spPr/>
        <p:txBody>
          <a:bodyPr rtlCol="0"/>
          <a:lstStyle/>
          <a:p>
            <a:pPr rtl="0"/>
            <a:r>
              <a:rPr lang="ro-RO" noProof="0" dirty="0"/>
              <a:t>Adăugați un subsol</a:t>
            </a:r>
          </a:p>
        </p:txBody>
      </p:sp>
      <p:sp>
        <p:nvSpPr>
          <p:cNvPr id="3" name="Substituent dată 2"/>
          <p:cNvSpPr>
            <a:spLocks noGrp="1"/>
          </p:cNvSpPr>
          <p:nvPr>
            <p:ph type="dt" sz="half" idx="10"/>
          </p:nvPr>
        </p:nvSpPr>
        <p:spPr/>
        <p:txBody>
          <a:bodyPr rtlCol="0"/>
          <a:lstStyle/>
          <a:p>
            <a:pPr rtl="0"/>
            <a:fld id="{995A7078-7B7F-48B7-8822-93D7DA5E9327}" type="datetime1">
              <a:rPr lang="ro-RO" noProof="0" smtClean="0"/>
              <a:t>13.10.2025</a:t>
            </a:fld>
            <a:endParaRPr lang="ro-RO" noProof="0" dirty="0"/>
          </a:p>
        </p:txBody>
      </p:sp>
      <p:sp>
        <p:nvSpPr>
          <p:cNvPr id="5" name="Substituent număr diapozitiv 4"/>
          <p:cNvSpPr>
            <a:spLocks noGrp="1"/>
          </p:cNvSpPr>
          <p:nvPr>
            <p:ph type="sldNum" sz="quarter" idx="12"/>
          </p:nvPr>
        </p:nvSpPr>
        <p:spPr/>
        <p:txBody>
          <a:bodyPr rtlCol="0"/>
          <a:lstStyle/>
          <a:p>
            <a:pPr rtl="0"/>
            <a:fld id="{4FAB73BC-B049-4115-A692-8D63A059BFB8}" type="slidenum">
              <a:rPr lang="ro-RO" noProof="0" smtClean="0"/>
              <a:t>‹#›</a:t>
            </a:fld>
            <a:endParaRPr lang="ro-RO" noProof="0" dirty="0"/>
          </a:p>
        </p:txBody>
      </p:sp>
    </p:spTree>
    <p:extLst>
      <p:ext uri="{BB962C8B-B14F-4D97-AF65-F5344CB8AC3E}">
        <p14:creationId xmlns:p14="http://schemas.microsoft.com/office/powerpoint/2010/main" val="3681886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Necompletat">
    <p:spTree>
      <p:nvGrpSpPr>
        <p:cNvPr id="1" name=""/>
        <p:cNvGrpSpPr/>
        <p:nvPr/>
      </p:nvGrpSpPr>
      <p:grpSpPr>
        <a:xfrm>
          <a:off x="0" y="0"/>
          <a:ext cx="0" cy="0"/>
          <a:chOff x="0" y="0"/>
          <a:chExt cx="0" cy="0"/>
        </a:xfrm>
      </p:grpSpPr>
      <p:sp>
        <p:nvSpPr>
          <p:cNvPr id="5" name="cer"/>
          <p:cNvSpPr/>
          <p:nvPr/>
        </p:nvSpPr>
        <p:spPr>
          <a:xfrm>
            <a:off x="2552" y="-1"/>
            <a:ext cx="12188952" cy="6858002"/>
          </a:xfrm>
          <a:prstGeom prst="rect">
            <a:avLst/>
          </a:prstGeom>
          <a:gradFill>
            <a:gsLst>
              <a:gs pos="0">
                <a:schemeClr val="accent2">
                  <a:lumMod val="60000"/>
                  <a:lumOff val="40000"/>
                  <a:alpha val="80000"/>
                </a:schemeClr>
              </a:gs>
              <a:gs pos="99000">
                <a:schemeClr val="accent2">
                  <a:lumMod val="20000"/>
                  <a:lumOff val="80000"/>
                  <a:alpha val="0"/>
                </a:scheme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rtl="0"/>
            <a:endParaRPr lang="ro-RO" noProof="0" dirty="0"/>
          </a:p>
        </p:txBody>
      </p:sp>
      <p:sp>
        <p:nvSpPr>
          <p:cNvPr id="3" name="Substituent subsol 2"/>
          <p:cNvSpPr>
            <a:spLocks noGrp="1"/>
          </p:cNvSpPr>
          <p:nvPr>
            <p:ph type="ftr" sz="quarter" idx="11"/>
          </p:nvPr>
        </p:nvSpPr>
        <p:spPr/>
        <p:txBody>
          <a:bodyPr rtlCol="0"/>
          <a:lstStyle/>
          <a:p>
            <a:pPr rtl="0"/>
            <a:r>
              <a:rPr lang="ro-RO" noProof="0" dirty="0"/>
              <a:t>Adăugați un subsol</a:t>
            </a:r>
          </a:p>
        </p:txBody>
      </p:sp>
      <p:sp>
        <p:nvSpPr>
          <p:cNvPr id="2" name="Substituent dată 1"/>
          <p:cNvSpPr>
            <a:spLocks noGrp="1"/>
          </p:cNvSpPr>
          <p:nvPr>
            <p:ph type="dt" sz="half" idx="10"/>
          </p:nvPr>
        </p:nvSpPr>
        <p:spPr/>
        <p:txBody>
          <a:bodyPr rtlCol="0"/>
          <a:lstStyle/>
          <a:p>
            <a:pPr rtl="0"/>
            <a:fld id="{65D67F5C-FACA-46A7-A8EA-9CDEA26B0827}" type="datetime1">
              <a:rPr lang="ro-RO" noProof="0" smtClean="0"/>
              <a:t>13.10.2025</a:t>
            </a:fld>
            <a:endParaRPr lang="ro-RO" noProof="0" dirty="0"/>
          </a:p>
        </p:txBody>
      </p:sp>
      <p:sp>
        <p:nvSpPr>
          <p:cNvPr id="4" name="Substituent număr diapozitiv 3"/>
          <p:cNvSpPr>
            <a:spLocks noGrp="1"/>
          </p:cNvSpPr>
          <p:nvPr>
            <p:ph type="sldNum" sz="quarter" idx="12"/>
          </p:nvPr>
        </p:nvSpPr>
        <p:spPr/>
        <p:txBody>
          <a:bodyPr rtlCol="0"/>
          <a:lstStyle/>
          <a:p>
            <a:pPr rtl="0"/>
            <a:fld id="{4FAB73BC-B049-4115-A692-8D63A059BFB8}" type="slidenum">
              <a:rPr lang="ro-RO" noProof="0" smtClean="0"/>
              <a:t>‹#›</a:t>
            </a:fld>
            <a:endParaRPr lang="ro-RO" noProof="0" dirty="0"/>
          </a:p>
        </p:txBody>
      </p:sp>
    </p:spTree>
    <p:extLst>
      <p:ext uri="{BB962C8B-B14F-4D97-AF65-F5344CB8AC3E}">
        <p14:creationId xmlns:p14="http://schemas.microsoft.com/office/powerpoint/2010/main" val="4922624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127479" y="762000"/>
            <a:ext cx="3377133" cy="2743200"/>
          </a:xfrm>
        </p:spPr>
        <p:txBody>
          <a:bodyPr rtlCol="0" anchor="b">
            <a:normAutofit/>
          </a:bodyPr>
          <a:lstStyle>
            <a:lvl1pPr>
              <a:defRPr sz="3200" b="0"/>
            </a:lvl1pPr>
          </a:lstStyle>
          <a:p>
            <a:pPr rtl="0"/>
            <a:r>
              <a:rPr lang="en-US" noProof="0"/>
              <a:t>Click to edit Master title style</a:t>
            </a:r>
            <a:endParaRPr lang="ro-RO" noProof="0" dirty="0"/>
          </a:p>
        </p:txBody>
      </p:sp>
      <p:sp>
        <p:nvSpPr>
          <p:cNvPr id="3" name="Substituent conținut 2"/>
          <p:cNvSpPr>
            <a:spLocks noGrp="1"/>
          </p:cNvSpPr>
          <p:nvPr>
            <p:ph idx="1"/>
          </p:nvPr>
        </p:nvSpPr>
        <p:spPr>
          <a:xfrm>
            <a:off x="760413" y="685800"/>
            <a:ext cx="6858000" cy="4572000"/>
          </a:xfrm>
        </p:spPr>
        <p:txBody>
          <a:bodyPr rtlCol="0">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n-US" noProof="0"/>
              <a:t>Click to edit Master text styles</a:t>
            </a:r>
          </a:p>
          <a:p>
            <a:pPr lvl="1" rtl="0"/>
            <a:r>
              <a:rPr lang="en-US" noProof="0"/>
              <a:t>Second level</a:t>
            </a:r>
          </a:p>
          <a:p>
            <a:pPr lvl="2" rtl="0"/>
            <a:r>
              <a:rPr lang="en-US" noProof="0"/>
              <a:t>Third level</a:t>
            </a:r>
          </a:p>
          <a:p>
            <a:pPr lvl="3" rtl="0"/>
            <a:r>
              <a:rPr lang="en-US" noProof="0"/>
              <a:t>Fourth level</a:t>
            </a:r>
          </a:p>
          <a:p>
            <a:pPr lvl="4" rtl="0"/>
            <a:r>
              <a:rPr lang="en-US" noProof="0"/>
              <a:t>Fifth level</a:t>
            </a:r>
            <a:endParaRPr lang="ro-RO" noProof="0" dirty="0"/>
          </a:p>
        </p:txBody>
      </p:sp>
      <p:sp>
        <p:nvSpPr>
          <p:cNvPr id="4" name="Substituent text 3"/>
          <p:cNvSpPr>
            <a:spLocks noGrp="1"/>
          </p:cNvSpPr>
          <p:nvPr>
            <p:ph type="body" sz="half" idx="2"/>
          </p:nvPr>
        </p:nvSpPr>
        <p:spPr>
          <a:xfrm>
            <a:off x="8127479" y="3554104"/>
            <a:ext cx="3377133" cy="1703696"/>
          </a:xfrm>
        </p:spPr>
        <p:txBody>
          <a:bodyPr rtlCol="0">
            <a:normAutofit/>
          </a:bodyPr>
          <a:lstStyle>
            <a:lvl1pPr marL="0" indent="0">
              <a:lnSpc>
                <a:spcPct val="9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6" name="Substituent subsol 5"/>
          <p:cNvSpPr>
            <a:spLocks noGrp="1"/>
          </p:cNvSpPr>
          <p:nvPr>
            <p:ph type="ftr" sz="quarter" idx="11"/>
          </p:nvPr>
        </p:nvSpPr>
        <p:spPr/>
        <p:txBody>
          <a:bodyPr rtlCol="0"/>
          <a:lstStyle/>
          <a:p>
            <a:pPr rtl="0"/>
            <a:r>
              <a:rPr lang="ro-RO" noProof="0" dirty="0"/>
              <a:t>Adăugați un subsol</a:t>
            </a:r>
          </a:p>
        </p:txBody>
      </p:sp>
      <p:sp>
        <p:nvSpPr>
          <p:cNvPr id="5" name="Substituent dată 4"/>
          <p:cNvSpPr>
            <a:spLocks noGrp="1"/>
          </p:cNvSpPr>
          <p:nvPr>
            <p:ph type="dt" sz="half" idx="10"/>
          </p:nvPr>
        </p:nvSpPr>
        <p:spPr/>
        <p:txBody>
          <a:bodyPr rtlCol="0"/>
          <a:lstStyle/>
          <a:p>
            <a:pPr rtl="0"/>
            <a:fld id="{79DC185D-BB37-4190-AD07-0A9F79920DF0}" type="datetime1">
              <a:rPr lang="ro-RO" noProof="0" smtClean="0"/>
              <a:t>13.10.2025</a:t>
            </a:fld>
            <a:endParaRPr lang="ro-RO" noProof="0" dirty="0"/>
          </a:p>
        </p:txBody>
      </p:sp>
      <p:sp>
        <p:nvSpPr>
          <p:cNvPr id="7" name="Substituent număr diapozitiv 6"/>
          <p:cNvSpPr>
            <a:spLocks noGrp="1"/>
          </p:cNvSpPr>
          <p:nvPr>
            <p:ph type="sldNum" sz="quarter" idx="12"/>
          </p:nvPr>
        </p:nvSpPr>
        <p:spPr/>
        <p:txBody>
          <a:bodyPr rtlCol="0"/>
          <a:lstStyle/>
          <a:p>
            <a:pPr rtl="0"/>
            <a:fld id="{4FAB73BC-B049-4115-A692-8D63A059BFB8}" type="slidenum">
              <a:rPr lang="ro-RO" noProof="0" smtClean="0"/>
              <a:t>‹#›</a:t>
            </a:fld>
            <a:endParaRPr lang="ro-RO" noProof="0" dirty="0"/>
          </a:p>
        </p:txBody>
      </p:sp>
    </p:spTree>
    <p:extLst>
      <p:ext uri="{BB962C8B-B14F-4D97-AF65-F5344CB8AC3E}">
        <p14:creationId xmlns:p14="http://schemas.microsoft.com/office/powerpoint/2010/main" val="1483897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2" name="Titlu 1"/>
          <p:cNvSpPr>
            <a:spLocks noGrp="1"/>
          </p:cNvSpPr>
          <p:nvPr>
            <p:ph type="title"/>
          </p:nvPr>
        </p:nvSpPr>
        <p:spPr>
          <a:xfrm>
            <a:off x="8127479" y="762000"/>
            <a:ext cx="3377133" cy="2743200"/>
          </a:xfrm>
        </p:spPr>
        <p:txBody>
          <a:bodyPr rtlCol="0" anchor="b">
            <a:normAutofit/>
          </a:bodyPr>
          <a:lstStyle>
            <a:lvl1pPr>
              <a:defRPr sz="3400" b="0"/>
            </a:lvl1pPr>
          </a:lstStyle>
          <a:p>
            <a:pPr rtl="0"/>
            <a:r>
              <a:rPr lang="en-US" noProof="0"/>
              <a:t>Click to edit Master title style</a:t>
            </a:r>
            <a:endParaRPr lang="ro-RO" noProof="0" dirty="0"/>
          </a:p>
        </p:txBody>
      </p:sp>
      <p:sp>
        <p:nvSpPr>
          <p:cNvPr id="3" name="Substituent imagine 2" descr="Un substituent gol pentru a adăuga o imagine. Faceți clic pe substituent și selectați imaginea pe care doriți s-o adăugați"/>
          <p:cNvSpPr>
            <a:spLocks noGrp="1"/>
          </p:cNvSpPr>
          <p:nvPr>
            <p:ph type="pic" idx="1"/>
          </p:nvPr>
        </p:nvSpPr>
        <p:spPr>
          <a:xfrm>
            <a:off x="760413" y="685800"/>
            <a:ext cx="6858000" cy="4572000"/>
          </a:xfrm>
          <a:solidFill>
            <a:schemeClr val="bg1">
              <a:lumMod val="95000"/>
            </a:schemeClr>
          </a:solidFill>
        </p:spPr>
        <p:txBody>
          <a:bodyPr rtlCol="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n-US" noProof="0"/>
              <a:t>Click icon to add picture</a:t>
            </a:r>
            <a:endParaRPr lang="ro-RO" noProof="0" dirty="0"/>
          </a:p>
        </p:txBody>
      </p:sp>
      <p:sp>
        <p:nvSpPr>
          <p:cNvPr id="4" name="Substituent text 3"/>
          <p:cNvSpPr>
            <a:spLocks noGrp="1"/>
          </p:cNvSpPr>
          <p:nvPr>
            <p:ph type="body" sz="half" idx="2"/>
          </p:nvPr>
        </p:nvSpPr>
        <p:spPr>
          <a:xfrm>
            <a:off x="8127479" y="3554104"/>
            <a:ext cx="3377133" cy="1703696"/>
          </a:xfrm>
        </p:spPr>
        <p:txBody>
          <a:bodyPr rtlCol="0">
            <a:normAutofit/>
          </a:bodyPr>
          <a:lstStyle>
            <a:lvl1pPr marL="0" indent="0">
              <a:lnSpc>
                <a:spcPct val="100000"/>
              </a:lnSpc>
              <a:spcBef>
                <a:spcPts val="8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n-US" noProof="0"/>
              <a:t>Click to edit Master text styles</a:t>
            </a:r>
          </a:p>
        </p:txBody>
      </p:sp>
      <p:sp>
        <p:nvSpPr>
          <p:cNvPr id="6" name="Substituent subsol 5"/>
          <p:cNvSpPr>
            <a:spLocks noGrp="1"/>
          </p:cNvSpPr>
          <p:nvPr>
            <p:ph type="ftr" sz="quarter" idx="11"/>
          </p:nvPr>
        </p:nvSpPr>
        <p:spPr/>
        <p:txBody>
          <a:bodyPr rtlCol="0"/>
          <a:lstStyle/>
          <a:p>
            <a:pPr rtl="0"/>
            <a:r>
              <a:rPr lang="ro-RO" noProof="0" dirty="0"/>
              <a:t>Adăugați un subsol</a:t>
            </a:r>
          </a:p>
        </p:txBody>
      </p:sp>
      <p:sp>
        <p:nvSpPr>
          <p:cNvPr id="5" name="Substituent dată 4"/>
          <p:cNvSpPr>
            <a:spLocks noGrp="1"/>
          </p:cNvSpPr>
          <p:nvPr>
            <p:ph type="dt" sz="half" idx="10"/>
          </p:nvPr>
        </p:nvSpPr>
        <p:spPr/>
        <p:txBody>
          <a:bodyPr rtlCol="0"/>
          <a:lstStyle/>
          <a:p>
            <a:pPr rtl="0"/>
            <a:fld id="{C82CB56C-2BA1-4215-B6A3-04C489B091CB}" type="datetime1">
              <a:rPr lang="ro-RO" noProof="0" smtClean="0"/>
              <a:t>13.10.2025</a:t>
            </a:fld>
            <a:endParaRPr lang="ro-RO" noProof="0" dirty="0"/>
          </a:p>
        </p:txBody>
      </p:sp>
      <p:sp>
        <p:nvSpPr>
          <p:cNvPr id="7" name="Substituent număr diapozitiv 6"/>
          <p:cNvSpPr>
            <a:spLocks noGrp="1"/>
          </p:cNvSpPr>
          <p:nvPr>
            <p:ph type="sldNum" sz="quarter" idx="12"/>
          </p:nvPr>
        </p:nvSpPr>
        <p:spPr/>
        <p:txBody>
          <a:bodyPr rtlCol="0"/>
          <a:lstStyle/>
          <a:p>
            <a:pPr rtl="0"/>
            <a:fld id="{4FAB73BC-B049-4115-A692-8D63A059BFB8}" type="slidenum">
              <a:rPr lang="ro-RO" noProof="0" smtClean="0"/>
              <a:t>‹#›</a:t>
            </a:fld>
            <a:endParaRPr lang="ro-RO" noProof="0" dirty="0"/>
          </a:p>
        </p:txBody>
      </p:sp>
    </p:spTree>
    <p:extLst>
      <p:ext uri="{BB962C8B-B14F-4D97-AF65-F5344CB8AC3E}">
        <p14:creationId xmlns:p14="http://schemas.microsoft.com/office/powerpoint/2010/main" val="4216615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cer"/>
          <p:cNvSpPr/>
          <p:nvPr/>
        </p:nvSpPr>
        <p:spPr>
          <a:xfrm>
            <a:off x="2552" y="-1"/>
            <a:ext cx="12188952" cy="6858002"/>
          </a:xfrm>
          <a:prstGeom prst="rect">
            <a:avLst/>
          </a:prstGeom>
          <a:gradFill>
            <a:gsLst>
              <a:gs pos="0">
                <a:schemeClr val="accent2">
                  <a:lumMod val="60000"/>
                  <a:lumOff val="40000"/>
                  <a:alpha val="58000"/>
                </a:schemeClr>
              </a:gs>
              <a:gs pos="88000">
                <a:schemeClr val="accent2">
                  <a:lumMod val="20000"/>
                  <a:lumOff val="80000"/>
                  <a:alpha val="65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822960" rtlCol="0" anchor="ctr"/>
          <a:lstStyle/>
          <a:p>
            <a:pPr algn="ctr" rtl="0"/>
            <a:endParaRPr lang="ro-RO" noProof="0" dirty="0"/>
          </a:p>
        </p:txBody>
      </p:sp>
      <p:sp>
        <p:nvSpPr>
          <p:cNvPr id="8" name="apă3"/>
          <p:cNvSpPr/>
          <p:nvPr/>
        </p:nvSpPr>
        <p:spPr bwMode="gray">
          <a:xfrm>
            <a:off x="2552" y="6064101"/>
            <a:ext cx="12188952" cy="793899"/>
          </a:xfrm>
          <a:prstGeom prst="rect">
            <a:avLst/>
          </a:prstGeom>
          <a:gradFill>
            <a:gsLst>
              <a:gs pos="833">
                <a:schemeClr val="accent2">
                  <a:lumMod val="60000"/>
                  <a:lumOff val="40000"/>
                  <a:alpha val="38000"/>
                </a:schemeClr>
              </a:gs>
              <a:gs pos="49000">
                <a:schemeClr val="accent2">
                  <a:lumMod val="60000"/>
                  <a:lumOff val="40000"/>
                </a:schemeClr>
              </a:gs>
              <a:gs pos="100000">
                <a:schemeClr val="accent2">
                  <a:lumMod val="20000"/>
                  <a:lumOff val="80000"/>
                  <a:alpha val="89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ro-RO" noProof="0" dirty="0"/>
          </a:p>
        </p:txBody>
      </p:sp>
      <p:pic>
        <p:nvPicPr>
          <p:cNvPr id="9" name="apă2"/>
          <p:cNvPicPr>
            <a:picLocks noChangeAspect="1"/>
          </p:cNvPicPr>
          <p:nvPr/>
        </p:nvPicPr>
        <p:blipFill rotWithShape="1">
          <a:blip r:embed="rId13" cstate="print">
            <a:extLst>
              <a:ext uri="{28A0092B-C50C-407E-A947-70E740481C1C}">
                <a14:useLocalDpi xmlns:a14="http://schemas.microsoft.com/office/drawing/2010/main" val="0"/>
              </a:ext>
            </a:extLst>
          </a:blip>
          <a:srcRect l="2674" r="9901"/>
          <a:stretch/>
        </p:blipFill>
        <p:spPr bwMode="white">
          <a:xfrm>
            <a:off x="-1425" y="6256181"/>
            <a:ext cx="12188952" cy="463209"/>
          </a:xfrm>
          <a:prstGeom prst="rect">
            <a:avLst/>
          </a:prstGeom>
          <a:noFill/>
          <a:ln>
            <a:noFill/>
          </a:ln>
        </p:spPr>
      </p:pic>
      <p:pic>
        <p:nvPicPr>
          <p:cNvPr id="10" name="apă1"/>
          <p:cNvPicPr>
            <a:picLocks noChangeAspect="1"/>
          </p:cNvPicPr>
          <p:nvPr/>
        </p:nvPicPr>
        <p:blipFill rotWithShape="1">
          <a:blip r:embed="rId14" cstate="print">
            <a:duotone>
              <a:schemeClr val="accent2">
                <a:shade val="45000"/>
                <a:satMod val="135000"/>
              </a:schemeClr>
              <a:prstClr val="white"/>
            </a:duotone>
            <a:extLst>
              <a:ext uri="{28A0092B-C50C-407E-A947-70E740481C1C}">
                <a14:useLocalDpi xmlns:a14="http://schemas.microsoft.com/office/drawing/2010/main" val="0"/>
              </a:ext>
            </a:extLst>
          </a:blip>
          <a:srcRect l="6218" r="6356"/>
          <a:stretch/>
        </p:blipFill>
        <p:spPr bwMode="gray">
          <a:xfrm flipH="1">
            <a:off x="-1425" y="5979395"/>
            <a:ext cx="12188952" cy="268288"/>
          </a:xfrm>
          <a:prstGeom prst="rect">
            <a:avLst/>
          </a:prstGeom>
          <a:noFill/>
          <a:ln>
            <a:noFill/>
          </a:ln>
        </p:spPr>
      </p:pic>
      <p:sp>
        <p:nvSpPr>
          <p:cNvPr id="2" name="Substituent titlu 1"/>
          <p:cNvSpPr>
            <a:spLocks noGrp="1"/>
          </p:cNvSpPr>
          <p:nvPr>
            <p:ph type="title"/>
          </p:nvPr>
        </p:nvSpPr>
        <p:spPr>
          <a:xfrm>
            <a:off x="1341120" y="265176"/>
            <a:ext cx="9509759" cy="1088136"/>
          </a:xfrm>
          <a:prstGeom prst="rect">
            <a:avLst/>
          </a:prstGeom>
        </p:spPr>
        <p:txBody>
          <a:bodyPr vert="horz" lIns="91440" tIns="45720" rIns="91440" bIns="45720" rtlCol="0" anchor="b">
            <a:normAutofit/>
          </a:bodyPr>
          <a:lstStyle/>
          <a:p>
            <a:pPr rtl="0"/>
            <a:r>
              <a:rPr lang="ro-RO" noProof="0" dirty="0"/>
              <a:t>Faceți clic pentru a edita stilul de titlu Coordonator</a:t>
            </a:r>
          </a:p>
        </p:txBody>
      </p:sp>
      <p:sp>
        <p:nvSpPr>
          <p:cNvPr id="3" name="Substituent text 2"/>
          <p:cNvSpPr>
            <a:spLocks noGrp="1"/>
          </p:cNvSpPr>
          <p:nvPr>
            <p:ph type="body" idx="1"/>
          </p:nvPr>
        </p:nvSpPr>
        <p:spPr>
          <a:xfrm>
            <a:off x="1341120" y="1572768"/>
            <a:ext cx="9509760" cy="4142232"/>
          </a:xfrm>
          <a:prstGeom prst="rect">
            <a:avLst/>
          </a:prstGeom>
        </p:spPr>
        <p:txBody>
          <a:bodyPr vert="horz" lIns="91440" tIns="45720" rIns="91440" bIns="45720" rtlCol="0">
            <a:normAutofit/>
          </a:bodyPr>
          <a:lstStyle/>
          <a:p>
            <a:pPr lvl="0" rtl="0"/>
            <a:r>
              <a:rPr lang="ro-RO" noProof="0" dirty="0"/>
              <a:t>Faceți clic pentru a edita stilurile de text Coordonator</a:t>
            </a:r>
          </a:p>
          <a:p>
            <a:pPr lvl="1" rtl="0"/>
            <a:r>
              <a:rPr lang="ro-RO" noProof="0" dirty="0"/>
              <a:t>Al doilea nivel</a:t>
            </a:r>
          </a:p>
          <a:p>
            <a:pPr lvl="2" rtl="0"/>
            <a:r>
              <a:rPr lang="ro-RO" noProof="0" dirty="0"/>
              <a:t>Al treilea nivel</a:t>
            </a:r>
          </a:p>
          <a:p>
            <a:pPr lvl="3" rtl="0"/>
            <a:r>
              <a:rPr lang="ro-RO" noProof="0" dirty="0"/>
              <a:t>Al patrulea nivel</a:t>
            </a:r>
          </a:p>
          <a:p>
            <a:pPr lvl="4" rtl="0"/>
            <a:r>
              <a:rPr lang="ro-RO" noProof="0" dirty="0"/>
              <a:t>Al cincilea nivel</a:t>
            </a:r>
          </a:p>
        </p:txBody>
      </p:sp>
      <p:sp>
        <p:nvSpPr>
          <p:cNvPr id="5" name="Substituent subsol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a:defRPr sz="1100" cap="all" baseline="0">
                <a:solidFill>
                  <a:schemeClr val="tx1"/>
                </a:solidFill>
              </a:defRPr>
            </a:lvl1pPr>
          </a:lstStyle>
          <a:p>
            <a:pPr rtl="0"/>
            <a:r>
              <a:rPr lang="ro-RO" noProof="0" dirty="0"/>
              <a:t>Adăugați un subsol</a:t>
            </a:r>
          </a:p>
        </p:txBody>
      </p:sp>
      <p:sp>
        <p:nvSpPr>
          <p:cNvPr id="4" name="Substituent dată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l">
              <a:defRPr sz="1100" cap="all" baseline="0">
                <a:solidFill>
                  <a:schemeClr val="tx1"/>
                </a:solidFill>
              </a:defRPr>
            </a:lvl1pPr>
          </a:lstStyle>
          <a:p>
            <a:pPr rtl="0"/>
            <a:fld id="{5EF10CAA-0CF2-43FB-B8EE-A41EE9E83454}" type="datetime1">
              <a:rPr lang="ro-RO" noProof="0" smtClean="0"/>
              <a:t>13.10.2025</a:t>
            </a:fld>
            <a:endParaRPr lang="ro-RO" noProof="0" dirty="0"/>
          </a:p>
        </p:txBody>
      </p:sp>
      <p:sp>
        <p:nvSpPr>
          <p:cNvPr id="6" name="Substituent număr diapozitiv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r">
              <a:defRPr sz="1100" cap="all" baseline="0">
                <a:solidFill>
                  <a:schemeClr val="tx1"/>
                </a:solidFill>
              </a:defRPr>
            </a:lvl1pPr>
          </a:lstStyle>
          <a:p>
            <a:pPr rtl="0"/>
            <a:fld id="{4FAB73BC-B049-4115-A692-8D63A059BFB8}" type="slidenum">
              <a:rPr lang="ro-RO" noProof="0" smtClean="0"/>
              <a:pPr rtl="0"/>
              <a:t>‹#›</a:t>
            </a:fld>
            <a:endParaRPr lang="ro-RO" noProof="0" dirty="0"/>
          </a:p>
        </p:txBody>
      </p:sp>
    </p:spTree>
    <p:extLst>
      <p:ext uri="{BB962C8B-B14F-4D97-AF65-F5344CB8AC3E}">
        <p14:creationId xmlns:p14="http://schemas.microsoft.com/office/powerpoint/2010/main" val="3877551537"/>
      </p:ext>
    </p:extLst>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800" kern="1200">
          <a:solidFill>
            <a:schemeClr val="accent2">
              <a:lumMod val="50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SzPct val="100000"/>
        <a:buFont typeface="Arial" pitchFamily="34" charset="0"/>
        <a:buChar char="•"/>
        <a:defRPr sz="2000" kern="1200">
          <a:solidFill>
            <a:schemeClr val="accent2">
              <a:lumMod val="50000"/>
            </a:schemeClr>
          </a:solidFill>
          <a:latin typeface="+mn-lt"/>
          <a:ea typeface="+mn-ea"/>
          <a:cs typeface="+mn-cs"/>
        </a:defRPr>
      </a:lvl1pPr>
      <a:lvl2pPr marL="548640" indent="-228600" algn="l" defTabSz="914400" rtl="0" eaLnBrk="1" latinLnBrk="0" hangingPunct="1">
        <a:lnSpc>
          <a:spcPct val="90000"/>
        </a:lnSpc>
        <a:spcBef>
          <a:spcPts val="1000"/>
        </a:spcBef>
        <a:buSzPct val="100000"/>
        <a:buFont typeface="Arial" pitchFamily="34" charset="0"/>
        <a:buChar char="•"/>
        <a:defRPr sz="1800" kern="1200">
          <a:solidFill>
            <a:schemeClr val="accent2">
              <a:lumMod val="50000"/>
            </a:schemeClr>
          </a:solidFill>
          <a:latin typeface="+mn-lt"/>
          <a:ea typeface="+mn-ea"/>
          <a:cs typeface="+mn-cs"/>
        </a:defRPr>
      </a:lvl2pPr>
      <a:lvl3pPr marL="822960" indent="-228600" algn="l" defTabSz="914400" rtl="0" eaLnBrk="1" latinLnBrk="0" hangingPunct="1">
        <a:lnSpc>
          <a:spcPct val="90000"/>
        </a:lnSpc>
        <a:spcBef>
          <a:spcPts val="800"/>
        </a:spcBef>
        <a:buSzPct val="100000"/>
        <a:buFont typeface="Arial" pitchFamily="34" charset="0"/>
        <a:buChar char="•"/>
        <a:defRPr sz="1600" kern="1200">
          <a:solidFill>
            <a:schemeClr val="accent2">
              <a:lumMod val="50000"/>
            </a:schemeClr>
          </a:solidFill>
          <a:latin typeface="+mn-lt"/>
          <a:ea typeface="+mn-ea"/>
          <a:cs typeface="+mn-cs"/>
        </a:defRPr>
      </a:lvl3pPr>
      <a:lvl4pPr marL="109728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4pPr>
      <a:lvl5pPr marL="137160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5pPr>
      <a:lvl6pPr marL="164592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6pPr>
      <a:lvl7pPr marL="192024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7pPr>
      <a:lvl8pPr marL="2194560" indent="-228600" algn="l" defTabSz="914400" rtl="0" eaLnBrk="1" latinLnBrk="0" hangingPunct="1">
        <a:lnSpc>
          <a:spcPct val="90000"/>
        </a:lnSpc>
        <a:spcBef>
          <a:spcPts val="800"/>
        </a:spcBef>
        <a:buSzPct val="100000"/>
        <a:buFont typeface="Arial" pitchFamily="34" charset="0"/>
        <a:buChar char="•"/>
        <a:defRPr sz="1400" kern="1200">
          <a:solidFill>
            <a:schemeClr val="accent2">
              <a:lumMod val="50000"/>
            </a:schemeClr>
          </a:solidFill>
          <a:latin typeface="+mn-lt"/>
          <a:ea typeface="+mn-ea"/>
          <a:cs typeface="+mn-cs"/>
        </a:defRPr>
      </a:lvl8pPr>
      <a:lvl9pPr marL="2240280" indent="0" algn="l" defTabSz="914400" rtl="0" eaLnBrk="1" latinLnBrk="0" hangingPunct="1">
        <a:lnSpc>
          <a:spcPct val="90000"/>
        </a:lnSpc>
        <a:spcBef>
          <a:spcPts val="800"/>
        </a:spcBef>
        <a:buSzPct val="100000"/>
        <a:buFont typeface="Arial" pitchFamily="34" charset="0"/>
        <a:buNone/>
        <a:defRPr sz="1400" kern="1200">
          <a:solidFill>
            <a:schemeClr val="accent2">
              <a:lumMod val="50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learn.microsoft.com/en-us/sql/t-sql/queries/select-clause-transact-sql?view=sql-server-ver16" TargetMode="External"/><Relationship Id="rId2" Type="http://schemas.openxmlformats.org/officeDocument/2006/relationships/hyperlink" Target="https://learn.microsoft.com/en-us/sql/t-sql/queries/select-transact-sql?view=sql-server-ver16" TargetMode="External"/><Relationship Id="rId1" Type="http://schemas.openxmlformats.org/officeDocument/2006/relationships/slideLayout" Target="../slideLayouts/slideLayout2.xml"/><Relationship Id="rId6" Type="http://schemas.openxmlformats.org/officeDocument/2006/relationships/hyperlink" Target="https://learn.microsoft.com/en-us/sql/t-sql/queries/select-having-transact-sql?view=sql-server-ver16" TargetMode="External"/><Relationship Id="rId5" Type="http://schemas.openxmlformats.org/officeDocument/2006/relationships/hyperlink" Target="https://learn.microsoft.com/en-us/sql/t-sql/queries/select-group-by-transact-sql?view=sql-server-ver16" TargetMode="External"/><Relationship Id="rId4" Type="http://schemas.openxmlformats.org/officeDocument/2006/relationships/hyperlink" Target="https://learn.microsoft.com/en-us/sql/t-sql/queries/select-examples-transact-sql?view=sql-server-ver16"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https://learn.microsoft.com/en-us/sql/t-sql/queries/where-transact-sql?view=sql-server-ver16" TargetMode="External"/><Relationship Id="rId2" Type="http://schemas.openxmlformats.org/officeDocument/2006/relationships/hyperlink" Target="https://learn.microsoft.com/en-us/sql/t-sql/queries/from-transact-sql?view=sql-server-ver16" TargetMode="External"/><Relationship Id="rId1" Type="http://schemas.openxmlformats.org/officeDocument/2006/relationships/slideLayout" Target="../slideLayouts/slideLayout2.xml"/><Relationship Id="rId6" Type="http://schemas.openxmlformats.org/officeDocument/2006/relationships/hyperlink" Target="https://learn.microsoft.com/en-us/sql/t-sql/language-elements/between-transact-sql?view=sql-server-ver16" TargetMode="External"/><Relationship Id="rId5" Type="http://schemas.openxmlformats.org/officeDocument/2006/relationships/hyperlink" Target="https://learn.microsoft.com/en-us/sql/t-sql/language-elements/like-transact-sql?view=sql-server-ver16" TargetMode="External"/><Relationship Id="rId4" Type="http://schemas.openxmlformats.org/officeDocument/2006/relationships/hyperlink" Target="https://learn.microsoft.com/en-us/sql/t-sql/queries/is-null-transact-sql?view=sql-server-ver16"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s://learn.microsoft.com/en-us/sql/t-sql/language-elements/in-transact-sql?view=sql-server-ver16" TargetMode="External"/><Relationship Id="rId2" Type="http://schemas.openxmlformats.org/officeDocument/2006/relationships/hyperlink" Target="https://learn.microsoft.com/en-us/sql/t-sql/language-elements/exists-transact-sql?view=sql-server-ver16" TargetMode="External"/><Relationship Id="rId1" Type="http://schemas.openxmlformats.org/officeDocument/2006/relationships/slideLayout" Target="../slideLayouts/slideLayout2.xml"/><Relationship Id="rId6" Type="http://schemas.openxmlformats.org/officeDocument/2006/relationships/hyperlink" Target="https://learn.microsoft.com/en-us/sql/t-sql/language-elements/some-any-transact-sql?view=sql-server-ver16" TargetMode="External"/><Relationship Id="rId5" Type="http://schemas.openxmlformats.org/officeDocument/2006/relationships/hyperlink" Target="https://learn.microsoft.com/en-us/sql/t-sql/language-elements/or-transact-sql?view=sql-server-ver16" TargetMode="External"/><Relationship Id="rId4" Type="http://schemas.openxmlformats.org/officeDocument/2006/relationships/hyperlink" Target="https://learn.microsoft.com/en-us/sql/t-sql/language-elements/not-transact-sql?view=sql-server-ver16"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https://learn.microsoft.com/en-us/sql/t-sql/language-elements/and-transact-sql?view=sql-server-ver16" TargetMode="External"/><Relationship Id="rId2" Type="http://schemas.openxmlformats.org/officeDocument/2006/relationships/hyperlink" Target="https://learn.microsoft.com/en-us/sql/t-sql/language-elements/all-transact-sql?view=sql-server-ver16" TargetMode="External"/><Relationship Id="rId1" Type="http://schemas.openxmlformats.org/officeDocument/2006/relationships/slideLayout" Target="../slideLayouts/slideLayout2.xml"/><Relationship Id="rId6" Type="http://schemas.openxmlformats.org/officeDocument/2006/relationships/hyperlink" Target="https://learn.microsoft.com/en-us/sql/t-sql/statements/insert-transact-sql?view=sql-server-ver16" TargetMode="External"/><Relationship Id="rId5" Type="http://schemas.openxmlformats.org/officeDocument/2006/relationships/hyperlink" Target="https://learn.microsoft.com/en-us/sql/t-sql/language-elements/set-operators-except-and-intersect-transact-sql?view=sql-server-ver16" TargetMode="External"/><Relationship Id="rId4" Type="http://schemas.openxmlformats.org/officeDocument/2006/relationships/hyperlink" Target="https://learn.microsoft.com/en-us/sql/t-sql/language-elements/set-operators-union-transact-sql?view=sql-server-ver16" TargetMode="External"/></Relationships>
</file>

<file path=ppt/slides/_rels/slide44.xml.rels><?xml version="1.0" encoding="UTF-8" standalone="yes"?>
<Relationships xmlns="http://schemas.openxmlformats.org/package/2006/relationships"><Relationship Id="rId3" Type="http://schemas.openxmlformats.org/officeDocument/2006/relationships/hyperlink" Target="https://learn.microsoft.com/en-us/sql/t-sql/statements/delete-transact-sql?view=sql-server-ver16" TargetMode="External"/><Relationship Id="rId2" Type="http://schemas.openxmlformats.org/officeDocument/2006/relationships/hyperlink" Target="https://learn.microsoft.com/en-us/sql/t-sql/queries/update-transact-sql?view=sql-server-ver16"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p:cNvSpPr>
            <a:spLocks noGrp="1"/>
          </p:cNvSpPr>
          <p:nvPr>
            <p:ph type="ctrTitle"/>
          </p:nvPr>
        </p:nvSpPr>
        <p:spPr/>
        <p:txBody>
          <a:bodyPr rtlCol="0"/>
          <a:lstStyle/>
          <a:p>
            <a:pPr rtl="0"/>
            <a:r>
              <a:rPr lang="pt-BR" dirty="0"/>
              <a:t>SQL DML: Limbaj de manipulare a datelor</a:t>
            </a:r>
            <a:endParaRPr lang="ro-RO" dirty="0"/>
          </a:p>
        </p:txBody>
      </p:sp>
      <p:sp>
        <p:nvSpPr>
          <p:cNvPr id="3" name="Subtitlu 2"/>
          <p:cNvSpPr>
            <a:spLocks noGrp="1"/>
          </p:cNvSpPr>
          <p:nvPr>
            <p:ph type="subTitle" idx="1"/>
          </p:nvPr>
        </p:nvSpPr>
        <p:spPr/>
        <p:txBody>
          <a:bodyPr rtlCol="0"/>
          <a:lstStyle/>
          <a:p>
            <a:pPr rtl="0"/>
            <a:r>
              <a:rPr lang="ro-RO" dirty="0"/>
              <a:t>Seminar 2</a:t>
            </a:r>
          </a:p>
        </p:txBody>
      </p:sp>
    </p:spTree>
    <p:extLst>
      <p:ext uri="{BB962C8B-B14F-4D97-AF65-F5344CB8AC3E}">
        <p14:creationId xmlns:p14="http://schemas.microsoft.com/office/powerpoint/2010/main" val="1503902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400" y="1685925"/>
            <a:ext cx="10587082" cy="4954572"/>
          </a:xfrm>
        </p:spPr>
        <p:txBody>
          <a:bodyPr/>
          <a:lstStyle/>
          <a:p>
            <a:r>
              <a:rPr lang="ro-RO" dirty="0"/>
              <a:t>Pentru a șterge înregistrări dintr-un tabel, vom folosi instrucțiunea </a:t>
            </a:r>
            <a:r>
              <a:rPr lang="ro-RO" b="1" dirty="0"/>
              <a:t>DELETE </a:t>
            </a:r>
          </a:p>
          <a:p>
            <a:r>
              <a:rPr lang="ro-RO" dirty="0"/>
              <a:t>Exemplu:</a:t>
            </a:r>
          </a:p>
          <a:p>
            <a:pPr marL="0" indent="0">
              <a:buNone/>
            </a:pPr>
            <a:r>
              <a:rPr lang="ro-RO" dirty="0">
                <a:solidFill>
                  <a:schemeClr val="accent1">
                    <a:lumMod val="75000"/>
                    <a:alpha val="60000"/>
                  </a:schemeClr>
                </a:solidFill>
              </a:rPr>
              <a:t>	</a:t>
            </a:r>
            <a:r>
              <a:rPr lang="en-US" dirty="0">
                <a:solidFill>
                  <a:schemeClr val="accent1">
                    <a:lumMod val="75000"/>
                    <a:alpha val="60000"/>
                  </a:schemeClr>
                </a:solidFill>
              </a:rPr>
              <a:t>--</a:t>
            </a:r>
            <a:r>
              <a:rPr lang="ro-RO" dirty="0">
                <a:solidFill>
                  <a:schemeClr val="accent1">
                    <a:lumMod val="75000"/>
                    <a:alpha val="60000"/>
                  </a:schemeClr>
                </a:solidFill>
              </a:rPr>
              <a:t>Ștergerea unei înregistrări din tabelul </a:t>
            </a:r>
            <a:r>
              <a:rPr lang="ro-RO" i="1" dirty="0">
                <a:solidFill>
                  <a:schemeClr val="accent1">
                    <a:lumMod val="75000"/>
                    <a:alpha val="60000"/>
                  </a:schemeClr>
                </a:solidFill>
              </a:rPr>
              <a:t>Sectiuni</a:t>
            </a:r>
            <a:endParaRPr lang="en-US" i="1" dirty="0">
              <a:solidFill>
                <a:schemeClr val="accent1">
                  <a:lumMod val="75000"/>
                  <a:alpha val="60000"/>
                </a:schemeClr>
              </a:solidFill>
            </a:endParaRPr>
          </a:p>
          <a:p>
            <a:pPr marL="0" indent="0">
              <a:buNone/>
            </a:pP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DELETE 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Sectiuni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nume=</a:t>
            </a:r>
            <a:r>
              <a:rPr lang="en-US" dirty="0">
                <a:solidFill>
                  <a:srgbClr val="FF0000">
                    <a:alpha val="60000"/>
                  </a:srgbClr>
                </a:solidFill>
                <a:latin typeface="Consolas" panose="020B0609020204030204" pitchFamily="49" charset="0"/>
              </a:rPr>
              <a:t>'</a:t>
            </a:r>
            <a:r>
              <a:rPr lang="en-US" dirty="0" err="1">
                <a:solidFill>
                  <a:srgbClr val="FF0000">
                    <a:alpha val="60000"/>
                  </a:srgbClr>
                </a:solidFill>
                <a:latin typeface="Consolas" panose="020B0609020204030204" pitchFamily="49" charset="0"/>
              </a:rPr>
              <a:t>sectiunea</a:t>
            </a:r>
            <a:r>
              <a:rPr lang="en-US" dirty="0">
                <a:solidFill>
                  <a:srgbClr val="FF0000">
                    <a:alpha val="60000"/>
                  </a:srgbClr>
                </a:solidFill>
                <a:latin typeface="Consolas" panose="020B0609020204030204" pitchFamily="49" charset="0"/>
              </a:rPr>
              <a:t> 1'</a:t>
            </a:r>
            <a:r>
              <a:rPr lang="en-US" dirty="0">
                <a:latin typeface="Consolas" panose="020B0609020204030204" pitchFamily="49" charset="0"/>
              </a:rPr>
              <a:t>;</a:t>
            </a:r>
            <a:endParaRPr lang="ro-RO" dirty="0">
              <a:latin typeface="Consolas" panose="020B0609020204030204" pitchFamily="49" charset="0"/>
            </a:endParaRPr>
          </a:p>
          <a:p>
            <a:endParaRPr lang="ro-RO" dirty="0">
              <a:solidFill>
                <a:srgbClr val="FF0000">
                  <a:alpha val="60000"/>
                </a:srgbClr>
              </a:solidFill>
            </a:endParaRPr>
          </a:p>
          <a:p>
            <a:r>
              <a:rPr lang="ro-RO" dirty="0">
                <a:solidFill>
                  <a:srgbClr val="FF0000">
                    <a:alpha val="60000"/>
                  </a:srgbClr>
                </a:solidFill>
              </a:rPr>
              <a:t>!!!Omiterea clauzei </a:t>
            </a:r>
            <a:r>
              <a:rPr lang="ro-RO" b="1" dirty="0">
                <a:solidFill>
                  <a:srgbClr val="FF0000">
                    <a:alpha val="60000"/>
                  </a:srgbClr>
                </a:solidFill>
              </a:rPr>
              <a:t>WHERE</a:t>
            </a:r>
            <a:r>
              <a:rPr lang="ro-RO" dirty="0">
                <a:solidFill>
                  <a:srgbClr val="FF0000">
                    <a:alpha val="60000"/>
                  </a:srgbClr>
                </a:solidFill>
              </a:rPr>
              <a:t> va rezulta în ștergerea tuturor înregistrărilor din tabel</a:t>
            </a:r>
          </a:p>
          <a:p>
            <a:endParaRPr lang="ro-RO" b="1" dirty="0"/>
          </a:p>
        </p:txBody>
      </p:sp>
    </p:spTree>
    <p:extLst>
      <p:ext uri="{BB962C8B-B14F-4D97-AF65-F5344CB8AC3E}">
        <p14:creationId xmlns:p14="http://schemas.microsoft.com/office/powerpoint/2010/main" val="135439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5A21F-87DF-24E5-1277-358CE95E2AC7}"/>
              </a:ext>
            </a:extLst>
          </p:cNvPr>
          <p:cNvSpPr>
            <a:spLocks noGrp="1"/>
          </p:cNvSpPr>
          <p:nvPr>
            <p:ph type="title"/>
          </p:nvPr>
        </p:nvSpPr>
        <p:spPr/>
        <p:txBody>
          <a:bodyPr/>
          <a:lstStyle/>
          <a:p>
            <a:r>
              <a:rPr lang="ro-RO" dirty="0"/>
              <a:t>Exerciții</a:t>
            </a:r>
          </a:p>
        </p:txBody>
      </p:sp>
      <p:sp>
        <p:nvSpPr>
          <p:cNvPr id="3" name="Content Placeholder 2">
            <a:extLst>
              <a:ext uri="{FF2B5EF4-FFF2-40B4-BE49-F238E27FC236}">
                <a16:creationId xmlns:a16="http://schemas.microsoft.com/office/drawing/2014/main" id="{C65C3A8E-417F-BE7E-B045-6DB253A0C4E1}"/>
              </a:ext>
            </a:extLst>
          </p:cNvPr>
          <p:cNvSpPr>
            <a:spLocks noGrp="1"/>
          </p:cNvSpPr>
          <p:nvPr>
            <p:ph idx="1"/>
          </p:nvPr>
        </p:nvSpPr>
        <p:spPr>
          <a:xfrm>
            <a:off x="1341119" y="1572768"/>
            <a:ext cx="10176625" cy="4142232"/>
          </a:xfrm>
        </p:spPr>
        <p:txBody>
          <a:bodyPr/>
          <a:lstStyle/>
          <a:p>
            <a:pPr marL="502920" indent="-457200">
              <a:buFont typeface="+mj-lt"/>
              <a:buAutoNum type="arabicPeriod"/>
            </a:pPr>
            <a:r>
              <a:rPr lang="ro-RO" sz="2400" dirty="0"/>
              <a:t>Ștergeți o înregistrare din tabelul </a:t>
            </a:r>
            <a:r>
              <a:rPr lang="ro-RO" sz="2400" i="1" dirty="0"/>
              <a:t>Note </a:t>
            </a:r>
          </a:p>
          <a:p>
            <a:pPr marL="502920" indent="-457200">
              <a:buFont typeface="+mj-lt"/>
              <a:buAutoNum type="arabicPeriod"/>
            </a:pPr>
            <a:r>
              <a:rPr lang="ro-RO" sz="2400" dirty="0"/>
              <a:t>Ștergeți o înregistrare din tabelul </a:t>
            </a:r>
            <a:r>
              <a:rPr lang="ro-RO" sz="2400" i="1" dirty="0"/>
              <a:t>Atracții</a:t>
            </a:r>
            <a:r>
              <a:rPr lang="ro-RO" sz="2400" dirty="0"/>
              <a:t> (observați care este efectul acestei operații de ștergere)</a:t>
            </a:r>
          </a:p>
        </p:txBody>
      </p:sp>
    </p:spTree>
    <p:extLst>
      <p:ext uri="{BB962C8B-B14F-4D97-AF65-F5344CB8AC3E}">
        <p14:creationId xmlns:p14="http://schemas.microsoft.com/office/powerpoint/2010/main" val="171607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399" y="1685925"/>
            <a:ext cx="10897801" cy="5007838"/>
          </a:xfrm>
        </p:spPr>
        <p:txBody>
          <a:bodyPr/>
          <a:lstStyle/>
          <a:p>
            <a:r>
              <a:rPr lang="ro-RO" dirty="0"/>
              <a:t>Dacă dorim să extragem înregistrări din baza de date, vom folosi instrucțiunea </a:t>
            </a:r>
            <a:r>
              <a:rPr lang="ro-RO" b="1" dirty="0"/>
              <a:t>SELECT</a:t>
            </a:r>
            <a:r>
              <a:rPr lang="ro-RO" dirty="0"/>
              <a:t>, iar</a:t>
            </a:r>
            <a:r>
              <a:rPr lang="ro-RO" b="1" dirty="0"/>
              <a:t> rezultatul interogării</a:t>
            </a:r>
            <a:r>
              <a:rPr lang="ro-RO" dirty="0"/>
              <a:t> </a:t>
            </a:r>
            <a:r>
              <a:rPr lang="en-US" dirty="0" err="1"/>
              <a:t>va</a:t>
            </a:r>
            <a:r>
              <a:rPr lang="en-US" dirty="0"/>
              <a:t> fi </a:t>
            </a:r>
            <a:r>
              <a:rPr lang="en-US" dirty="0" err="1"/>
              <a:t>afi</a:t>
            </a:r>
            <a:r>
              <a:rPr lang="ro-RO" dirty="0"/>
              <a:t>șat într-un </a:t>
            </a:r>
            <a:r>
              <a:rPr lang="ro-RO" b="1" dirty="0"/>
              <a:t>tabel rezultat </a:t>
            </a:r>
            <a:r>
              <a:rPr lang="ro-RO" dirty="0"/>
              <a:t>(</a:t>
            </a:r>
            <a:r>
              <a:rPr lang="ro-RO" i="1" dirty="0"/>
              <a:t>result-set</a:t>
            </a:r>
            <a:r>
              <a:rPr lang="ro-RO" dirty="0"/>
              <a:t>)</a:t>
            </a:r>
          </a:p>
          <a:p>
            <a:r>
              <a:rPr lang="ro-RO" dirty="0"/>
              <a:t>Exemplu:</a:t>
            </a:r>
          </a:p>
          <a:p>
            <a:pPr marL="0" indent="0">
              <a:buNone/>
            </a:pPr>
            <a:r>
              <a:rPr lang="ro-RO" dirty="0">
                <a:solidFill>
                  <a:schemeClr val="accent1">
                    <a:lumMod val="75000"/>
                    <a:alpha val="60000"/>
                  </a:schemeClr>
                </a:solidFill>
              </a:rPr>
              <a:t>	</a:t>
            </a:r>
            <a:r>
              <a:rPr lang="en-US" dirty="0">
                <a:solidFill>
                  <a:schemeClr val="accent1">
                    <a:lumMod val="75000"/>
                    <a:alpha val="60000"/>
                  </a:schemeClr>
                </a:solidFill>
              </a:rPr>
              <a:t>--</a:t>
            </a:r>
            <a:r>
              <a:rPr lang="ro-RO" dirty="0">
                <a:solidFill>
                  <a:schemeClr val="accent1">
                    <a:lumMod val="75000"/>
                    <a:alpha val="60000"/>
                  </a:schemeClr>
                </a:solidFill>
              </a:rPr>
              <a:t>Returnarea tuturor înregistrărilor din tabelul </a:t>
            </a:r>
            <a:r>
              <a:rPr lang="ro-RO" i="1" dirty="0">
                <a:solidFill>
                  <a:schemeClr val="accent1">
                    <a:lumMod val="75000"/>
                    <a:alpha val="60000"/>
                  </a:schemeClr>
                </a:solidFill>
              </a:rPr>
              <a:t>Sectiuni</a:t>
            </a:r>
            <a:endParaRPr lang="en-US" i="1" dirty="0">
              <a:solidFill>
                <a:schemeClr val="accent1">
                  <a:lumMod val="75000"/>
                  <a:alpha val="60000"/>
                </a:schemeClr>
              </a:solidFill>
            </a:endParaRPr>
          </a:p>
          <a:p>
            <a:pPr marL="0" indent="0">
              <a:buNone/>
            </a:pP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a:t>
            </a:r>
            <a:r>
              <a:rPr lang="ro-RO" dirty="0">
                <a:solidFill>
                  <a:srgbClr val="0000FF">
                    <a:alpha val="60000"/>
                  </a:srgbClr>
                </a:solidFill>
                <a:latin typeface="Consolas" panose="020B0609020204030204" pitchFamily="49" charset="0"/>
              </a:rPr>
              <a:t> 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Sectiuni</a:t>
            </a:r>
            <a:r>
              <a:rPr lang="en-US" dirty="0">
                <a:latin typeface="Consolas" panose="020B0609020204030204" pitchFamily="49" charset="0"/>
              </a:rPr>
              <a:t>; </a:t>
            </a:r>
          </a:p>
          <a:p>
            <a:pPr marL="0" indent="0">
              <a:buNone/>
            </a:pPr>
            <a:r>
              <a:rPr lang="en-US" dirty="0">
                <a:solidFill>
                  <a:schemeClr val="accent1">
                    <a:lumMod val="75000"/>
                    <a:alpha val="60000"/>
                  </a:schemeClr>
                </a:solidFill>
              </a:rPr>
              <a:t>	</a:t>
            </a:r>
            <a:r>
              <a:rPr lang="ro-RO" dirty="0">
                <a:solidFill>
                  <a:schemeClr val="accent1">
                    <a:lumMod val="75000"/>
                    <a:alpha val="60000"/>
                  </a:schemeClr>
                </a:solidFill>
              </a:rPr>
              <a:t>/*Returnarea tuturor înregistrărilor din tabelul </a:t>
            </a:r>
            <a:r>
              <a:rPr lang="ro-RO" i="1" dirty="0">
                <a:solidFill>
                  <a:schemeClr val="accent1">
                    <a:lumMod val="75000"/>
                    <a:alpha val="60000"/>
                  </a:schemeClr>
                </a:solidFill>
              </a:rPr>
              <a:t>Sectiuni</a:t>
            </a:r>
            <a:r>
              <a:rPr lang="en-US" dirty="0">
                <a:solidFill>
                  <a:schemeClr val="accent1">
                    <a:lumMod val="75000"/>
                    <a:alpha val="60000"/>
                  </a:schemeClr>
                </a:solidFill>
              </a:rPr>
              <a:t>, specific</a:t>
            </a:r>
            <a:r>
              <a:rPr lang="ro-RO" dirty="0">
                <a:solidFill>
                  <a:schemeClr val="accent1">
                    <a:lumMod val="75000"/>
                    <a:alpha val="60000"/>
                  </a:schemeClr>
                </a:solidFill>
              </a:rPr>
              <a:t>ând explicit 	numele coloanelor*/</a:t>
            </a:r>
            <a:endParaRPr lang="en-US" dirty="0">
              <a:latin typeface="Consolas" panose="020B0609020204030204" pitchFamily="49" charset="0"/>
            </a:endParaRP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en-US" dirty="0" err="1">
                <a:latin typeface="Consolas" panose="020B0609020204030204" pitchFamily="49" charset="0"/>
              </a:rPr>
              <a:t>cod_s</a:t>
            </a:r>
            <a:r>
              <a:rPr lang="en-US" dirty="0">
                <a:latin typeface="Consolas" panose="020B0609020204030204" pitchFamily="49" charset="0"/>
              </a:rPr>
              <a:t>, </a:t>
            </a:r>
            <a:r>
              <a:rPr lang="en-US" dirty="0" err="1">
                <a:latin typeface="Consolas" panose="020B0609020204030204" pitchFamily="49" charset="0"/>
              </a:rPr>
              <a:t>nume</a:t>
            </a:r>
            <a:r>
              <a:rPr lang="en-US" dirty="0">
                <a:latin typeface="Consolas" panose="020B0609020204030204" pitchFamily="49" charset="0"/>
              </a:rPr>
              <a:t>, </a:t>
            </a:r>
            <a:r>
              <a:rPr lang="en-US" dirty="0" err="1">
                <a:latin typeface="Consolas" panose="020B0609020204030204" pitchFamily="49" charset="0"/>
              </a:rPr>
              <a:t>descriere</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Sectiuni</a:t>
            </a:r>
            <a:r>
              <a:rPr lang="en-US" dirty="0">
                <a:latin typeface="Consolas" panose="020B0609020204030204" pitchFamily="49" charset="0"/>
              </a:rPr>
              <a:t>;</a:t>
            </a:r>
            <a:endParaRPr lang="ro-RO" dirty="0"/>
          </a:p>
        </p:txBody>
      </p:sp>
    </p:spTree>
    <p:extLst>
      <p:ext uri="{BB962C8B-B14F-4D97-AF65-F5344CB8AC3E}">
        <p14:creationId xmlns:p14="http://schemas.microsoft.com/office/powerpoint/2010/main" val="15049611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399" y="1685925"/>
            <a:ext cx="10986577" cy="4643854"/>
          </a:xfrm>
        </p:spPr>
        <p:txBody>
          <a:bodyPr/>
          <a:lstStyle/>
          <a:p>
            <a:r>
              <a:rPr lang="ro-RO" dirty="0"/>
              <a:t>Dacă dorim să extragem doar valorile distincte dintr-o coloană (sau combinație de coloane) vom folosi cuvântul cheie </a:t>
            </a:r>
            <a:r>
              <a:rPr lang="ro-RO" b="1" dirty="0"/>
              <a:t>DISTINCT</a:t>
            </a:r>
          </a:p>
          <a:p>
            <a:r>
              <a:rPr lang="ro-RO" dirty="0"/>
              <a:t>Exemplu:</a:t>
            </a:r>
          </a:p>
          <a:p>
            <a:pPr marL="0" indent="0">
              <a:buNone/>
            </a:pPr>
            <a:r>
              <a:rPr lang="ro-RO" dirty="0">
                <a:solidFill>
                  <a:schemeClr val="accent1">
                    <a:lumMod val="75000"/>
                    <a:alpha val="60000"/>
                  </a:schemeClr>
                </a:solidFill>
              </a:rPr>
              <a:t>	</a:t>
            </a:r>
            <a:r>
              <a:rPr lang="en-US" dirty="0">
                <a:solidFill>
                  <a:schemeClr val="accent1">
                    <a:lumMod val="75000"/>
                    <a:alpha val="60000"/>
                  </a:schemeClr>
                </a:solidFill>
              </a:rPr>
              <a:t>--</a:t>
            </a:r>
            <a:r>
              <a:rPr lang="ro-RO" dirty="0">
                <a:solidFill>
                  <a:schemeClr val="accent1">
                    <a:lumMod val="75000"/>
                    <a:alpha val="60000"/>
                  </a:schemeClr>
                </a:solidFill>
              </a:rPr>
              <a:t>Returnarea tuturor valorilor distincte din coloana </a:t>
            </a:r>
            <a:r>
              <a:rPr lang="ro-RO" i="1" dirty="0">
                <a:solidFill>
                  <a:schemeClr val="accent1">
                    <a:lumMod val="75000"/>
                    <a:alpha val="60000"/>
                  </a:schemeClr>
                </a:solidFill>
              </a:rPr>
              <a:t>varsta_min </a:t>
            </a:r>
            <a:r>
              <a:rPr lang="ro-RO" dirty="0">
                <a:solidFill>
                  <a:schemeClr val="accent1">
                    <a:lumMod val="75000"/>
                    <a:alpha val="60000"/>
                  </a:schemeClr>
                </a:solidFill>
              </a:rPr>
              <a:t>din tabelul </a:t>
            </a:r>
            <a:r>
              <a:rPr lang="ro-RO" i="1" dirty="0">
                <a:solidFill>
                  <a:schemeClr val="accent1">
                    <a:lumMod val="75000"/>
                    <a:alpha val="60000"/>
                  </a:schemeClr>
                </a:solidFill>
              </a:rPr>
              <a:t>Atractii</a:t>
            </a:r>
            <a:endParaRPr lang="en-US" i="1" dirty="0">
              <a:solidFill>
                <a:schemeClr val="accent1">
                  <a:lumMod val="75000"/>
                  <a:alpha val="60000"/>
                </a:schemeClr>
              </a:solidFill>
            </a:endParaRPr>
          </a:p>
          <a:p>
            <a:pPr marL="0" indent="0">
              <a:buNone/>
            </a:pP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SELECT DISTINCT </a:t>
            </a:r>
            <a:r>
              <a:rPr lang="ro-RO" dirty="0">
                <a:latin typeface="Consolas" panose="020B0609020204030204" pitchFamily="49" charset="0"/>
              </a:rPr>
              <a:t>varsta_min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Atractii</a:t>
            </a:r>
            <a:r>
              <a:rPr lang="en-US" dirty="0">
                <a:latin typeface="Consolas" panose="020B0609020204030204" pitchFamily="49" charset="0"/>
              </a:rPr>
              <a:t>; </a:t>
            </a:r>
          </a:p>
          <a:p>
            <a:endParaRPr lang="ro-RO" dirty="0"/>
          </a:p>
          <a:p>
            <a:endParaRPr lang="ro-RO" dirty="0"/>
          </a:p>
          <a:p>
            <a:endParaRPr lang="ro-RO" dirty="0"/>
          </a:p>
        </p:txBody>
      </p:sp>
    </p:spTree>
    <p:extLst>
      <p:ext uri="{BB962C8B-B14F-4D97-AF65-F5344CB8AC3E}">
        <p14:creationId xmlns:p14="http://schemas.microsoft.com/office/powerpoint/2010/main" val="291649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400" y="1685925"/>
            <a:ext cx="11004332" cy="4972327"/>
          </a:xfrm>
        </p:spPr>
        <p:txBody>
          <a:bodyPr/>
          <a:lstStyle/>
          <a:p>
            <a:r>
              <a:rPr lang="ro-RO" dirty="0"/>
              <a:t>Dacă dorim ca o interogare să returneze doar înregistrări care îndeplinesc anumite criterii, vom folosi clauza </a:t>
            </a:r>
            <a:r>
              <a:rPr lang="ro-RO" b="1" dirty="0"/>
              <a:t>WHERE</a:t>
            </a:r>
          </a:p>
          <a:p>
            <a:r>
              <a:rPr lang="ro-RO" dirty="0"/>
              <a:t>Exemplu: </a:t>
            </a:r>
          </a:p>
          <a:p>
            <a:pPr marL="0" indent="0">
              <a:buNone/>
            </a:pPr>
            <a:r>
              <a:rPr lang="ro-RO" dirty="0">
                <a:solidFill>
                  <a:schemeClr val="accent1">
                    <a:lumMod val="75000"/>
                    <a:alpha val="60000"/>
                  </a:schemeClr>
                </a:solidFill>
              </a:rPr>
              <a:t>	/*Returnarea numelui și descrierii atracțiilor care au vârsta minimă recomandată 	egală cu 12*/</a:t>
            </a:r>
            <a:endParaRPr lang="en-US" i="1" dirty="0">
              <a:solidFill>
                <a:schemeClr val="accent1">
                  <a:lumMod val="75000"/>
                  <a:alpha val="60000"/>
                </a:schemeClr>
              </a:solidFill>
            </a:endParaRPr>
          </a:p>
          <a:p>
            <a:pPr marL="0" indent="0">
              <a:buNone/>
            </a:pP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nume, descriere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Atractii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varsta_min=12</a:t>
            </a:r>
            <a:r>
              <a:rPr lang="en-US" dirty="0">
                <a:latin typeface="Consolas" panose="020B0609020204030204" pitchFamily="49" charset="0"/>
              </a:rPr>
              <a:t>; </a:t>
            </a:r>
          </a:p>
          <a:p>
            <a:pPr marL="0" indent="0">
              <a:buNone/>
            </a:pPr>
            <a:r>
              <a:rPr lang="ro-RO" dirty="0">
                <a:solidFill>
                  <a:schemeClr val="accent1">
                    <a:lumMod val="75000"/>
                    <a:alpha val="60000"/>
                  </a:schemeClr>
                </a:solidFill>
              </a:rPr>
              <a:t>	/*Returnarea numelui și vârstei minime recomandate ale atracțiilor care au </a:t>
            </a:r>
            <a:r>
              <a:rPr lang="en-US" dirty="0">
                <a:solidFill>
                  <a:schemeClr val="accent1">
                    <a:lumMod val="75000"/>
                    <a:alpha val="60000"/>
                  </a:schemeClr>
                </a:solidFill>
              </a:rPr>
              <a:t>	</a:t>
            </a:r>
            <a:r>
              <a:rPr lang="ro-RO" dirty="0">
                <a:solidFill>
                  <a:schemeClr val="accent1">
                    <a:lumMod val="75000"/>
                    <a:alpha val="60000"/>
                  </a:schemeClr>
                </a:solidFill>
              </a:rPr>
              <a:t>numele diferit de </a:t>
            </a:r>
            <a:r>
              <a:rPr lang="en-US" dirty="0">
                <a:solidFill>
                  <a:schemeClr val="accent1">
                    <a:lumMod val="75000"/>
                    <a:alpha val="60000"/>
                  </a:schemeClr>
                </a:solidFill>
              </a:rPr>
              <a:t>‘</a:t>
            </a:r>
            <a:r>
              <a:rPr lang="ro-RO" dirty="0">
                <a:solidFill>
                  <a:schemeClr val="accent1">
                    <a:lumMod val="75000"/>
                    <a:alpha val="60000"/>
                  </a:schemeClr>
                </a:solidFill>
              </a:rPr>
              <a:t>Castelul Negru</a:t>
            </a:r>
            <a:r>
              <a:rPr lang="en-US" dirty="0">
                <a:solidFill>
                  <a:schemeClr val="accent1">
                    <a:lumMod val="75000"/>
                    <a:alpha val="60000"/>
                  </a:schemeClr>
                </a:solidFill>
              </a:rPr>
              <a:t>’</a:t>
            </a:r>
            <a:r>
              <a:rPr lang="ro-RO" dirty="0">
                <a:solidFill>
                  <a:schemeClr val="accent1">
                    <a:lumMod val="75000"/>
                    <a:alpha val="60000"/>
                  </a:schemeClr>
                </a:solidFill>
              </a:rPr>
              <a:t>*/</a:t>
            </a:r>
            <a:endParaRPr lang="en-US" i="1" dirty="0">
              <a:solidFill>
                <a:schemeClr val="accent1">
                  <a:lumMod val="75000"/>
                  <a:alpha val="60000"/>
                </a:schemeClr>
              </a:solidFill>
            </a:endParaRPr>
          </a:p>
          <a:p>
            <a:pPr marL="0" indent="0">
              <a:buNone/>
            </a:pP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nume, varsta_min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Atractii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nume</a:t>
            </a:r>
            <a:r>
              <a:rPr lang="en-US" dirty="0">
                <a:latin typeface="Consolas" panose="020B0609020204030204" pitchFamily="49" charset="0"/>
              </a:rPr>
              <a:t>&lt;&gt;</a:t>
            </a:r>
            <a:r>
              <a:rPr lang="en-US" dirty="0">
                <a:solidFill>
                  <a:srgbClr val="FF0000">
                    <a:alpha val="60000"/>
                  </a:srgbClr>
                </a:solidFill>
                <a:latin typeface="Consolas" panose="020B0609020204030204" pitchFamily="49" charset="0"/>
              </a:rPr>
              <a:t>'</a:t>
            </a:r>
            <a:r>
              <a:rPr lang="en-US" dirty="0" err="1">
                <a:solidFill>
                  <a:srgbClr val="FF0000">
                    <a:alpha val="60000"/>
                  </a:srgbClr>
                </a:solidFill>
                <a:latin typeface="Consolas" panose="020B0609020204030204" pitchFamily="49" charset="0"/>
              </a:rPr>
              <a:t>Castelul</a:t>
            </a:r>
            <a:r>
              <a:rPr lang="en-US" dirty="0">
                <a:solidFill>
                  <a:srgbClr val="FF0000">
                    <a:alpha val="60000"/>
                  </a:srgbClr>
                </a:solidFill>
                <a:latin typeface="Consolas" panose="020B0609020204030204" pitchFamily="49" charset="0"/>
              </a:rPr>
              <a:t> </a:t>
            </a:r>
            <a:r>
              <a:rPr lang="en-US" dirty="0" err="1">
                <a:solidFill>
                  <a:srgbClr val="FF0000">
                    <a:alpha val="60000"/>
                  </a:srgbClr>
                </a:solidFill>
                <a:latin typeface="Consolas" panose="020B0609020204030204" pitchFamily="49" charset="0"/>
              </a:rPr>
              <a:t>Negru</a:t>
            </a:r>
            <a:r>
              <a:rPr lang="en-US" dirty="0">
                <a:solidFill>
                  <a:srgbClr val="FF0000">
                    <a:alpha val="60000"/>
                  </a:srgbClr>
                </a:solidFill>
                <a:latin typeface="Consolas" panose="020B0609020204030204" pitchFamily="49" charset="0"/>
              </a:rPr>
              <a:t>'</a:t>
            </a:r>
            <a:r>
              <a:rPr lang="en-US" dirty="0">
                <a:latin typeface="Consolas" panose="020B0609020204030204" pitchFamily="49" charset="0"/>
              </a:rPr>
              <a:t>; </a:t>
            </a:r>
          </a:p>
          <a:p>
            <a:endParaRPr lang="ro-RO" dirty="0"/>
          </a:p>
        </p:txBody>
      </p:sp>
    </p:spTree>
    <p:extLst>
      <p:ext uri="{BB962C8B-B14F-4D97-AF65-F5344CB8AC3E}">
        <p14:creationId xmlns:p14="http://schemas.microsoft.com/office/powerpoint/2010/main" val="26287449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400" y="1685925"/>
            <a:ext cx="10649226" cy="4776786"/>
          </a:xfrm>
        </p:spPr>
        <p:txBody>
          <a:bodyPr/>
          <a:lstStyle/>
          <a:p>
            <a:r>
              <a:rPr lang="en-US" dirty="0" err="1"/>
              <a:t>Dac</a:t>
            </a:r>
            <a:r>
              <a:rPr lang="ro-RO" dirty="0"/>
              <a:t>ă dorim să returnăm toate atracțiile care au vârsta minimă recomandată </a:t>
            </a:r>
            <a:r>
              <a:rPr lang="ro-RO" b="1" dirty="0"/>
              <a:t>mai mare sau egală cu 14</a:t>
            </a:r>
            <a:r>
              <a:rPr lang="ro-RO" dirty="0"/>
              <a:t>, vom executa următoarea interogare:</a:t>
            </a: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Atractii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varsta_min</a:t>
            </a:r>
            <a:r>
              <a:rPr lang="en-US" dirty="0">
                <a:latin typeface="Consolas" panose="020B0609020204030204" pitchFamily="49" charset="0"/>
              </a:rPr>
              <a:t>&gt;=</a:t>
            </a:r>
            <a:r>
              <a:rPr lang="ro-RO" dirty="0">
                <a:latin typeface="Consolas" panose="020B0609020204030204" pitchFamily="49" charset="0"/>
              </a:rPr>
              <a:t>1</a:t>
            </a:r>
            <a:r>
              <a:rPr lang="en-US" dirty="0">
                <a:latin typeface="Consolas" panose="020B0609020204030204" pitchFamily="49" charset="0"/>
              </a:rPr>
              <a:t>4;</a:t>
            </a:r>
          </a:p>
          <a:p>
            <a:r>
              <a:rPr lang="en-US" dirty="0" err="1"/>
              <a:t>Dac</a:t>
            </a:r>
            <a:r>
              <a:rPr lang="ro-RO" dirty="0"/>
              <a:t>ă dorim să returnăm toate atracțiile care au vârsta minimă recomandată </a:t>
            </a:r>
            <a:r>
              <a:rPr lang="ro-RO" b="1" dirty="0"/>
              <a:t>mai m</a:t>
            </a:r>
            <a:r>
              <a:rPr lang="en-US" b="1" dirty="0" err="1"/>
              <a:t>ic</a:t>
            </a:r>
            <a:r>
              <a:rPr lang="ro-RO" b="1" dirty="0"/>
              <a:t>ă sau egală cu 1</a:t>
            </a:r>
            <a:r>
              <a:rPr lang="en-US" b="1" dirty="0"/>
              <a:t>6</a:t>
            </a:r>
            <a:r>
              <a:rPr lang="ro-RO" dirty="0"/>
              <a:t>, vom executa următoarea interogare:</a:t>
            </a:r>
            <a:endParaRPr lang="en-US" dirty="0"/>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Atractii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varsta_min</a:t>
            </a:r>
            <a:r>
              <a:rPr lang="en-US" dirty="0">
                <a:latin typeface="Consolas" panose="020B0609020204030204" pitchFamily="49" charset="0"/>
              </a:rPr>
              <a:t>&lt;=</a:t>
            </a:r>
            <a:r>
              <a:rPr lang="ro-RO" dirty="0">
                <a:latin typeface="Consolas" panose="020B0609020204030204" pitchFamily="49" charset="0"/>
              </a:rPr>
              <a:t>1</a:t>
            </a:r>
            <a:r>
              <a:rPr lang="en-US" dirty="0">
                <a:latin typeface="Consolas" panose="020B0609020204030204" pitchFamily="49" charset="0"/>
              </a:rPr>
              <a:t>6;</a:t>
            </a:r>
          </a:p>
          <a:p>
            <a:endParaRPr lang="ro-RO" dirty="0"/>
          </a:p>
          <a:p>
            <a:endParaRPr lang="ro-RO" dirty="0"/>
          </a:p>
        </p:txBody>
      </p:sp>
    </p:spTree>
    <p:extLst>
      <p:ext uri="{BB962C8B-B14F-4D97-AF65-F5344CB8AC3E}">
        <p14:creationId xmlns:p14="http://schemas.microsoft.com/office/powerpoint/2010/main" val="35854202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400" y="1685924"/>
            <a:ext cx="10853412" cy="5043349"/>
          </a:xfrm>
        </p:spPr>
        <p:txBody>
          <a:bodyPr/>
          <a:lstStyle/>
          <a:p>
            <a:r>
              <a:rPr lang="en-US" dirty="0" err="1"/>
              <a:t>Dac</a:t>
            </a:r>
            <a:r>
              <a:rPr lang="ro-RO" dirty="0"/>
              <a:t>ă dorim să returnăm toate atracțiile care au vârsta minimă recomandată </a:t>
            </a:r>
            <a:r>
              <a:rPr lang="en-US" dirty="0"/>
              <a:t>strict </a:t>
            </a:r>
            <a:r>
              <a:rPr lang="ro-RO" dirty="0"/>
              <a:t>mai mare decât 11 și </a:t>
            </a:r>
            <a:r>
              <a:rPr lang="en-US" dirty="0"/>
              <a:t>strict </a:t>
            </a:r>
            <a:r>
              <a:rPr lang="ro-RO" dirty="0"/>
              <a:t>mai m</a:t>
            </a:r>
            <a:r>
              <a:rPr lang="en-US" dirty="0" err="1"/>
              <a:t>ic</a:t>
            </a:r>
            <a:r>
              <a:rPr lang="ro-RO" dirty="0"/>
              <a:t>ă decât 16, vom executa următoarea interogare:</a:t>
            </a: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Atractii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varsta_min</a:t>
            </a:r>
            <a:r>
              <a:rPr lang="en-US" dirty="0">
                <a:latin typeface="Consolas" panose="020B0609020204030204" pitchFamily="49" charset="0"/>
              </a:rPr>
              <a:t>&gt;</a:t>
            </a:r>
            <a:r>
              <a:rPr lang="ro-RO" dirty="0">
                <a:latin typeface="Consolas" panose="020B0609020204030204" pitchFamily="49" charset="0"/>
              </a:rPr>
              <a:t>11 </a:t>
            </a:r>
            <a:r>
              <a:rPr lang="ro-RO" dirty="0">
                <a:solidFill>
                  <a:srgbClr val="0000FF">
                    <a:alpha val="60000"/>
                  </a:srgbClr>
                </a:solidFill>
                <a:latin typeface="Consolas" panose="020B0609020204030204" pitchFamily="49" charset="0"/>
              </a:rPr>
              <a:t>AND</a:t>
            </a:r>
            <a:r>
              <a:rPr lang="ro-RO" dirty="0">
                <a:latin typeface="Consolas" panose="020B0609020204030204" pitchFamily="49" charset="0"/>
              </a:rPr>
              <a:t> varsta_min</a:t>
            </a:r>
            <a:r>
              <a:rPr lang="en-US" dirty="0">
                <a:latin typeface="Consolas" panose="020B0609020204030204" pitchFamily="49" charset="0"/>
              </a:rPr>
              <a:t>&lt;16;</a:t>
            </a:r>
          </a:p>
          <a:p>
            <a:pPr marL="0" indent="0">
              <a:buNone/>
            </a:pPr>
            <a:r>
              <a:rPr lang="en-US" dirty="0">
                <a:solidFill>
                  <a:schemeClr val="accent1">
                    <a:lumMod val="75000"/>
                    <a:alpha val="60000"/>
                  </a:schemeClr>
                </a:solidFill>
              </a:rPr>
              <a:t>	</a:t>
            </a:r>
            <a:r>
              <a:rPr lang="ro-RO" dirty="0">
                <a:solidFill>
                  <a:schemeClr val="accent1">
                    <a:lumMod val="75000"/>
                    <a:alpha val="60000"/>
                  </a:schemeClr>
                </a:solidFill>
              </a:rPr>
              <a:t>--</a:t>
            </a:r>
            <a:r>
              <a:rPr lang="en-US" dirty="0" err="1">
                <a:solidFill>
                  <a:schemeClr val="accent1">
                    <a:lumMod val="75000"/>
                    <a:alpha val="60000"/>
                  </a:schemeClr>
                </a:solidFill>
              </a:rPr>
              <a:t>Varianta</a:t>
            </a:r>
            <a:r>
              <a:rPr lang="en-US" dirty="0">
                <a:solidFill>
                  <a:schemeClr val="accent1">
                    <a:lumMod val="75000"/>
                    <a:alpha val="60000"/>
                  </a:schemeClr>
                </a:solidFill>
              </a:rPr>
              <a:t> cu </a:t>
            </a:r>
            <a:r>
              <a:rPr lang="en-US" dirty="0" err="1">
                <a:solidFill>
                  <a:schemeClr val="accent1">
                    <a:lumMod val="75000"/>
                    <a:alpha val="60000"/>
                  </a:schemeClr>
                </a:solidFill>
              </a:rPr>
              <a:t>operatorul</a:t>
            </a:r>
            <a:r>
              <a:rPr lang="en-US" dirty="0">
                <a:solidFill>
                  <a:schemeClr val="accent1">
                    <a:lumMod val="75000"/>
                    <a:alpha val="60000"/>
                  </a:schemeClr>
                </a:solidFill>
              </a:rPr>
              <a:t> BETWEEN, care </a:t>
            </a:r>
            <a:r>
              <a:rPr lang="ro-RO" dirty="0">
                <a:solidFill>
                  <a:schemeClr val="accent1">
                    <a:lumMod val="75000"/>
                    <a:alpha val="60000"/>
                  </a:schemeClr>
                </a:solidFill>
              </a:rPr>
              <a:t>specifică un interval închis de valori</a:t>
            </a:r>
            <a:endParaRPr lang="en-US" dirty="0">
              <a:latin typeface="Consolas" panose="020B0609020204030204" pitchFamily="49" charset="0"/>
            </a:endParaRP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Atractii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varsta_min</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BETWEEN</a:t>
            </a:r>
            <a:r>
              <a:rPr lang="en-US" dirty="0">
                <a:latin typeface="Consolas" panose="020B0609020204030204" pitchFamily="49" charset="0"/>
              </a:rPr>
              <a:t> </a:t>
            </a:r>
            <a:r>
              <a:rPr lang="ro-RO" dirty="0">
                <a:latin typeface="Consolas" panose="020B0609020204030204" pitchFamily="49" charset="0"/>
              </a:rPr>
              <a:t>1</a:t>
            </a:r>
            <a:r>
              <a:rPr lang="en-US" dirty="0">
                <a:latin typeface="Consolas" panose="020B0609020204030204" pitchFamily="49" charset="0"/>
              </a:rPr>
              <a:t>2</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AND</a:t>
            </a:r>
            <a:r>
              <a:rPr lang="ro-RO" dirty="0">
                <a:latin typeface="Consolas" panose="020B0609020204030204" pitchFamily="49" charset="0"/>
              </a:rPr>
              <a:t> </a:t>
            </a:r>
            <a:r>
              <a:rPr lang="en-US" dirty="0">
                <a:latin typeface="Consolas" panose="020B0609020204030204" pitchFamily="49" charset="0"/>
              </a:rPr>
              <a:t>1</a:t>
            </a:r>
            <a:r>
              <a:rPr lang="ro-RO" dirty="0">
                <a:latin typeface="Consolas" panose="020B0609020204030204" pitchFamily="49" charset="0"/>
              </a:rPr>
              <a:t>5</a:t>
            </a:r>
            <a:r>
              <a:rPr lang="en-US" dirty="0">
                <a:latin typeface="Consolas" panose="020B0609020204030204" pitchFamily="49" charset="0"/>
              </a:rPr>
              <a:t>;</a:t>
            </a:r>
          </a:p>
          <a:p>
            <a:r>
              <a:rPr lang="en-US" dirty="0" err="1"/>
              <a:t>Dac</a:t>
            </a:r>
            <a:r>
              <a:rPr lang="ro-RO" dirty="0"/>
              <a:t>ă dorim să returnăm toate atracțiile care au vârsta minimă recomandată </a:t>
            </a:r>
            <a:r>
              <a:rPr lang="ro-RO" b="1" dirty="0"/>
              <a:t>în afara intervalului închis </a:t>
            </a:r>
            <a:r>
              <a:rPr lang="en-US" b="1" dirty="0"/>
              <a:t>[14,18]</a:t>
            </a:r>
            <a:r>
              <a:rPr lang="en-US" dirty="0"/>
              <a:t>, </a:t>
            </a:r>
            <a:r>
              <a:rPr lang="en-US" dirty="0" err="1"/>
              <a:t>vom</a:t>
            </a:r>
            <a:r>
              <a:rPr lang="en-US" dirty="0"/>
              <a:t> </a:t>
            </a:r>
            <a:r>
              <a:rPr lang="en-US" dirty="0" err="1"/>
              <a:t>executa</a:t>
            </a:r>
            <a:r>
              <a:rPr lang="en-US" dirty="0"/>
              <a:t> </a:t>
            </a:r>
            <a:r>
              <a:rPr lang="en-US" dirty="0" err="1"/>
              <a:t>urm</a:t>
            </a:r>
            <a:r>
              <a:rPr lang="ro-RO" dirty="0"/>
              <a:t>ătoarea interogare</a:t>
            </a:r>
            <a:r>
              <a:rPr lang="en-US" dirty="0"/>
              <a:t>:</a:t>
            </a:r>
            <a:endParaRPr lang="ro-RO" dirty="0"/>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Atractii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varsta_min</a:t>
            </a:r>
            <a:r>
              <a:rPr lang="en-US" dirty="0">
                <a:latin typeface="Consolas" panose="020B0609020204030204" pitchFamily="49" charset="0"/>
              </a:rPr>
              <a:t> </a:t>
            </a:r>
            <a:r>
              <a:rPr lang="ro-RO" dirty="0">
                <a:solidFill>
                  <a:srgbClr val="0000FF">
                    <a:alpha val="60000"/>
                  </a:srgbClr>
                </a:solidFill>
                <a:latin typeface="Consolas" panose="020B0609020204030204" pitchFamily="49" charset="0"/>
              </a:rPr>
              <a:t>NOT</a:t>
            </a:r>
            <a:r>
              <a:rPr lang="ro-RO" dirty="0">
                <a:latin typeface="Consolas" panose="020B0609020204030204" pitchFamily="49" charset="0"/>
              </a:rPr>
              <a:t> </a:t>
            </a:r>
            <a:r>
              <a:rPr lang="en-US" dirty="0">
                <a:solidFill>
                  <a:srgbClr val="0000FF">
                    <a:alpha val="60000"/>
                  </a:srgbClr>
                </a:solidFill>
                <a:latin typeface="Consolas" panose="020B0609020204030204" pitchFamily="49" charset="0"/>
              </a:rPr>
              <a:t>BETWEEN</a:t>
            </a:r>
            <a:r>
              <a:rPr lang="en-US" dirty="0">
                <a:latin typeface="Consolas" panose="020B0609020204030204" pitchFamily="49" charset="0"/>
              </a:rPr>
              <a:t> </a:t>
            </a:r>
            <a:r>
              <a:rPr lang="ro-RO" dirty="0">
                <a:latin typeface="Consolas" panose="020B0609020204030204" pitchFamily="49" charset="0"/>
              </a:rPr>
              <a:t>14 </a:t>
            </a:r>
            <a:r>
              <a:rPr lang="ro-RO" dirty="0">
                <a:solidFill>
                  <a:srgbClr val="0000FF">
                    <a:alpha val="60000"/>
                  </a:srgbClr>
                </a:solidFill>
                <a:latin typeface="Consolas" panose="020B0609020204030204" pitchFamily="49" charset="0"/>
              </a:rPr>
              <a:t>AND</a:t>
            </a:r>
            <a:r>
              <a:rPr lang="ro-RO" dirty="0">
                <a:latin typeface="Consolas" panose="020B0609020204030204" pitchFamily="49" charset="0"/>
              </a:rPr>
              <a:t> </a:t>
            </a:r>
            <a:r>
              <a:rPr lang="en-US" dirty="0">
                <a:latin typeface="Consolas" panose="020B0609020204030204" pitchFamily="49" charset="0"/>
              </a:rPr>
              <a:t>1</a:t>
            </a:r>
            <a:r>
              <a:rPr lang="ro-RO" dirty="0">
                <a:latin typeface="Consolas" panose="020B0609020204030204" pitchFamily="49" charset="0"/>
              </a:rPr>
              <a:t>8</a:t>
            </a:r>
            <a:r>
              <a:rPr lang="en-US" dirty="0">
                <a:latin typeface="Consolas" panose="020B0609020204030204" pitchFamily="49" charset="0"/>
              </a:rPr>
              <a:t>;</a:t>
            </a:r>
          </a:p>
          <a:p>
            <a:r>
              <a:rPr lang="en-US" dirty="0">
                <a:solidFill>
                  <a:srgbClr val="FF0000">
                    <a:alpha val="60000"/>
                  </a:srgbClr>
                </a:solidFill>
              </a:rPr>
              <a:t>!!!</a:t>
            </a:r>
            <a:r>
              <a:rPr lang="ro-RO" dirty="0">
                <a:solidFill>
                  <a:srgbClr val="FF0000">
                    <a:alpha val="60000"/>
                  </a:srgbClr>
                </a:solidFill>
              </a:rPr>
              <a:t>Tipul de date al c</a:t>
            </a:r>
            <a:r>
              <a:rPr lang="en-US" dirty="0" err="1">
                <a:solidFill>
                  <a:srgbClr val="FF0000">
                    <a:alpha val="60000"/>
                  </a:srgbClr>
                </a:solidFill>
              </a:rPr>
              <a:t>oloan</a:t>
            </a:r>
            <a:r>
              <a:rPr lang="ro-RO" dirty="0">
                <a:solidFill>
                  <a:srgbClr val="FF0000">
                    <a:alpha val="60000"/>
                  </a:srgbClr>
                </a:solidFill>
              </a:rPr>
              <a:t>ei</a:t>
            </a:r>
            <a:r>
              <a:rPr lang="en-US" dirty="0">
                <a:solidFill>
                  <a:srgbClr val="FF0000">
                    <a:alpha val="60000"/>
                  </a:srgbClr>
                </a:solidFill>
              </a:rPr>
              <a:t> </a:t>
            </a:r>
            <a:r>
              <a:rPr lang="ro-RO" i="1" dirty="0">
                <a:solidFill>
                  <a:srgbClr val="FF0000">
                    <a:alpha val="60000"/>
                  </a:srgbClr>
                </a:solidFill>
              </a:rPr>
              <a:t>varsta_min </a:t>
            </a:r>
            <a:r>
              <a:rPr lang="ro-RO" dirty="0">
                <a:solidFill>
                  <a:srgbClr val="FF0000">
                    <a:alpha val="60000"/>
                  </a:srgbClr>
                </a:solidFill>
              </a:rPr>
              <a:t>este </a:t>
            </a:r>
            <a:r>
              <a:rPr lang="ro-RO" b="1" dirty="0">
                <a:solidFill>
                  <a:srgbClr val="FF0000">
                    <a:alpha val="60000"/>
                  </a:srgbClr>
                </a:solidFill>
              </a:rPr>
              <a:t>int</a:t>
            </a:r>
            <a:endParaRPr lang="en-US" b="1" dirty="0">
              <a:solidFill>
                <a:srgbClr val="FF0000">
                  <a:alpha val="60000"/>
                </a:srgbClr>
              </a:solidFill>
            </a:endParaRPr>
          </a:p>
          <a:p>
            <a:endParaRPr lang="en-US" dirty="0"/>
          </a:p>
          <a:p>
            <a:endParaRPr lang="ro-RO" dirty="0"/>
          </a:p>
        </p:txBody>
      </p:sp>
    </p:spTree>
    <p:extLst>
      <p:ext uri="{BB962C8B-B14F-4D97-AF65-F5344CB8AC3E}">
        <p14:creationId xmlns:p14="http://schemas.microsoft.com/office/powerpoint/2010/main" val="5608781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400" y="1685925"/>
            <a:ext cx="10213200" cy="4910184"/>
          </a:xfrm>
        </p:spPr>
        <p:txBody>
          <a:bodyPr/>
          <a:lstStyle/>
          <a:p>
            <a:r>
              <a:rPr lang="en-US" dirty="0" err="1"/>
              <a:t>Dac</a:t>
            </a:r>
            <a:r>
              <a:rPr lang="ro-RO" dirty="0"/>
              <a:t>ă dorim să returnăm toate atracțiile care au vârsta minimă recomandată </a:t>
            </a:r>
            <a:r>
              <a:rPr lang="ro-RO" b="1" dirty="0"/>
              <a:t>egală</a:t>
            </a:r>
            <a:r>
              <a:rPr lang="ro-RO" dirty="0"/>
              <a:t> cu 12, 14 sau 16 vom executa următoarea interogare:</a:t>
            </a: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Atractii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varsta_min </a:t>
            </a:r>
            <a:r>
              <a:rPr lang="ro-RO" dirty="0">
                <a:solidFill>
                  <a:srgbClr val="0000FF">
                    <a:alpha val="60000"/>
                  </a:srgbClr>
                </a:solidFill>
                <a:latin typeface="Consolas" panose="020B0609020204030204" pitchFamily="49" charset="0"/>
              </a:rPr>
              <a:t>IN</a:t>
            </a:r>
            <a:r>
              <a:rPr lang="ro-RO" dirty="0">
                <a:latin typeface="Consolas" panose="020B0609020204030204" pitchFamily="49" charset="0"/>
              </a:rPr>
              <a:t> (12,14,16)</a:t>
            </a:r>
            <a:r>
              <a:rPr lang="en-US" dirty="0">
                <a:latin typeface="Consolas" panose="020B0609020204030204" pitchFamily="49" charset="0"/>
              </a:rPr>
              <a:t>;</a:t>
            </a:r>
          </a:p>
          <a:p>
            <a:r>
              <a:rPr lang="en-US" dirty="0" err="1"/>
              <a:t>Dac</a:t>
            </a:r>
            <a:r>
              <a:rPr lang="ro-RO" dirty="0"/>
              <a:t>ă dorim să returnăm toate atracțiile care au vârsta minimă recomandată </a:t>
            </a:r>
            <a:r>
              <a:rPr lang="en-US" b="1" dirty="0" err="1"/>
              <a:t>diferit</a:t>
            </a:r>
            <a:r>
              <a:rPr lang="ro-RO" b="1" dirty="0"/>
              <a:t>ă</a:t>
            </a:r>
            <a:r>
              <a:rPr lang="ro-RO" dirty="0"/>
              <a:t> de 12, 14 sau 16 vom executa următoarea interogare:</a:t>
            </a: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Atractii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varsta_min </a:t>
            </a:r>
            <a:r>
              <a:rPr lang="ro-RO" dirty="0">
                <a:solidFill>
                  <a:srgbClr val="0000FF">
                    <a:alpha val="60000"/>
                  </a:srgbClr>
                </a:solidFill>
                <a:latin typeface="Consolas" panose="020B0609020204030204" pitchFamily="49" charset="0"/>
              </a:rPr>
              <a:t>NOT</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IN</a:t>
            </a:r>
            <a:r>
              <a:rPr lang="ro-RO" dirty="0">
                <a:latin typeface="Consolas" panose="020B0609020204030204" pitchFamily="49" charset="0"/>
              </a:rPr>
              <a:t> (12,14,16)</a:t>
            </a:r>
            <a:r>
              <a:rPr lang="en-US" dirty="0">
                <a:latin typeface="Consolas" panose="020B0609020204030204" pitchFamily="49" charset="0"/>
              </a:rPr>
              <a:t>;</a:t>
            </a:r>
          </a:p>
          <a:p>
            <a:pPr marL="0" indent="0">
              <a:buNone/>
            </a:pPr>
            <a:endParaRPr lang="en-US" dirty="0">
              <a:latin typeface="Consolas" panose="020B0609020204030204" pitchFamily="49" charset="0"/>
            </a:endParaRPr>
          </a:p>
          <a:p>
            <a:pPr marL="0" indent="0">
              <a:buNone/>
            </a:pPr>
            <a:endParaRPr lang="ro-RO" dirty="0"/>
          </a:p>
        </p:txBody>
      </p:sp>
    </p:spTree>
    <p:extLst>
      <p:ext uri="{BB962C8B-B14F-4D97-AF65-F5344CB8AC3E}">
        <p14:creationId xmlns:p14="http://schemas.microsoft.com/office/powerpoint/2010/main" val="23405095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399" y="1685925"/>
            <a:ext cx="10658103" cy="4776786"/>
          </a:xfrm>
        </p:spPr>
        <p:txBody>
          <a:bodyPr/>
          <a:lstStyle/>
          <a:p>
            <a:r>
              <a:rPr lang="ro-RO" dirty="0"/>
              <a:t>Pentru a specifica șabloane de căutare într-o coloană, vom folosi operatorul </a:t>
            </a:r>
            <a:r>
              <a:rPr lang="ro-RO" b="1" dirty="0"/>
              <a:t>LIKE</a:t>
            </a:r>
          </a:p>
          <a:p>
            <a:r>
              <a:rPr lang="en-US" dirty="0" err="1"/>
              <a:t>Dac</a:t>
            </a:r>
            <a:r>
              <a:rPr lang="ro-RO" dirty="0"/>
              <a:t>ă dorim să returnăm toate înregistrările din tabelul </a:t>
            </a:r>
            <a:r>
              <a:rPr lang="ro-RO" i="1" dirty="0"/>
              <a:t>Vizitatori</a:t>
            </a:r>
            <a:r>
              <a:rPr lang="ro-RO" dirty="0"/>
              <a:t> pentru care numele începe cu litera A, vom executa următoarea interogare:</a:t>
            </a: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Vizitatori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nume </a:t>
            </a:r>
            <a:r>
              <a:rPr lang="ro-RO" dirty="0">
                <a:solidFill>
                  <a:srgbClr val="0000FF">
                    <a:alpha val="60000"/>
                  </a:srgbClr>
                </a:solidFill>
                <a:latin typeface="Consolas" panose="020B0609020204030204" pitchFamily="49" charset="0"/>
              </a:rPr>
              <a:t>LIKE </a:t>
            </a:r>
            <a:r>
              <a:rPr lang="en-US" dirty="0">
                <a:solidFill>
                  <a:srgbClr val="FF0000">
                    <a:alpha val="60000"/>
                  </a:srgbClr>
                </a:solidFill>
                <a:latin typeface="Consolas" panose="020B0609020204030204" pitchFamily="49" charset="0"/>
              </a:rPr>
              <a:t>'A%'</a:t>
            </a:r>
            <a:r>
              <a:rPr lang="en-US" dirty="0">
                <a:latin typeface="Consolas" panose="020B0609020204030204" pitchFamily="49" charset="0"/>
              </a:rPr>
              <a:t>; </a:t>
            </a:r>
          </a:p>
          <a:p>
            <a:r>
              <a:rPr lang="en-US" dirty="0" err="1"/>
              <a:t>Dac</a:t>
            </a:r>
            <a:r>
              <a:rPr lang="ro-RO" dirty="0"/>
              <a:t>ă dorim să returnăm toate înregistrările din tabelul </a:t>
            </a:r>
            <a:r>
              <a:rPr lang="ro-RO" i="1" dirty="0"/>
              <a:t>Vizitatori</a:t>
            </a:r>
            <a:r>
              <a:rPr lang="ro-RO" dirty="0"/>
              <a:t> pentru care numele </a:t>
            </a:r>
            <a:r>
              <a:rPr lang="en-US" dirty="0"/>
              <a:t>se </a:t>
            </a:r>
            <a:r>
              <a:rPr lang="en-US" dirty="0" err="1"/>
              <a:t>termin</a:t>
            </a:r>
            <a:r>
              <a:rPr lang="ro-RO" dirty="0"/>
              <a:t>ă cu litera a, vom executa următoarea interogare:</a:t>
            </a: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Vizitatori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nume </a:t>
            </a:r>
            <a:r>
              <a:rPr lang="ro-RO" dirty="0">
                <a:solidFill>
                  <a:srgbClr val="0000FF">
                    <a:alpha val="60000"/>
                  </a:srgbClr>
                </a:solidFill>
                <a:latin typeface="Consolas" panose="020B0609020204030204" pitchFamily="49" charset="0"/>
              </a:rPr>
              <a:t>LIKE </a:t>
            </a:r>
            <a:r>
              <a:rPr lang="en-US" dirty="0">
                <a:solidFill>
                  <a:srgbClr val="FF0000">
                    <a:alpha val="60000"/>
                  </a:srgbClr>
                </a:solidFill>
                <a:latin typeface="Consolas" panose="020B0609020204030204" pitchFamily="49" charset="0"/>
              </a:rPr>
              <a:t>'%</a:t>
            </a:r>
            <a:r>
              <a:rPr lang="ro-RO" dirty="0">
                <a:solidFill>
                  <a:srgbClr val="FF0000">
                    <a:alpha val="60000"/>
                  </a:srgbClr>
                </a:solidFill>
                <a:latin typeface="Consolas" panose="020B0609020204030204" pitchFamily="49" charset="0"/>
              </a:rPr>
              <a:t>a</a:t>
            </a:r>
            <a:r>
              <a:rPr lang="en-US" dirty="0">
                <a:solidFill>
                  <a:srgbClr val="FF0000">
                    <a:alpha val="60000"/>
                  </a:srgbClr>
                </a:solidFill>
                <a:latin typeface="Consolas" panose="020B0609020204030204" pitchFamily="49" charset="0"/>
              </a:rPr>
              <a:t>'</a:t>
            </a:r>
            <a:r>
              <a:rPr lang="en-US" dirty="0">
                <a:latin typeface="Consolas" panose="020B0609020204030204" pitchFamily="49" charset="0"/>
              </a:rPr>
              <a:t>;</a:t>
            </a:r>
            <a:endParaRPr lang="ro-RO" dirty="0"/>
          </a:p>
          <a:p>
            <a:pPr marL="0" indent="0">
              <a:buNone/>
            </a:pPr>
            <a:endParaRPr lang="ro-RO" dirty="0"/>
          </a:p>
        </p:txBody>
      </p:sp>
    </p:spTree>
    <p:extLst>
      <p:ext uri="{BB962C8B-B14F-4D97-AF65-F5344CB8AC3E}">
        <p14:creationId xmlns:p14="http://schemas.microsoft.com/office/powerpoint/2010/main" val="530661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399" y="1685925"/>
            <a:ext cx="10880045" cy="4945694"/>
          </a:xfrm>
        </p:spPr>
        <p:txBody>
          <a:bodyPr/>
          <a:lstStyle/>
          <a:p>
            <a:r>
              <a:rPr lang="en-US" dirty="0" err="1"/>
              <a:t>Dac</a:t>
            </a:r>
            <a:r>
              <a:rPr lang="ro-RO" dirty="0"/>
              <a:t>ă dorim să returnăm toate înregistrările din tabelul </a:t>
            </a:r>
            <a:r>
              <a:rPr lang="ro-RO" i="1" dirty="0"/>
              <a:t>Vizitatori</a:t>
            </a:r>
            <a:r>
              <a:rPr lang="ro-RO" dirty="0"/>
              <a:t> pentru care numele conține</a:t>
            </a:r>
            <a:r>
              <a:rPr lang="en-US" dirty="0"/>
              <a:t> ‘</a:t>
            </a:r>
            <a:r>
              <a:rPr lang="ro-RO" dirty="0"/>
              <a:t>an</a:t>
            </a:r>
            <a:r>
              <a:rPr lang="en-US" dirty="0"/>
              <a:t>a’</a:t>
            </a:r>
            <a:r>
              <a:rPr lang="ro-RO" dirty="0"/>
              <a:t>, vom executa următoarea interogare:</a:t>
            </a: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Vizitatori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nume </a:t>
            </a:r>
            <a:r>
              <a:rPr lang="ro-RO" dirty="0">
                <a:solidFill>
                  <a:srgbClr val="0000FF">
                    <a:alpha val="60000"/>
                  </a:srgbClr>
                </a:solidFill>
                <a:latin typeface="Consolas" panose="020B0609020204030204" pitchFamily="49" charset="0"/>
              </a:rPr>
              <a:t>LIKE </a:t>
            </a:r>
            <a:r>
              <a:rPr lang="en-US" dirty="0">
                <a:solidFill>
                  <a:srgbClr val="FF0000">
                    <a:alpha val="60000"/>
                  </a:srgbClr>
                </a:solidFill>
                <a:latin typeface="Consolas" panose="020B0609020204030204" pitchFamily="49" charset="0"/>
              </a:rPr>
              <a:t>'%</a:t>
            </a:r>
            <a:r>
              <a:rPr lang="ro-RO" dirty="0">
                <a:solidFill>
                  <a:srgbClr val="FF0000">
                    <a:alpha val="60000"/>
                  </a:srgbClr>
                </a:solidFill>
                <a:latin typeface="Consolas" panose="020B0609020204030204" pitchFamily="49" charset="0"/>
              </a:rPr>
              <a:t>ana%</a:t>
            </a:r>
            <a:r>
              <a:rPr lang="en-US" dirty="0">
                <a:solidFill>
                  <a:srgbClr val="FF0000">
                    <a:alpha val="60000"/>
                  </a:srgbClr>
                </a:solidFill>
                <a:latin typeface="Consolas" panose="020B0609020204030204" pitchFamily="49" charset="0"/>
              </a:rPr>
              <a:t>'</a:t>
            </a:r>
            <a:r>
              <a:rPr lang="en-US" dirty="0">
                <a:latin typeface="Consolas" panose="020B0609020204030204" pitchFamily="49" charset="0"/>
              </a:rPr>
              <a:t>;</a:t>
            </a:r>
            <a:endParaRPr lang="ro-RO" dirty="0"/>
          </a:p>
          <a:p>
            <a:r>
              <a:rPr lang="en-US" dirty="0" err="1"/>
              <a:t>Dac</a:t>
            </a:r>
            <a:r>
              <a:rPr lang="ro-RO" dirty="0"/>
              <a:t>ă dorim să returnăm toate înregistrările din tabelul </a:t>
            </a:r>
            <a:r>
              <a:rPr lang="ro-RO" i="1" dirty="0"/>
              <a:t>Vizitatori</a:t>
            </a:r>
            <a:r>
              <a:rPr lang="ro-RO" dirty="0"/>
              <a:t> pentru care numele se termină cu </a:t>
            </a:r>
            <a:r>
              <a:rPr lang="en-US" dirty="0"/>
              <a:t>‘</a:t>
            </a:r>
            <a:r>
              <a:rPr lang="en-US" dirty="0" err="1"/>
              <a:t>na</a:t>
            </a:r>
            <a:r>
              <a:rPr lang="en-US" dirty="0"/>
              <a:t>’ </a:t>
            </a:r>
            <a:r>
              <a:rPr lang="ro-RO" dirty="0"/>
              <a:t>și este format din 3 caractere, vom executa următoarea interogare:</a:t>
            </a: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Vizitatori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nume </a:t>
            </a:r>
            <a:r>
              <a:rPr lang="ro-RO" dirty="0">
                <a:solidFill>
                  <a:srgbClr val="0000FF">
                    <a:alpha val="60000"/>
                  </a:srgbClr>
                </a:solidFill>
                <a:latin typeface="Consolas" panose="020B0609020204030204" pitchFamily="49" charset="0"/>
              </a:rPr>
              <a:t>LIKE </a:t>
            </a:r>
            <a:r>
              <a:rPr lang="en-US" dirty="0">
                <a:solidFill>
                  <a:srgbClr val="FF0000">
                    <a:alpha val="60000"/>
                  </a:srgbClr>
                </a:solidFill>
                <a:latin typeface="Consolas" panose="020B0609020204030204" pitchFamily="49" charset="0"/>
              </a:rPr>
              <a:t>'</a:t>
            </a:r>
            <a:r>
              <a:rPr lang="ro-RO" dirty="0">
                <a:solidFill>
                  <a:srgbClr val="FF0000">
                    <a:alpha val="60000"/>
                  </a:srgbClr>
                </a:solidFill>
                <a:latin typeface="Consolas" panose="020B0609020204030204" pitchFamily="49" charset="0"/>
              </a:rPr>
              <a:t>_na</a:t>
            </a:r>
            <a:r>
              <a:rPr lang="en-US" dirty="0">
                <a:solidFill>
                  <a:srgbClr val="FF0000">
                    <a:alpha val="60000"/>
                  </a:srgbClr>
                </a:solidFill>
                <a:latin typeface="Consolas" panose="020B0609020204030204" pitchFamily="49" charset="0"/>
              </a:rPr>
              <a:t>'</a:t>
            </a:r>
            <a:r>
              <a:rPr lang="en-US" dirty="0">
                <a:latin typeface="Consolas" panose="020B0609020204030204" pitchFamily="49" charset="0"/>
              </a:rPr>
              <a:t>;</a:t>
            </a:r>
            <a:endParaRPr lang="ro-RO" dirty="0">
              <a:latin typeface="Consolas" panose="020B0609020204030204" pitchFamily="49" charset="0"/>
            </a:endParaRPr>
          </a:p>
          <a:p>
            <a:pPr marL="0" indent="0">
              <a:buNone/>
            </a:pPr>
            <a:endParaRPr lang="ro-RO" dirty="0"/>
          </a:p>
          <a:p>
            <a:pPr marL="342900" indent="-342900"/>
            <a:r>
              <a:rPr lang="en-US" dirty="0">
                <a:solidFill>
                  <a:srgbClr val="FF0000">
                    <a:alpha val="60000"/>
                  </a:srgbClr>
                </a:solidFill>
              </a:rPr>
              <a:t>!!!</a:t>
            </a:r>
            <a:r>
              <a:rPr lang="ro-RO" dirty="0">
                <a:solidFill>
                  <a:srgbClr val="FF0000">
                    <a:alpha val="60000"/>
                  </a:srgbClr>
                </a:solidFill>
              </a:rPr>
              <a:t>Caracterul </a:t>
            </a:r>
            <a:r>
              <a:rPr lang="en-US" b="1" dirty="0">
                <a:solidFill>
                  <a:srgbClr val="FF0000">
                    <a:alpha val="60000"/>
                  </a:srgbClr>
                </a:solidFill>
              </a:rPr>
              <a:t>_</a:t>
            </a:r>
            <a:r>
              <a:rPr lang="en-US" dirty="0">
                <a:solidFill>
                  <a:srgbClr val="FF0000">
                    <a:alpha val="60000"/>
                  </a:srgbClr>
                </a:solidFill>
              </a:rPr>
              <a:t> </a:t>
            </a:r>
            <a:r>
              <a:rPr lang="ro-RO" dirty="0">
                <a:solidFill>
                  <a:srgbClr val="FF0000">
                    <a:alpha val="60000"/>
                  </a:srgbClr>
                </a:solidFill>
              </a:rPr>
              <a:t>înlocuiește un singur caracter</a:t>
            </a:r>
          </a:p>
          <a:p>
            <a:pPr marL="342900" indent="-342900"/>
            <a:r>
              <a:rPr lang="ro-RO" dirty="0">
                <a:solidFill>
                  <a:srgbClr val="FF0000">
                    <a:alpha val="60000"/>
                  </a:srgbClr>
                </a:solidFill>
              </a:rPr>
              <a:t>!!!Caracterul </a:t>
            </a:r>
            <a:r>
              <a:rPr lang="ro-RO" b="1" dirty="0">
                <a:solidFill>
                  <a:srgbClr val="FF0000">
                    <a:alpha val="60000"/>
                  </a:srgbClr>
                </a:solidFill>
              </a:rPr>
              <a:t>% </a:t>
            </a:r>
            <a:r>
              <a:rPr lang="ro-RO" dirty="0">
                <a:solidFill>
                  <a:srgbClr val="FF0000">
                    <a:alpha val="60000"/>
                  </a:srgbClr>
                </a:solidFill>
              </a:rPr>
              <a:t>înlocuiește zero sau mai multe caractere </a:t>
            </a:r>
          </a:p>
        </p:txBody>
      </p:sp>
    </p:spTree>
    <p:extLst>
      <p:ext uri="{BB962C8B-B14F-4D97-AF65-F5344CB8AC3E}">
        <p14:creationId xmlns:p14="http://schemas.microsoft.com/office/powerpoint/2010/main" val="65852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D1130-6F5E-7630-30E9-14FC0B07D8D2}"/>
              </a:ext>
            </a:extLst>
          </p:cNvPr>
          <p:cNvSpPr>
            <a:spLocks noGrp="1"/>
          </p:cNvSpPr>
          <p:nvPr>
            <p:ph type="title"/>
          </p:nvPr>
        </p:nvSpPr>
        <p:spPr/>
        <p:txBody>
          <a:bodyPr/>
          <a:lstStyle/>
          <a:p>
            <a:r>
              <a:rPr lang="en-US" dirty="0" err="1">
                <a:latin typeface="+mn-lt"/>
              </a:rPr>
              <a:t>Limbajul</a:t>
            </a:r>
            <a:r>
              <a:rPr lang="en-US" dirty="0">
                <a:latin typeface="+mn-lt"/>
              </a:rPr>
              <a:t> SQL: DML</a:t>
            </a:r>
            <a:endParaRPr lang="ro-RO" dirty="0"/>
          </a:p>
        </p:txBody>
      </p:sp>
      <p:sp>
        <p:nvSpPr>
          <p:cNvPr id="3" name="Content Placeholder 2">
            <a:extLst>
              <a:ext uri="{FF2B5EF4-FFF2-40B4-BE49-F238E27FC236}">
                <a16:creationId xmlns:a16="http://schemas.microsoft.com/office/drawing/2014/main" id="{77687F07-8207-58B6-B65C-97914F2048EA}"/>
              </a:ext>
            </a:extLst>
          </p:cNvPr>
          <p:cNvSpPr>
            <a:spLocks noGrp="1"/>
          </p:cNvSpPr>
          <p:nvPr>
            <p:ph idx="1"/>
          </p:nvPr>
        </p:nvSpPr>
        <p:spPr/>
        <p:txBody>
          <a:bodyPr/>
          <a:lstStyle/>
          <a:p>
            <a:r>
              <a:rPr lang="ro-RO" sz="2000" b="1" dirty="0"/>
              <a:t>D</a:t>
            </a:r>
            <a:r>
              <a:rPr lang="en-US" sz="2000" b="1" dirty="0"/>
              <a:t>M</a:t>
            </a:r>
            <a:r>
              <a:rPr lang="ro-RO" sz="2000" b="1" dirty="0"/>
              <a:t>L</a:t>
            </a:r>
            <a:r>
              <a:rPr lang="en-US" sz="2000" dirty="0"/>
              <a:t> (</a:t>
            </a:r>
            <a:r>
              <a:rPr lang="ro-RO" sz="2000" i="1" dirty="0"/>
              <a:t>Data </a:t>
            </a:r>
            <a:r>
              <a:rPr lang="en-US" sz="2000" i="1" dirty="0"/>
              <a:t>Manipulation</a:t>
            </a:r>
            <a:r>
              <a:rPr lang="ro-RO" sz="2000" i="1" dirty="0"/>
              <a:t> Language</a:t>
            </a:r>
            <a:r>
              <a:rPr lang="en-US" sz="2000" i="1" dirty="0"/>
              <a:t> </a:t>
            </a:r>
            <a:r>
              <a:rPr lang="en-US" sz="2000" dirty="0"/>
              <a:t>- </a:t>
            </a:r>
            <a:r>
              <a:rPr lang="ro-RO" sz="2000" b="1" i="1" dirty="0"/>
              <a:t>Limbaj de </a:t>
            </a:r>
            <a:r>
              <a:rPr lang="en-US" sz="2000" b="1" i="1" dirty="0" err="1"/>
              <a:t>manipulare</a:t>
            </a:r>
            <a:r>
              <a:rPr lang="ro-RO" sz="2000" b="1" i="1" dirty="0"/>
              <a:t> a datelor</a:t>
            </a:r>
            <a:r>
              <a:rPr lang="ro-RO" sz="2000" dirty="0"/>
              <a:t>) conține instrucțiuni pentru inserare, actualizare, ștergere și interogare a datelor stocate într-o bază de date relațională</a:t>
            </a:r>
            <a:endParaRPr lang="en-US" sz="2000" dirty="0"/>
          </a:p>
          <a:p>
            <a:r>
              <a:rPr lang="ro-RO" sz="2000" dirty="0"/>
              <a:t>Cele mai folosite </a:t>
            </a:r>
            <a:r>
              <a:rPr lang="ro-RO" sz="2000" b="1" dirty="0"/>
              <a:t>instrucțiuni DML </a:t>
            </a:r>
            <a:r>
              <a:rPr lang="ro-RO" sz="2000" dirty="0"/>
              <a:t>sunt:</a:t>
            </a:r>
          </a:p>
          <a:p>
            <a:pPr lvl="1"/>
            <a:r>
              <a:rPr lang="ro-RO" b="1" dirty="0"/>
              <a:t>INSERT – </a:t>
            </a:r>
            <a:r>
              <a:rPr lang="ro-RO" dirty="0"/>
              <a:t>inserează înregistrări noi</a:t>
            </a:r>
          </a:p>
          <a:p>
            <a:pPr lvl="1"/>
            <a:r>
              <a:rPr lang="ro-RO" b="1" dirty="0"/>
              <a:t>UPDATE – </a:t>
            </a:r>
            <a:r>
              <a:rPr lang="ro-RO" dirty="0"/>
              <a:t>actualizează înregistrări</a:t>
            </a:r>
          </a:p>
          <a:p>
            <a:pPr lvl="1"/>
            <a:r>
              <a:rPr lang="ro-RO" b="1" dirty="0"/>
              <a:t>DELETE – </a:t>
            </a:r>
            <a:r>
              <a:rPr lang="ro-RO" dirty="0"/>
              <a:t>șterge înregistrări</a:t>
            </a:r>
          </a:p>
          <a:p>
            <a:pPr lvl="1"/>
            <a:r>
              <a:rPr lang="ro-RO" b="1" dirty="0"/>
              <a:t>SELECT – </a:t>
            </a:r>
            <a:r>
              <a:rPr lang="ro-RO" dirty="0"/>
              <a:t>extrage înregistrări </a:t>
            </a:r>
          </a:p>
          <a:p>
            <a:endParaRPr lang="ro-RO" dirty="0"/>
          </a:p>
        </p:txBody>
      </p:sp>
    </p:spTree>
    <p:extLst>
      <p:ext uri="{BB962C8B-B14F-4D97-AF65-F5344CB8AC3E}">
        <p14:creationId xmlns:p14="http://schemas.microsoft.com/office/powerpoint/2010/main" val="2187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400" y="1685925"/>
            <a:ext cx="10213200" cy="4776786"/>
          </a:xfrm>
        </p:spPr>
        <p:txBody>
          <a:bodyPr/>
          <a:lstStyle/>
          <a:p>
            <a:r>
              <a:rPr lang="en-US" dirty="0" err="1"/>
              <a:t>Dac</a:t>
            </a:r>
            <a:r>
              <a:rPr lang="ro-RO" dirty="0"/>
              <a:t>ă dorim să returnăm toate înregistrările din tabelul </a:t>
            </a:r>
            <a:r>
              <a:rPr lang="ro-RO" i="1" dirty="0"/>
              <a:t>Vizitatori</a:t>
            </a:r>
            <a:r>
              <a:rPr lang="ro-RO" dirty="0"/>
              <a:t> pentru care numele începe cu litera A,</a:t>
            </a:r>
            <a:r>
              <a:rPr lang="en-US" dirty="0"/>
              <a:t> </a:t>
            </a:r>
            <a:r>
              <a:rPr lang="ro-RO" dirty="0"/>
              <a:t>B sau C, vom executa următoarea interogare:</a:t>
            </a: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Vizitatori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nume </a:t>
            </a:r>
            <a:r>
              <a:rPr lang="ro-RO" dirty="0">
                <a:solidFill>
                  <a:srgbClr val="0000FF">
                    <a:alpha val="60000"/>
                  </a:srgbClr>
                </a:solidFill>
                <a:latin typeface="Consolas" panose="020B0609020204030204" pitchFamily="49" charset="0"/>
              </a:rPr>
              <a:t>LIKE </a:t>
            </a:r>
            <a:r>
              <a:rPr lang="en-US" dirty="0">
                <a:solidFill>
                  <a:srgbClr val="FF0000">
                    <a:alpha val="60000"/>
                  </a:srgbClr>
                </a:solidFill>
                <a:latin typeface="Consolas" panose="020B0609020204030204" pitchFamily="49" charset="0"/>
              </a:rPr>
              <a:t>'[ABC]%'</a:t>
            </a:r>
            <a:r>
              <a:rPr lang="en-US" dirty="0">
                <a:latin typeface="Consolas" panose="020B0609020204030204" pitchFamily="49" charset="0"/>
              </a:rPr>
              <a:t>; </a:t>
            </a:r>
          </a:p>
          <a:p>
            <a:r>
              <a:rPr lang="en-US" dirty="0" err="1"/>
              <a:t>Dac</a:t>
            </a:r>
            <a:r>
              <a:rPr lang="ro-RO" dirty="0"/>
              <a:t>ă dorim să returnăm toate înregistrările din tabelul </a:t>
            </a:r>
            <a:r>
              <a:rPr lang="ro-RO" i="1" dirty="0"/>
              <a:t>Vizitatori</a:t>
            </a:r>
            <a:r>
              <a:rPr lang="ro-RO" dirty="0"/>
              <a:t> pentru care numele</a:t>
            </a:r>
            <a:r>
              <a:rPr lang="en-US" dirty="0"/>
              <a:t> </a:t>
            </a:r>
            <a:r>
              <a:rPr lang="en-US" b="1" dirty="0"/>
              <a:t>nu</a:t>
            </a:r>
            <a:r>
              <a:rPr lang="ro-RO" dirty="0"/>
              <a:t> începe cu litera A,</a:t>
            </a:r>
            <a:r>
              <a:rPr lang="en-US" dirty="0"/>
              <a:t> </a:t>
            </a:r>
            <a:r>
              <a:rPr lang="ro-RO" dirty="0"/>
              <a:t>B sau C, vom executa următoarea interogare:</a:t>
            </a: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Vizitatori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nume </a:t>
            </a:r>
            <a:r>
              <a:rPr lang="ro-RO" dirty="0">
                <a:solidFill>
                  <a:srgbClr val="0000FF">
                    <a:alpha val="60000"/>
                  </a:srgbClr>
                </a:solidFill>
                <a:latin typeface="Consolas" panose="020B0609020204030204" pitchFamily="49" charset="0"/>
              </a:rPr>
              <a:t>LIKE </a:t>
            </a:r>
            <a:r>
              <a:rPr lang="en-US" dirty="0">
                <a:solidFill>
                  <a:srgbClr val="FF0000">
                    <a:alpha val="60000"/>
                  </a:srgbClr>
                </a:solidFill>
                <a:latin typeface="Consolas" panose="020B0609020204030204" pitchFamily="49" charset="0"/>
              </a:rPr>
              <a:t>'[^ABC]%'</a:t>
            </a:r>
            <a:r>
              <a:rPr lang="en-US" dirty="0">
                <a:latin typeface="Consolas" panose="020B0609020204030204" pitchFamily="49" charset="0"/>
              </a:rPr>
              <a:t>; </a:t>
            </a:r>
          </a:p>
          <a:p>
            <a:endParaRPr lang="ro-RO" dirty="0"/>
          </a:p>
        </p:txBody>
      </p:sp>
    </p:spTree>
    <p:extLst>
      <p:ext uri="{BB962C8B-B14F-4D97-AF65-F5344CB8AC3E}">
        <p14:creationId xmlns:p14="http://schemas.microsoft.com/office/powerpoint/2010/main" val="3647479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2B59E-1AAA-93FD-68D0-35A3E8567C70}"/>
              </a:ext>
            </a:extLst>
          </p:cNvPr>
          <p:cNvSpPr>
            <a:spLocks noGrp="1"/>
          </p:cNvSpPr>
          <p:nvPr>
            <p:ph type="title"/>
          </p:nvPr>
        </p:nvSpPr>
        <p:spPr/>
        <p:txBody>
          <a:bodyPr/>
          <a:lstStyle/>
          <a:p>
            <a:r>
              <a:rPr lang="ro-RO" dirty="0"/>
              <a:t>Exerciții</a:t>
            </a:r>
          </a:p>
        </p:txBody>
      </p:sp>
      <p:sp>
        <p:nvSpPr>
          <p:cNvPr id="3" name="Content Placeholder 2">
            <a:extLst>
              <a:ext uri="{FF2B5EF4-FFF2-40B4-BE49-F238E27FC236}">
                <a16:creationId xmlns:a16="http://schemas.microsoft.com/office/drawing/2014/main" id="{8ACC7704-D614-ABAC-2FD5-BF98444D4D83}"/>
              </a:ext>
            </a:extLst>
          </p:cNvPr>
          <p:cNvSpPr>
            <a:spLocks noGrp="1"/>
          </p:cNvSpPr>
          <p:nvPr>
            <p:ph idx="1"/>
          </p:nvPr>
        </p:nvSpPr>
        <p:spPr>
          <a:xfrm>
            <a:off x="1341120" y="1572768"/>
            <a:ext cx="10389062" cy="4142232"/>
          </a:xfrm>
        </p:spPr>
        <p:txBody>
          <a:bodyPr/>
          <a:lstStyle/>
          <a:p>
            <a:pPr marL="502920" indent="-457200">
              <a:buFont typeface="+mj-lt"/>
              <a:buAutoNum type="arabicPeriod"/>
            </a:pPr>
            <a:r>
              <a:rPr lang="ro-RO" sz="2400" dirty="0"/>
              <a:t>Scrieți o interogare care afișează toate înregistrările din tabelul </a:t>
            </a:r>
            <a:r>
              <a:rPr lang="ro-RO" sz="2400" i="1" dirty="0"/>
              <a:t>Categorii</a:t>
            </a:r>
            <a:r>
              <a:rPr lang="ro-RO" sz="2400" dirty="0"/>
              <a:t> al căror nume este egal cu </a:t>
            </a:r>
            <a:r>
              <a:rPr lang="en-US" sz="2400" dirty="0"/>
              <a:t>‘</a:t>
            </a:r>
            <a:r>
              <a:rPr lang="en-US" sz="2400" dirty="0" err="1"/>
              <a:t>pensionari</a:t>
            </a:r>
            <a:r>
              <a:rPr lang="en-US" sz="2400" dirty="0"/>
              <a:t>’ </a:t>
            </a:r>
            <a:r>
              <a:rPr lang="en-US" sz="2400" dirty="0" err="1"/>
              <a:t>sau</a:t>
            </a:r>
            <a:r>
              <a:rPr lang="en-US" sz="2400" dirty="0"/>
              <a:t> ‘</a:t>
            </a:r>
            <a:r>
              <a:rPr lang="en-US" sz="2400" dirty="0" err="1"/>
              <a:t>copii</a:t>
            </a:r>
            <a:r>
              <a:rPr lang="en-US" sz="2400" dirty="0"/>
              <a:t>’</a:t>
            </a:r>
          </a:p>
          <a:p>
            <a:pPr marL="502920" indent="-457200">
              <a:buFont typeface="+mj-lt"/>
              <a:buAutoNum type="arabicPeriod"/>
            </a:pPr>
            <a:r>
              <a:rPr lang="en-US" sz="2400" dirty="0" err="1"/>
              <a:t>Scrie</a:t>
            </a:r>
            <a:r>
              <a:rPr lang="ro-RO" sz="2400" dirty="0"/>
              <a:t>ți o interogare care afișează toate înregistrările din tabelul </a:t>
            </a:r>
            <a:r>
              <a:rPr lang="ro-RO" sz="2400" i="1" dirty="0"/>
              <a:t>Sectiuni</a:t>
            </a:r>
            <a:r>
              <a:rPr lang="ro-RO" sz="2400" dirty="0"/>
              <a:t> al căror nume începe cu litera C </a:t>
            </a:r>
          </a:p>
          <a:p>
            <a:pPr marL="502920" indent="-457200">
              <a:buFont typeface="+mj-lt"/>
              <a:buAutoNum type="arabicPeriod"/>
            </a:pPr>
            <a:r>
              <a:rPr lang="en-US" sz="2400" dirty="0" err="1"/>
              <a:t>Scrie</a:t>
            </a:r>
            <a:r>
              <a:rPr lang="ro-RO" sz="2400" dirty="0"/>
              <a:t>ți o interogare care afișează toate înregistrările din tabelul </a:t>
            </a:r>
            <a:r>
              <a:rPr lang="ro-RO" sz="2400" i="1" dirty="0"/>
              <a:t>Sectiuni</a:t>
            </a:r>
            <a:r>
              <a:rPr lang="ro-RO" sz="2400" dirty="0"/>
              <a:t> al căror nume se termină cu litera n și au cel puțin două caractere</a:t>
            </a:r>
          </a:p>
          <a:p>
            <a:endParaRPr lang="ro-RO" dirty="0"/>
          </a:p>
        </p:txBody>
      </p:sp>
    </p:spTree>
    <p:extLst>
      <p:ext uri="{BB962C8B-B14F-4D97-AF65-F5344CB8AC3E}">
        <p14:creationId xmlns:p14="http://schemas.microsoft.com/office/powerpoint/2010/main" val="3088977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399" y="1685925"/>
            <a:ext cx="10809023" cy="4892428"/>
          </a:xfrm>
        </p:spPr>
        <p:txBody>
          <a:bodyPr/>
          <a:lstStyle/>
          <a:p>
            <a:r>
              <a:rPr lang="en-US" dirty="0" err="1"/>
              <a:t>Dac</a:t>
            </a:r>
            <a:r>
              <a:rPr lang="ro-RO" dirty="0"/>
              <a:t>ă dorim să extragem toate înregistrările din tabelul </a:t>
            </a:r>
            <a:r>
              <a:rPr lang="ro-RO" i="1" dirty="0"/>
              <a:t>Vizitatori</a:t>
            </a:r>
            <a:r>
              <a:rPr lang="ro-RO" dirty="0"/>
              <a:t> pentru care coloana </a:t>
            </a:r>
            <a:r>
              <a:rPr lang="ro-RO" i="1" dirty="0"/>
              <a:t>email</a:t>
            </a:r>
            <a:r>
              <a:rPr lang="ro-RO" dirty="0"/>
              <a:t> are valoarea </a:t>
            </a:r>
            <a:r>
              <a:rPr lang="ro-RO" i="1" dirty="0"/>
              <a:t>NULL</a:t>
            </a:r>
            <a:r>
              <a:rPr lang="ro-RO" dirty="0"/>
              <a:t>, vom executa următoarea interogare:</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Vizitatori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email </a:t>
            </a:r>
            <a:r>
              <a:rPr lang="ro-RO" dirty="0">
                <a:solidFill>
                  <a:srgbClr val="0000FF">
                    <a:alpha val="60000"/>
                  </a:srgbClr>
                </a:solidFill>
                <a:latin typeface="Consolas" panose="020B0609020204030204" pitchFamily="49" charset="0"/>
              </a:rPr>
              <a:t>IS NULL</a:t>
            </a:r>
            <a:r>
              <a:rPr lang="en-US" dirty="0">
                <a:latin typeface="Consolas" panose="020B0609020204030204" pitchFamily="49" charset="0"/>
              </a:rPr>
              <a:t>;</a:t>
            </a:r>
            <a:endParaRPr lang="ro-RO" dirty="0">
              <a:latin typeface="Consolas" panose="020B0609020204030204" pitchFamily="49" charset="0"/>
            </a:endParaRPr>
          </a:p>
          <a:p>
            <a:r>
              <a:rPr lang="en-US" dirty="0" err="1"/>
              <a:t>Dac</a:t>
            </a:r>
            <a:r>
              <a:rPr lang="ro-RO" dirty="0"/>
              <a:t>ă dorim să extragem toate înregistrările din tabelul </a:t>
            </a:r>
            <a:r>
              <a:rPr lang="ro-RO" i="1" dirty="0"/>
              <a:t>Vizitatori</a:t>
            </a:r>
            <a:r>
              <a:rPr lang="ro-RO" dirty="0"/>
              <a:t> pentru care coloana </a:t>
            </a:r>
            <a:r>
              <a:rPr lang="ro-RO" i="1" dirty="0"/>
              <a:t>email </a:t>
            </a:r>
            <a:r>
              <a:rPr lang="ro-RO" dirty="0"/>
              <a:t>are valoarea </a:t>
            </a:r>
            <a:r>
              <a:rPr lang="ro-RO" b="1" dirty="0"/>
              <a:t>diferită</a:t>
            </a:r>
            <a:r>
              <a:rPr lang="ro-RO" dirty="0"/>
              <a:t> de </a:t>
            </a:r>
            <a:r>
              <a:rPr lang="ro-RO" i="1" dirty="0"/>
              <a:t>NULL</a:t>
            </a:r>
            <a:r>
              <a:rPr lang="ro-RO" dirty="0"/>
              <a:t>, vom executa următoarea interogare:</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Vizitatori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email </a:t>
            </a:r>
            <a:r>
              <a:rPr lang="ro-RO" dirty="0">
                <a:solidFill>
                  <a:srgbClr val="0000FF">
                    <a:alpha val="60000"/>
                  </a:srgbClr>
                </a:solidFill>
                <a:latin typeface="Consolas" panose="020B0609020204030204" pitchFamily="49" charset="0"/>
              </a:rPr>
              <a:t>IS NOT NULL</a:t>
            </a:r>
            <a:r>
              <a:rPr lang="en-US" dirty="0">
                <a:latin typeface="Consolas" panose="020B0609020204030204" pitchFamily="49" charset="0"/>
              </a:rPr>
              <a:t>;</a:t>
            </a:r>
            <a:endParaRPr lang="ro-RO" dirty="0">
              <a:latin typeface="Consolas" panose="020B0609020204030204" pitchFamily="49" charset="0"/>
            </a:endParaRPr>
          </a:p>
          <a:p>
            <a:endParaRPr lang="ro-RO" dirty="0"/>
          </a:p>
        </p:txBody>
      </p:sp>
    </p:spTree>
    <p:extLst>
      <p:ext uri="{BB962C8B-B14F-4D97-AF65-F5344CB8AC3E}">
        <p14:creationId xmlns:p14="http://schemas.microsoft.com/office/powerpoint/2010/main" val="2570361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399" y="1685925"/>
            <a:ext cx="10862289" cy="4981205"/>
          </a:xfrm>
        </p:spPr>
        <p:txBody>
          <a:bodyPr/>
          <a:lstStyle/>
          <a:p>
            <a:r>
              <a:rPr lang="ro-RO" dirty="0"/>
              <a:t>Dacă dorim să extragem numele categoriei, numele vizitatorului și adresa de email pentru toți vizitatorii care aparțin unei categorii, vom executa următoarea interogare:</a:t>
            </a:r>
            <a:endParaRPr lang="en-US" dirty="0"/>
          </a:p>
          <a:p>
            <a:pPr marL="0" indent="0">
              <a:buNone/>
            </a:pPr>
            <a:r>
              <a:rPr lang="ro-RO" dirty="0"/>
              <a:t> </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C.nume</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AS</a:t>
            </a:r>
            <a:r>
              <a:rPr lang="en-US" dirty="0">
                <a:latin typeface="Consolas" panose="020B0609020204030204" pitchFamily="49" charset="0"/>
              </a:rPr>
              <a:t> </a:t>
            </a:r>
            <a:r>
              <a:rPr lang="en-US" dirty="0" err="1">
                <a:highlight>
                  <a:srgbClr val="FFFF00"/>
                </a:highlight>
                <a:latin typeface="Consolas" panose="020B0609020204030204" pitchFamily="49" charset="0"/>
              </a:rPr>
              <a:t>categorie</a:t>
            </a:r>
            <a:r>
              <a:rPr lang="ro-RO" dirty="0">
                <a:latin typeface="Consolas" panose="020B0609020204030204" pitchFamily="49" charset="0"/>
              </a:rPr>
              <a:t>, V.nume, V.email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Categorii </a:t>
            </a:r>
            <a:r>
              <a:rPr lang="ro-RO" dirty="0">
                <a:highlight>
                  <a:srgbClr val="FFFF00"/>
                </a:highlight>
                <a:latin typeface="Consolas" panose="020B0609020204030204" pitchFamily="49" charset="0"/>
              </a:rPr>
              <a:t>C</a:t>
            </a:r>
            <a:r>
              <a:rPr lang="ro-RO" dirty="0">
                <a:latin typeface="Consolas" panose="020B0609020204030204" pitchFamily="49" charset="0"/>
              </a:rPr>
              <a:t>, </a:t>
            </a:r>
            <a:r>
              <a:rPr lang="en-US" dirty="0">
                <a:latin typeface="Consolas" panose="020B0609020204030204" pitchFamily="49" charset="0"/>
              </a:rPr>
              <a:t>	</a:t>
            </a:r>
            <a:r>
              <a:rPr lang="ro-RO" dirty="0">
                <a:latin typeface="Consolas" panose="020B0609020204030204" pitchFamily="49" charset="0"/>
              </a:rPr>
              <a:t>Vizitatori V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C.cod_c=V.cod_c</a:t>
            </a:r>
            <a:r>
              <a:rPr lang="en-US" dirty="0">
                <a:latin typeface="Consolas" panose="020B0609020204030204" pitchFamily="49" charset="0"/>
              </a:rPr>
              <a:t>;</a:t>
            </a:r>
            <a:r>
              <a:rPr lang="ro-RO" dirty="0">
                <a:latin typeface="Consolas" panose="020B0609020204030204" pitchFamily="49" charset="0"/>
              </a:rPr>
              <a:t>  </a:t>
            </a:r>
          </a:p>
          <a:p>
            <a:r>
              <a:rPr lang="ro-RO" dirty="0"/>
              <a:t>Interogarea poate fi rescrisă utilizând </a:t>
            </a:r>
            <a:r>
              <a:rPr lang="ro-RO" b="1" dirty="0"/>
              <a:t>INNER JOIN</a:t>
            </a:r>
            <a:r>
              <a:rPr lang="ro-RO" dirty="0"/>
              <a:t>: </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C.nume</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AS</a:t>
            </a:r>
            <a:r>
              <a:rPr lang="en-US" dirty="0">
                <a:latin typeface="Consolas" panose="020B0609020204030204" pitchFamily="49" charset="0"/>
              </a:rPr>
              <a:t> </a:t>
            </a:r>
            <a:r>
              <a:rPr lang="en-US" dirty="0" err="1">
                <a:latin typeface="Consolas" panose="020B0609020204030204" pitchFamily="49" charset="0"/>
              </a:rPr>
              <a:t>categorie</a:t>
            </a:r>
            <a:r>
              <a:rPr lang="ro-RO" dirty="0">
                <a:latin typeface="Consolas" panose="020B0609020204030204" pitchFamily="49" charset="0"/>
              </a:rPr>
              <a:t>, V.nume, V.email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Categorii C </a:t>
            </a:r>
            <a:r>
              <a:rPr lang="ro-RO" dirty="0">
                <a:solidFill>
                  <a:srgbClr val="0000FF">
                    <a:alpha val="60000"/>
                  </a:srgbClr>
                </a:solidFill>
                <a:latin typeface="Consolas" panose="020B0609020204030204" pitchFamily="49" charset="0"/>
              </a:rPr>
              <a:t>INNER </a:t>
            </a: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JOIN </a:t>
            </a:r>
            <a:r>
              <a:rPr lang="ro-RO" dirty="0">
                <a:latin typeface="Consolas" panose="020B0609020204030204" pitchFamily="49" charset="0"/>
              </a:rPr>
              <a:t>Vizitatori V </a:t>
            </a:r>
            <a:r>
              <a:rPr lang="ro-RO" dirty="0">
                <a:solidFill>
                  <a:srgbClr val="0000FF">
                    <a:alpha val="60000"/>
                  </a:srgbClr>
                </a:solidFill>
                <a:latin typeface="Consolas" panose="020B0609020204030204" pitchFamily="49" charset="0"/>
              </a:rPr>
              <a:t>ON</a:t>
            </a:r>
            <a:r>
              <a:rPr lang="ro-RO" dirty="0">
                <a:latin typeface="Consolas" panose="020B0609020204030204" pitchFamily="49" charset="0"/>
              </a:rPr>
              <a:t> C.cod_c=V.cod_c</a:t>
            </a:r>
            <a:r>
              <a:rPr lang="en-US" dirty="0">
                <a:latin typeface="Consolas" panose="020B0609020204030204" pitchFamily="49" charset="0"/>
              </a:rPr>
              <a:t>;</a:t>
            </a:r>
            <a:endParaRPr lang="ro-RO" dirty="0">
              <a:latin typeface="Consolas" panose="020B0609020204030204" pitchFamily="49" charset="0"/>
            </a:endParaRPr>
          </a:p>
        </p:txBody>
      </p:sp>
      <p:cxnSp>
        <p:nvCxnSpPr>
          <p:cNvPr id="5" name="Straight Arrow Connector 4">
            <a:extLst>
              <a:ext uri="{FF2B5EF4-FFF2-40B4-BE49-F238E27FC236}">
                <a16:creationId xmlns:a16="http://schemas.microsoft.com/office/drawing/2014/main" id="{43AFEF29-AD0B-1F66-39B0-42DE043E85FC}"/>
              </a:ext>
            </a:extLst>
          </p:cNvPr>
          <p:cNvCxnSpPr>
            <a:cxnSpLocks/>
          </p:cNvCxnSpPr>
          <p:nvPr/>
        </p:nvCxnSpPr>
        <p:spPr>
          <a:xfrm flipH="1">
            <a:off x="5093332" y="2696347"/>
            <a:ext cx="346230" cy="286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967124C-FC6A-D15C-C9E0-D281E4C16D69}"/>
              </a:ext>
            </a:extLst>
          </p:cNvPr>
          <p:cNvSpPr txBox="1"/>
          <p:nvPr/>
        </p:nvSpPr>
        <p:spPr>
          <a:xfrm>
            <a:off x="5266447" y="2398136"/>
            <a:ext cx="2688458" cy="369332"/>
          </a:xfrm>
          <a:prstGeom prst="rect">
            <a:avLst/>
          </a:prstGeom>
          <a:noFill/>
        </p:spPr>
        <p:txBody>
          <a:bodyPr wrap="square" rtlCol="0">
            <a:spAutoFit/>
          </a:bodyPr>
          <a:lstStyle/>
          <a:p>
            <a:r>
              <a:rPr lang="en-US" dirty="0">
                <a:solidFill>
                  <a:srgbClr val="FF0000"/>
                </a:solidFill>
              </a:rPr>
              <a:t>Alias </a:t>
            </a:r>
            <a:r>
              <a:rPr lang="en-US" dirty="0" err="1">
                <a:solidFill>
                  <a:srgbClr val="FF0000"/>
                </a:solidFill>
              </a:rPr>
              <a:t>pentru</a:t>
            </a:r>
            <a:r>
              <a:rPr lang="en-US" dirty="0">
                <a:solidFill>
                  <a:srgbClr val="FF0000"/>
                </a:solidFill>
              </a:rPr>
              <a:t> </a:t>
            </a:r>
            <a:r>
              <a:rPr lang="en-US" dirty="0" err="1">
                <a:solidFill>
                  <a:srgbClr val="FF0000"/>
                </a:solidFill>
              </a:rPr>
              <a:t>coloan</a:t>
            </a:r>
            <a:r>
              <a:rPr lang="ro-RO" dirty="0">
                <a:solidFill>
                  <a:srgbClr val="FF0000"/>
                </a:solidFill>
              </a:rPr>
              <a:t>ă</a:t>
            </a:r>
          </a:p>
        </p:txBody>
      </p:sp>
      <p:cxnSp>
        <p:nvCxnSpPr>
          <p:cNvPr id="8" name="Straight Arrow Connector 7">
            <a:extLst>
              <a:ext uri="{FF2B5EF4-FFF2-40B4-BE49-F238E27FC236}">
                <a16:creationId xmlns:a16="http://schemas.microsoft.com/office/drawing/2014/main" id="{186679FA-860B-F4C7-7876-86C8F607B805}"/>
              </a:ext>
            </a:extLst>
          </p:cNvPr>
          <p:cNvCxnSpPr>
            <a:cxnSpLocks/>
          </p:cNvCxnSpPr>
          <p:nvPr/>
        </p:nvCxnSpPr>
        <p:spPr>
          <a:xfrm>
            <a:off x="9889725" y="2649236"/>
            <a:ext cx="338831" cy="274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48E6E1C-9772-E232-BED5-370FBF325649}"/>
              </a:ext>
            </a:extLst>
          </p:cNvPr>
          <p:cNvSpPr txBox="1"/>
          <p:nvPr/>
        </p:nvSpPr>
        <p:spPr>
          <a:xfrm>
            <a:off x="7954905" y="2407552"/>
            <a:ext cx="2688458" cy="369332"/>
          </a:xfrm>
          <a:prstGeom prst="rect">
            <a:avLst/>
          </a:prstGeom>
          <a:noFill/>
        </p:spPr>
        <p:txBody>
          <a:bodyPr wrap="square" rtlCol="0">
            <a:spAutoFit/>
          </a:bodyPr>
          <a:lstStyle/>
          <a:p>
            <a:r>
              <a:rPr lang="en-US" dirty="0">
                <a:solidFill>
                  <a:srgbClr val="FF0000"/>
                </a:solidFill>
              </a:rPr>
              <a:t>Alias </a:t>
            </a:r>
            <a:r>
              <a:rPr lang="en-US" dirty="0" err="1">
                <a:solidFill>
                  <a:srgbClr val="FF0000"/>
                </a:solidFill>
              </a:rPr>
              <a:t>pentru</a:t>
            </a:r>
            <a:r>
              <a:rPr lang="en-US" dirty="0">
                <a:solidFill>
                  <a:srgbClr val="FF0000"/>
                </a:solidFill>
              </a:rPr>
              <a:t> </a:t>
            </a:r>
            <a:r>
              <a:rPr lang="ro-RO" dirty="0">
                <a:solidFill>
                  <a:srgbClr val="FF0000"/>
                </a:solidFill>
              </a:rPr>
              <a:t>tabel</a:t>
            </a:r>
          </a:p>
        </p:txBody>
      </p:sp>
    </p:spTree>
    <p:extLst>
      <p:ext uri="{BB962C8B-B14F-4D97-AF65-F5344CB8AC3E}">
        <p14:creationId xmlns:p14="http://schemas.microsoft.com/office/powerpoint/2010/main" val="19595977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400" y="1685925"/>
            <a:ext cx="10942188" cy="5172075"/>
          </a:xfrm>
        </p:spPr>
        <p:txBody>
          <a:bodyPr>
            <a:normAutofit/>
          </a:bodyPr>
          <a:lstStyle/>
          <a:p>
            <a:r>
              <a:rPr lang="en-US" dirty="0" err="1"/>
              <a:t>Dac</a:t>
            </a:r>
            <a:r>
              <a:rPr lang="ro-RO" dirty="0"/>
              <a:t>ă dorim să afișăm numele categoriilor și adresa de email a vizitatorilor, </a:t>
            </a:r>
            <a:r>
              <a:rPr lang="ro-RO" b="1" dirty="0"/>
              <a:t>incluzând și categoriile care nu au vizitatori asociați</a:t>
            </a:r>
            <a:r>
              <a:rPr lang="ro-RO" dirty="0"/>
              <a:t> (dar </a:t>
            </a:r>
            <a:r>
              <a:rPr lang="ro-RO" b="1" dirty="0"/>
              <a:t>nu</a:t>
            </a:r>
            <a:r>
              <a:rPr lang="ro-RO" dirty="0"/>
              <a:t> și vizitatorii care nu aparțin unei categorii), vom executa următoarea interogare: </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C.nume, V.email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Categorii C </a:t>
            </a:r>
            <a:r>
              <a:rPr lang="ro-RO" dirty="0">
                <a:solidFill>
                  <a:srgbClr val="0000FF">
                    <a:alpha val="60000"/>
                  </a:srgbClr>
                </a:solidFill>
                <a:latin typeface="Consolas" panose="020B0609020204030204" pitchFamily="49" charset="0"/>
              </a:rPr>
              <a:t>LEFT JOIN </a:t>
            </a:r>
            <a:r>
              <a:rPr lang="ro-RO" dirty="0">
                <a:latin typeface="Consolas" panose="020B0609020204030204" pitchFamily="49" charset="0"/>
              </a:rPr>
              <a:t>Vizitatori V </a:t>
            </a:r>
            <a:r>
              <a:rPr lang="ro-RO" dirty="0">
                <a:solidFill>
                  <a:srgbClr val="0000FF">
                    <a:alpha val="60000"/>
                  </a:srgbClr>
                </a:solidFill>
                <a:latin typeface="Consolas" panose="020B0609020204030204" pitchFamily="49" charset="0"/>
              </a:rPr>
              <a:t>ON</a:t>
            </a:r>
            <a:r>
              <a:rPr lang="ro-RO" dirty="0">
                <a:latin typeface="Consolas" panose="020B0609020204030204" pitchFamily="49" charset="0"/>
              </a:rPr>
              <a:t> 	C.cod_c=V.cod_c</a:t>
            </a:r>
            <a:r>
              <a:rPr lang="en-US" dirty="0">
                <a:latin typeface="Consolas" panose="020B0609020204030204" pitchFamily="49" charset="0"/>
              </a:rPr>
              <a:t>;</a:t>
            </a:r>
            <a:endParaRPr lang="ro-RO" dirty="0">
              <a:latin typeface="Consolas" panose="020B0609020204030204" pitchFamily="49" charset="0"/>
            </a:endParaRPr>
          </a:p>
          <a:p>
            <a:r>
              <a:rPr lang="en-US" dirty="0" err="1"/>
              <a:t>Dac</a:t>
            </a:r>
            <a:r>
              <a:rPr lang="ro-RO" dirty="0"/>
              <a:t>ă dorim să afișăm numele categoriilor și adresa de email a vizitatorilor, </a:t>
            </a:r>
            <a:r>
              <a:rPr lang="ro-RO" b="1" dirty="0"/>
              <a:t>incluzând și vizitatorii care nu aparțin unei categorii</a:t>
            </a:r>
            <a:r>
              <a:rPr lang="ro-RO" dirty="0"/>
              <a:t> (dar </a:t>
            </a:r>
            <a:r>
              <a:rPr lang="ro-RO" b="1" dirty="0"/>
              <a:t>nu</a:t>
            </a:r>
            <a:r>
              <a:rPr lang="ro-RO" dirty="0"/>
              <a:t> și categoriile care nu au vizitatori asociați), vom executa următoarea interogare:</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C.nume, V.email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Categorii C </a:t>
            </a:r>
            <a:r>
              <a:rPr lang="ro-RO" dirty="0">
                <a:solidFill>
                  <a:srgbClr val="0000FF">
                    <a:alpha val="60000"/>
                  </a:srgbClr>
                </a:solidFill>
                <a:latin typeface="Consolas" panose="020B0609020204030204" pitchFamily="49" charset="0"/>
              </a:rPr>
              <a:t>RIGHT JOIN </a:t>
            </a:r>
            <a:r>
              <a:rPr lang="ro-RO" dirty="0">
                <a:latin typeface="Consolas" panose="020B0609020204030204" pitchFamily="49" charset="0"/>
              </a:rPr>
              <a:t>Vizitatori V </a:t>
            </a:r>
            <a:r>
              <a:rPr lang="ro-RO" dirty="0">
                <a:solidFill>
                  <a:srgbClr val="0000FF">
                    <a:alpha val="60000"/>
                  </a:srgbClr>
                </a:solidFill>
                <a:latin typeface="Consolas" panose="020B0609020204030204" pitchFamily="49" charset="0"/>
              </a:rPr>
              <a:t>ON</a:t>
            </a:r>
            <a:r>
              <a:rPr lang="ro-RO" dirty="0">
                <a:latin typeface="Consolas" panose="020B0609020204030204" pitchFamily="49" charset="0"/>
              </a:rPr>
              <a:t> 	C.cod_c=V.cod_c</a:t>
            </a:r>
            <a:r>
              <a:rPr lang="en-US" dirty="0">
                <a:latin typeface="Consolas" panose="020B0609020204030204" pitchFamily="49" charset="0"/>
              </a:rPr>
              <a:t>;</a:t>
            </a:r>
            <a:endParaRPr lang="ro-RO" dirty="0">
              <a:latin typeface="Consolas" panose="020B0609020204030204" pitchFamily="49" charset="0"/>
            </a:endParaRPr>
          </a:p>
          <a:p>
            <a:endParaRPr lang="ro-RO" dirty="0"/>
          </a:p>
        </p:txBody>
      </p:sp>
    </p:spTree>
    <p:extLst>
      <p:ext uri="{BB962C8B-B14F-4D97-AF65-F5344CB8AC3E}">
        <p14:creationId xmlns:p14="http://schemas.microsoft.com/office/powerpoint/2010/main" val="2866972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399" y="1685925"/>
            <a:ext cx="10507183" cy="4679364"/>
          </a:xfrm>
        </p:spPr>
        <p:txBody>
          <a:bodyPr/>
          <a:lstStyle/>
          <a:p>
            <a:r>
              <a:rPr lang="en-US" dirty="0" err="1"/>
              <a:t>Dac</a:t>
            </a:r>
            <a:r>
              <a:rPr lang="ro-RO" dirty="0"/>
              <a:t>ă dorim să afișăm numele categoriilor și adresa de email a vizitatorilor, </a:t>
            </a:r>
            <a:r>
              <a:rPr lang="ro-RO" b="1" dirty="0"/>
              <a:t>incluzând atât vizitatorii care nu aparțin unei categorii, cât</a:t>
            </a:r>
            <a:r>
              <a:rPr lang="ro-RO" dirty="0"/>
              <a:t> </a:t>
            </a:r>
            <a:r>
              <a:rPr lang="ro-RO" b="1" dirty="0"/>
              <a:t>și categoriile care nu au vizitatori asociați</a:t>
            </a:r>
            <a:r>
              <a:rPr lang="ro-RO" dirty="0"/>
              <a:t>, vom executa următoarea interogare:</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C.nume, V.email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Categorii C </a:t>
            </a:r>
            <a:r>
              <a:rPr lang="ro-RO" dirty="0">
                <a:solidFill>
                  <a:srgbClr val="0000FF">
                    <a:alpha val="60000"/>
                  </a:srgbClr>
                </a:solidFill>
                <a:latin typeface="Consolas" panose="020B0609020204030204" pitchFamily="49" charset="0"/>
              </a:rPr>
              <a:t>FULL JOIN </a:t>
            </a:r>
            <a:r>
              <a:rPr lang="ro-RO" dirty="0">
                <a:latin typeface="Consolas" panose="020B0609020204030204" pitchFamily="49" charset="0"/>
              </a:rPr>
              <a:t>Vizitatori V 	</a:t>
            </a:r>
            <a:r>
              <a:rPr lang="ro-RO" dirty="0">
                <a:solidFill>
                  <a:srgbClr val="0000FF">
                    <a:alpha val="60000"/>
                  </a:srgbClr>
                </a:solidFill>
                <a:latin typeface="Consolas" panose="020B0609020204030204" pitchFamily="49" charset="0"/>
              </a:rPr>
              <a:t>ON</a:t>
            </a:r>
            <a:r>
              <a:rPr lang="ro-RO" dirty="0">
                <a:latin typeface="Consolas" panose="020B0609020204030204" pitchFamily="49" charset="0"/>
              </a:rPr>
              <a:t> C.cod_c=V.cod_c</a:t>
            </a:r>
            <a:r>
              <a:rPr lang="en-US" dirty="0">
                <a:latin typeface="Consolas" panose="020B0609020204030204" pitchFamily="49" charset="0"/>
              </a:rPr>
              <a:t>;</a:t>
            </a:r>
            <a:endParaRPr lang="ro-RO" dirty="0">
              <a:latin typeface="Consolas" panose="020B0609020204030204" pitchFamily="49" charset="0"/>
            </a:endParaRPr>
          </a:p>
          <a:p>
            <a:endParaRPr lang="ro-RO" dirty="0"/>
          </a:p>
        </p:txBody>
      </p:sp>
    </p:spTree>
    <p:extLst>
      <p:ext uri="{BB962C8B-B14F-4D97-AF65-F5344CB8AC3E}">
        <p14:creationId xmlns:p14="http://schemas.microsoft.com/office/powerpoint/2010/main" val="753433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400" y="1685925"/>
            <a:ext cx="10213200" cy="4998960"/>
          </a:xfrm>
        </p:spPr>
        <p:txBody>
          <a:bodyPr/>
          <a:lstStyle/>
          <a:p>
            <a:r>
              <a:rPr lang="ro-RO" dirty="0"/>
              <a:t>Dacă dorim să realizăm un calcul pe o mulțime de valori și să returnăm o singură valoare, vom utiliza </a:t>
            </a:r>
            <a:r>
              <a:rPr lang="ro-RO" b="1" dirty="0"/>
              <a:t>funcții de agregare</a:t>
            </a:r>
          </a:p>
          <a:p>
            <a:r>
              <a:rPr lang="ro-RO" dirty="0"/>
              <a:t>Funcțiile de agregare se utilizează de obicei împreună cu clauzele </a:t>
            </a:r>
            <a:r>
              <a:rPr lang="ro-RO" b="1" dirty="0"/>
              <a:t>GROUP BY </a:t>
            </a:r>
            <a:r>
              <a:rPr lang="ro-RO" dirty="0"/>
              <a:t>și </a:t>
            </a:r>
            <a:r>
              <a:rPr lang="ro-RO" b="1" dirty="0"/>
              <a:t>HAVING </a:t>
            </a:r>
          </a:p>
          <a:p>
            <a:r>
              <a:rPr lang="ro-RO" dirty="0"/>
              <a:t>Exemple de funcții de agregare: </a:t>
            </a:r>
            <a:r>
              <a:rPr lang="ro-RO" b="1" dirty="0"/>
              <a:t>COUNT()</a:t>
            </a:r>
            <a:r>
              <a:rPr lang="ro-RO" dirty="0"/>
              <a:t>, </a:t>
            </a:r>
            <a:r>
              <a:rPr lang="ro-RO" b="1" dirty="0"/>
              <a:t>SUM()</a:t>
            </a:r>
            <a:r>
              <a:rPr lang="ro-RO" dirty="0"/>
              <a:t>, </a:t>
            </a:r>
            <a:r>
              <a:rPr lang="ro-RO" b="1" dirty="0"/>
              <a:t>AVG()</a:t>
            </a:r>
            <a:r>
              <a:rPr lang="ro-RO" dirty="0"/>
              <a:t>, </a:t>
            </a:r>
            <a:r>
              <a:rPr lang="ro-RO" b="1" dirty="0"/>
              <a:t>MIN()</a:t>
            </a:r>
            <a:r>
              <a:rPr lang="ro-RO" dirty="0"/>
              <a:t>, </a:t>
            </a:r>
            <a:r>
              <a:rPr lang="ro-RO" b="1" dirty="0"/>
              <a:t>MAX()</a:t>
            </a:r>
          </a:p>
          <a:p>
            <a:r>
              <a:rPr lang="ro-RO" dirty="0"/>
              <a:t>Dacă dorim să returnăm numărul total de înregistrări din tabelul </a:t>
            </a:r>
            <a:r>
              <a:rPr lang="ro-RO" i="1" dirty="0"/>
              <a:t>Categorii</a:t>
            </a:r>
            <a:r>
              <a:rPr lang="ro-RO" dirty="0"/>
              <a:t>, vom executa următoarea interogare: </a:t>
            </a: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solidFill>
                  <a:srgbClr val="FF00FF"/>
                </a:solidFill>
                <a:latin typeface="Consolas" panose="020B0609020204030204" pitchFamily="49" charset="0"/>
              </a:rPr>
              <a:t>COUNT</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Categorii</a:t>
            </a:r>
            <a:r>
              <a:rPr lang="en-US" dirty="0">
                <a:latin typeface="Consolas" panose="020B0609020204030204" pitchFamily="49" charset="0"/>
              </a:rPr>
              <a:t>;</a:t>
            </a:r>
            <a:endParaRPr lang="ro-RO" dirty="0"/>
          </a:p>
        </p:txBody>
      </p:sp>
    </p:spTree>
    <p:extLst>
      <p:ext uri="{BB962C8B-B14F-4D97-AF65-F5344CB8AC3E}">
        <p14:creationId xmlns:p14="http://schemas.microsoft.com/office/powerpoint/2010/main" val="3804859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399" y="1685925"/>
            <a:ext cx="10809023" cy="4874673"/>
          </a:xfrm>
        </p:spPr>
        <p:txBody>
          <a:bodyPr/>
          <a:lstStyle/>
          <a:p>
            <a:r>
              <a:rPr lang="en-US" dirty="0" err="1"/>
              <a:t>Dac</a:t>
            </a:r>
            <a:r>
              <a:rPr lang="ro-RO" dirty="0"/>
              <a:t>ă dorim să afișăm numele categoriilor și numărul de vizitatori pentru fiecare categorie care are </a:t>
            </a:r>
            <a:r>
              <a:rPr lang="ro-RO" b="1" dirty="0"/>
              <a:t>cel puțin un vizitator</a:t>
            </a:r>
            <a:r>
              <a:rPr lang="ro-RO" dirty="0"/>
              <a:t>, vom executa următoarea interogare:</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C.nume, </a:t>
            </a:r>
            <a:r>
              <a:rPr lang="ro-RO" dirty="0">
                <a:solidFill>
                  <a:srgbClr val="FF00FF"/>
                </a:solidFill>
                <a:latin typeface="Consolas" panose="020B0609020204030204" pitchFamily="49" charset="0"/>
              </a:rPr>
              <a:t>COUNT</a:t>
            </a:r>
            <a:r>
              <a:rPr lang="ro-RO" dirty="0">
                <a:latin typeface="Consolas" panose="020B0609020204030204" pitchFamily="49" charset="0"/>
              </a:rPr>
              <a:t>(cod_v) nr_vizitatori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Categorii C </a:t>
            </a:r>
            <a:r>
              <a:rPr lang="ro-RO" dirty="0">
                <a:solidFill>
                  <a:srgbClr val="0000FF">
                    <a:alpha val="60000"/>
                  </a:srgbClr>
                </a:solidFill>
                <a:latin typeface="Consolas" panose="020B0609020204030204" pitchFamily="49" charset="0"/>
              </a:rPr>
              <a:t>INNER JOIN 	</a:t>
            </a:r>
            <a:r>
              <a:rPr lang="ro-RO" dirty="0">
                <a:latin typeface="Consolas" panose="020B0609020204030204" pitchFamily="49" charset="0"/>
              </a:rPr>
              <a:t>Vizitatori V </a:t>
            </a:r>
            <a:r>
              <a:rPr lang="ro-RO" dirty="0">
                <a:solidFill>
                  <a:srgbClr val="0000FF">
                    <a:alpha val="60000"/>
                  </a:srgbClr>
                </a:solidFill>
                <a:latin typeface="Consolas" panose="020B0609020204030204" pitchFamily="49" charset="0"/>
              </a:rPr>
              <a:t>ON</a:t>
            </a:r>
            <a:r>
              <a:rPr lang="ro-RO" dirty="0">
                <a:latin typeface="Consolas" panose="020B0609020204030204" pitchFamily="49" charset="0"/>
              </a:rPr>
              <a:t> C.cod_c=V.cod_c </a:t>
            </a:r>
            <a:r>
              <a:rPr lang="ro-RO" dirty="0">
                <a:solidFill>
                  <a:srgbClr val="0000FF">
                    <a:alpha val="60000"/>
                  </a:srgbClr>
                </a:solidFill>
                <a:latin typeface="Consolas" panose="020B0609020204030204" pitchFamily="49" charset="0"/>
              </a:rPr>
              <a:t>GROUP BY </a:t>
            </a:r>
            <a:r>
              <a:rPr lang="ro-RO" dirty="0">
                <a:latin typeface="Consolas" panose="020B0609020204030204" pitchFamily="49" charset="0"/>
              </a:rPr>
              <a:t>C.cod_c, C.nume</a:t>
            </a:r>
            <a:r>
              <a:rPr lang="en-US" dirty="0">
                <a:latin typeface="Consolas" panose="020B0609020204030204" pitchFamily="49" charset="0"/>
              </a:rPr>
              <a:t>;</a:t>
            </a:r>
            <a:endParaRPr lang="ro-RO" dirty="0">
              <a:latin typeface="Consolas" panose="020B0609020204030204" pitchFamily="49" charset="0"/>
            </a:endParaRPr>
          </a:p>
          <a:p>
            <a:r>
              <a:rPr lang="en-US" dirty="0" err="1"/>
              <a:t>Dac</a:t>
            </a:r>
            <a:r>
              <a:rPr lang="ro-RO" dirty="0"/>
              <a:t>ă dorim să afișăm numele categoriilor și numărul de vizitatori pentru fiecare categorie, vom executa următoarea interogare:</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C.nume, </a:t>
            </a:r>
            <a:r>
              <a:rPr lang="ro-RO" dirty="0">
                <a:solidFill>
                  <a:srgbClr val="FF00FF"/>
                </a:solidFill>
                <a:latin typeface="Consolas" panose="020B0609020204030204" pitchFamily="49" charset="0"/>
              </a:rPr>
              <a:t>COUNT</a:t>
            </a:r>
            <a:r>
              <a:rPr lang="ro-RO" dirty="0">
                <a:latin typeface="Consolas" panose="020B0609020204030204" pitchFamily="49" charset="0"/>
              </a:rPr>
              <a:t>(cod_v) nr_vizitatori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Categorii C </a:t>
            </a:r>
            <a:r>
              <a:rPr lang="ro-RO" dirty="0">
                <a:solidFill>
                  <a:srgbClr val="0000FF">
                    <a:alpha val="60000"/>
                  </a:srgbClr>
                </a:solidFill>
                <a:latin typeface="Consolas" panose="020B0609020204030204" pitchFamily="49" charset="0"/>
              </a:rPr>
              <a:t>LEFT JOIN 	</a:t>
            </a:r>
            <a:r>
              <a:rPr lang="ro-RO" dirty="0">
                <a:latin typeface="Consolas" panose="020B0609020204030204" pitchFamily="49" charset="0"/>
              </a:rPr>
              <a:t>Vizitatori V </a:t>
            </a:r>
            <a:r>
              <a:rPr lang="ro-RO" dirty="0">
                <a:solidFill>
                  <a:srgbClr val="0000FF">
                    <a:alpha val="60000"/>
                  </a:srgbClr>
                </a:solidFill>
                <a:latin typeface="Consolas" panose="020B0609020204030204" pitchFamily="49" charset="0"/>
              </a:rPr>
              <a:t>ON</a:t>
            </a:r>
            <a:r>
              <a:rPr lang="ro-RO" dirty="0">
                <a:latin typeface="Consolas" panose="020B0609020204030204" pitchFamily="49" charset="0"/>
              </a:rPr>
              <a:t> C.cod_c=V.cod_c </a:t>
            </a:r>
            <a:r>
              <a:rPr lang="ro-RO" dirty="0">
                <a:solidFill>
                  <a:srgbClr val="0000FF">
                    <a:alpha val="60000"/>
                  </a:srgbClr>
                </a:solidFill>
                <a:latin typeface="Consolas" panose="020B0609020204030204" pitchFamily="49" charset="0"/>
              </a:rPr>
              <a:t>GROUP BY</a:t>
            </a:r>
            <a:r>
              <a:rPr lang="ro-RO" dirty="0">
                <a:latin typeface="Consolas" panose="020B0609020204030204" pitchFamily="49" charset="0"/>
              </a:rPr>
              <a:t> C.cod_c, C.nume</a:t>
            </a:r>
            <a:r>
              <a:rPr lang="en-US" dirty="0">
                <a:latin typeface="Consolas" panose="020B0609020204030204" pitchFamily="49" charset="0"/>
              </a:rPr>
              <a:t>;</a:t>
            </a:r>
            <a:endParaRPr lang="ro-RO" dirty="0">
              <a:latin typeface="Consolas" panose="020B0609020204030204" pitchFamily="49" charset="0"/>
            </a:endParaRPr>
          </a:p>
          <a:p>
            <a:endParaRPr lang="ro-RO" dirty="0">
              <a:latin typeface="Consolas" panose="020B0609020204030204" pitchFamily="49" charset="0"/>
            </a:endParaRPr>
          </a:p>
          <a:p>
            <a:endParaRPr lang="ro-RO" dirty="0"/>
          </a:p>
          <a:p>
            <a:endParaRPr lang="ro-RO" dirty="0"/>
          </a:p>
        </p:txBody>
      </p:sp>
    </p:spTree>
    <p:extLst>
      <p:ext uri="{BB962C8B-B14F-4D97-AF65-F5344CB8AC3E}">
        <p14:creationId xmlns:p14="http://schemas.microsoft.com/office/powerpoint/2010/main" val="172504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400" y="1685925"/>
            <a:ext cx="10809024" cy="5172075"/>
          </a:xfrm>
        </p:spPr>
        <p:txBody>
          <a:bodyPr/>
          <a:lstStyle/>
          <a:p>
            <a:r>
              <a:rPr lang="ro-RO" dirty="0"/>
              <a:t>Dacă dorim să afișăm numele atracției și media aritmetică a notelor primite pentru toate atracțiile care au primit note, vom executa următoarea interogare:</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A.nume, </a:t>
            </a:r>
            <a:r>
              <a:rPr lang="ro-RO" dirty="0">
                <a:solidFill>
                  <a:srgbClr val="FF00FF"/>
                </a:solidFill>
                <a:latin typeface="Consolas" panose="020B0609020204030204" pitchFamily="49" charset="0"/>
              </a:rPr>
              <a:t>AVG</a:t>
            </a:r>
            <a:r>
              <a:rPr lang="ro-RO" dirty="0">
                <a:latin typeface="Consolas" panose="020B0609020204030204" pitchFamily="49" charset="0"/>
              </a:rPr>
              <a:t>(nota) medie_note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Atractii A </a:t>
            </a:r>
            <a:r>
              <a:rPr lang="ro-RO" dirty="0">
                <a:solidFill>
                  <a:srgbClr val="0000FF">
                    <a:alpha val="60000"/>
                  </a:srgbClr>
                </a:solidFill>
                <a:latin typeface="Consolas" panose="020B0609020204030204" pitchFamily="49" charset="0"/>
              </a:rPr>
              <a:t>INNER JOIN </a:t>
            </a:r>
            <a:r>
              <a:rPr lang="ro-RO" dirty="0">
                <a:latin typeface="Consolas" panose="020B0609020204030204" pitchFamily="49" charset="0"/>
              </a:rPr>
              <a:t>Note N 	</a:t>
            </a:r>
            <a:r>
              <a:rPr lang="ro-RO" dirty="0">
                <a:solidFill>
                  <a:srgbClr val="0000FF">
                    <a:alpha val="60000"/>
                  </a:srgbClr>
                </a:solidFill>
                <a:latin typeface="Consolas" panose="020B0609020204030204" pitchFamily="49" charset="0"/>
              </a:rPr>
              <a:t>ON</a:t>
            </a:r>
            <a:r>
              <a:rPr lang="ro-RO" dirty="0">
                <a:latin typeface="Consolas" panose="020B0609020204030204" pitchFamily="49" charset="0"/>
              </a:rPr>
              <a:t> A.cod_a=N.cod_a </a:t>
            </a:r>
            <a:r>
              <a:rPr lang="ro-RO" dirty="0">
                <a:solidFill>
                  <a:srgbClr val="0000FF">
                    <a:alpha val="60000"/>
                  </a:srgbClr>
                </a:solidFill>
                <a:latin typeface="Consolas" panose="020B0609020204030204" pitchFamily="49" charset="0"/>
              </a:rPr>
              <a:t>GROUP BY</a:t>
            </a:r>
            <a:r>
              <a:rPr lang="ro-RO" dirty="0">
                <a:latin typeface="Consolas" panose="020B0609020204030204" pitchFamily="49" charset="0"/>
              </a:rPr>
              <a:t> A.cod_a, A.nume</a:t>
            </a:r>
            <a:r>
              <a:rPr lang="en-US" dirty="0">
                <a:latin typeface="Consolas" panose="020B0609020204030204" pitchFamily="49" charset="0"/>
              </a:rPr>
              <a:t>;</a:t>
            </a:r>
            <a:endParaRPr lang="ro-RO" dirty="0">
              <a:latin typeface="Consolas" panose="020B0609020204030204" pitchFamily="49" charset="0"/>
            </a:endParaRPr>
          </a:p>
          <a:p>
            <a:r>
              <a:rPr lang="en-US" dirty="0" err="1"/>
              <a:t>Dac</a:t>
            </a:r>
            <a:r>
              <a:rPr lang="ro-RO" dirty="0"/>
              <a:t>ă dorim să afișăm numele atracției și media aritmetică a notelor primite pentru toate atracțiile care au primit note și au media </a:t>
            </a:r>
            <a:r>
              <a:rPr lang="en-US" dirty="0" err="1"/>
              <a:t>ar</a:t>
            </a:r>
            <a:r>
              <a:rPr lang="ro-RO" dirty="0"/>
              <a:t>i</a:t>
            </a:r>
            <a:r>
              <a:rPr lang="en-US" dirty="0" err="1"/>
              <a:t>tmetic</a:t>
            </a:r>
            <a:r>
              <a:rPr lang="ro-RO" dirty="0"/>
              <a:t>ă strict mai mare decât 9, vom executa următoarea interogare: </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A.nume, </a:t>
            </a:r>
            <a:r>
              <a:rPr lang="ro-RO" dirty="0">
                <a:solidFill>
                  <a:srgbClr val="FF00FF"/>
                </a:solidFill>
                <a:latin typeface="Consolas" panose="020B0609020204030204" pitchFamily="49" charset="0"/>
              </a:rPr>
              <a:t>AVG</a:t>
            </a:r>
            <a:r>
              <a:rPr lang="ro-RO" dirty="0">
                <a:latin typeface="Consolas" panose="020B0609020204030204" pitchFamily="49" charset="0"/>
              </a:rPr>
              <a:t>(nota) medie_note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Atractii A </a:t>
            </a:r>
            <a:r>
              <a:rPr lang="ro-RO" dirty="0">
                <a:solidFill>
                  <a:srgbClr val="0000FF">
                    <a:alpha val="60000"/>
                  </a:srgbClr>
                </a:solidFill>
                <a:latin typeface="Consolas" panose="020B0609020204030204" pitchFamily="49" charset="0"/>
              </a:rPr>
              <a:t>INNER JOIN </a:t>
            </a:r>
            <a:r>
              <a:rPr lang="ro-RO" dirty="0">
                <a:latin typeface="Consolas" panose="020B0609020204030204" pitchFamily="49" charset="0"/>
              </a:rPr>
              <a:t>Note N 	</a:t>
            </a:r>
            <a:r>
              <a:rPr lang="ro-RO" dirty="0">
                <a:solidFill>
                  <a:srgbClr val="0000FF">
                    <a:alpha val="60000"/>
                  </a:srgbClr>
                </a:solidFill>
                <a:latin typeface="Consolas" panose="020B0609020204030204" pitchFamily="49" charset="0"/>
              </a:rPr>
              <a:t>ON</a:t>
            </a:r>
            <a:r>
              <a:rPr lang="ro-RO" dirty="0">
                <a:latin typeface="Consolas" panose="020B0609020204030204" pitchFamily="49" charset="0"/>
              </a:rPr>
              <a:t> A.cod_a=N.cod_a </a:t>
            </a:r>
            <a:r>
              <a:rPr lang="ro-RO" dirty="0">
                <a:solidFill>
                  <a:srgbClr val="0000FF">
                    <a:alpha val="60000"/>
                  </a:srgbClr>
                </a:solidFill>
                <a:latin typeface="Consolas" panose="020B0609020204030204" pitchFamily="49" charset="0"/>
              </a:rPr>
              <a:t>GROUP BY</a:t>
            </a:r>
            <a:r>
              <a:rPr lang="ro-RO" dirty="0">
                <a:latin typeface="Consolas" panose="020B0609020204030204" pitchFamily="49" charset="0"/>
              </a:rPr>
              <a:t> A.cod_a, A.nume </a:t>
            </a:r>
            <a:r>
              <a:rPr lang="ro-RO" dirty="0">
                <a:solidFill>
                  <a:srgbClr val="0000FF">
                    <a:alpha val="60000"/>
                  </a:srgbClr>
                </a:solidFill>
                <a:latin typeface="Consolas" panose="020B0609020204030204" pitchFamily="49" charset="0"/>
              </a:rPr>
              <a:t>HAVING</a:t>
            </a:r>
            <a:r>
              <a:rPr lang="en-US" dirty="0">
                <a:latin typeface="Consolas" panose="020B0609020204030204" pitchFamily="49" charset="0"/>
              </a:rPr>
              <a:t> </a:t>
            </a:r>
            <a:r>
              <a:rPr lang="ro-RO" dirty="0">
                <a:solidFill>
                  <a:srgbClr val="FF00FF"/>
                </a:solidFill>
                <a:latin typeface="Consolas" panose="020B0609020204030204" pitchFamily="49" charset="0"/>
              </a:rPr>
              <a:t>AVG</a:t>
            </a:r>
            <a:r>
              <a:rPr lang="ro-RO" dirty="0">
                <a:latin typeface="Consolas" panose="020B0609020204030204" pitchFamily="49" charset="0"/>
              </a:rPr>
              <a:t>(nota)</a:t>
            </a:r>
            <a:r>
              <a:rPr lang="en-US" dirty="0">
                <a:latin typeface="Consolas" panose="020B0609020204030204" pitchFamily="49" charset="0"/>
              </a:rPr>
              <a:t>&gt;9;</a:t>
            </a:r>
            <a:endParaRPr lang="ro-RO" dirty="0">
              <a:latin typeface="Consolas" panose="020B0609020204030204" pitchFamily="49" charset="0"/>
            </a:endParaRPr>
          </a:p>
          <a:p>
            <a:endParaRPr lang="ro-RO" dirty="0"/>
          </a:p>
        </p:txBody>
      </p:sp>
    </p:spTree>
    <p:extLst>
      <p:ext uri="{BB962C8B-B14F-4D97-AF65-F5344CB8AC3E}">
        <p14:creationId xmlns:p14="http://schemas.microsoft.com/office/powerpoint/2010/main" val="3515372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Subinterog</a:t>
            </a:r>
            <a:r>
              <a:rPr lang="ro-RO" dirty="0">
                <a:latin typeface="+mn-lt"/>
              </a:rPr>
              <a:t>ări</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399" y="1685925"/>
            <a:ext cx="11004333" cy="5172075"/>
          </a:xfrm>
        </p:spPr>
        <p:txBody>
          <a:bodyPr/>
          <a:lstStyle/>
          <a:p>
            <a:r>
              <a:rPr lang="ro-RO" dirty="0"/>
              <a:t>O subinterogare este o interogare încorporată într-o altă interogare</a:t>
            </a:r>
          </a:p>
          <a:p>
            <a:r>
              <a:rPr lang="ro-RO" dirty="0"/>
              <a:t>Se poate folosi o subinterogare în clauza </a:t>
            </a:r>
            <a:r>
              <a:rPr lang="ro-RO" b="1" dirty="0"/>
              <a:t>WHERE</a:t>
            </a:r>
            <a:r>
              <a:rPr lang="ro-RO" dirty="0"/>
              <a:t> pentru a găsi înregistrările dintr-un tabel care se potrivesc cu înregistrările din alt tabel </a:t>
            </a:r>
            <a:r>
              <a:rPr lang="ro-RO" b="1" dirty="0"/>
              <a:t>fără </a:t>
            </a:r>
            <a:r>
              <a:rPr lang="ro-RO" dirty="0"/>
              <a:t>a folosi </a:t>
            </a:r>
            <a:r>
              <a:rPr lang="ro-RO" b="1" dirty="0"/>
              <a:t>JOIN  </a:t>
            </a:r>
          </a:p>
          <a:p>
            <a:r>
              <a:rPr lang="ro-RO" dirty="0"/>
              <a:t>Dacă dorim să afișăm numele tuturor categoriilor care au cel puțin un vizitator, vom executa următoarea interogare:</a:t>
            </a: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nume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Categorii </a:t>
            </a:r>
          </a:p>
          <a:p>
            <a:pPr marL="0" indent="0">
              <a:buNone/>
            </a:pPr>
            <a:r>
              <a:rPr lang="ro-RO" dirty="0">
                <a:solidFill>
                  <a:srgbClr val="0000FF">
                    <a:alpha val="60000"/>
                  </a:srgbClr>
                </a:solidFill>
                <a:latin typeface="Consolas" panose="020B0609020204030204" pitchFamily="49" charset="0"/>
              </a:rPr>
              <a:t>	WHERE </a:t>
            </a:r>
            <a:r>
              <a:rPr lang="ro-RO" dirty="0">
                <a:latin typeface="Consolas" panose="020B0609020204030204" pitchFamily="49" charset="0"/>
              </a:rPr>
              <a:t>cod_c</a:t>
            </a:r>
            <a:r>
              <a:rPr lang="ro-RO" dirty="0">
                <a:solidFill>
                  <a:srgbClr val="0000FF">
                    <a:alpha val="60000"/>
                  </a:srgbClr>
                </a:solidFill>
                <a:latin typeface="Consolas" panose="020B0609020204030204" pitchFamily="49" charset="0"/>
              </a:rPr>
              <a:t> IN </a:t>
            </a:r>
            <a:r>
              <a:rPr lang="ro-RO" dirty="0">
                <a:latin typeface="Consolas" panose="020B0609020204030204" pitchFamily="49" charset="0"/>
              </a:rPr>
              <a:t>(</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cod_c</a:t>
            </a:r>
            <a:r>
              <a:rPr lang="ro-RO" dirty="0">
                <a:solidFill>
                  <a:srgbClr val="0000FF">
                    <a:alpha val="60000"/>
                  </a:srgbClr>
                </a:solidFill>
                <a:latin typeface="Consolas" panose="020B0609020204030204" pitchFamily="49" charset="0"/>
              </a:rPr>
              <a:t> FROM </a:t>
            </a:r>
            <a:r>
              <a:rPr lang="ro-RO" dirty="0">
                <a:latin typeface="Consolas" panose="020B0609020204030204" pitchFamily="49" charset="0"/>
              </a:rPr>
              <a:t>Vizitatori)</a:t>
            </a:r>
            <a:r>
              <a:rPr lang="en-US" dirty="0">
                <a:latin typeface="Consolas" panose="020B0609020204030204" pitchFamily="49" charset="0"/>
              </a:rPr>
              <a:t>;</a:t>
            </a:r>
          </a:p>
          <a:p>
            <a:endParaRPr lang="ro-RO" b="1" dirty="0"/>
          </a:p>
        </p:txBody>
      </p:sp>
    </p:spTree>
    <p:extLst>
      <p:ext uri="{BB962C8B-B14F-4D97-AF65-F5344CB8AC3E}">
        <p14:creationId xmlns:p14="http://schemas.microsoft.com/office/powerpoint/2010/main" val="87432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232F4-F239-9B97-17EB-5DA477196B3A}"/>
              </a:ext>
            </a:extLst>
          </p:cNvPr>
          <p:cNvSpPr>
            <a:spLocks noGrp="1"/>
          </p:cNvSpPr>
          <p:nvPr>
            <p:ph type="title"/>
          </p:nvPr>
        </p:nvSpPr>
        <p:spPr/>
        <p:txBody>
          <a:bodyPr/>
          <a:lstStyle/>
          <a:p>
            <a:r>
              <a:rPr lang="ro-RO" dirty="0"/>
              <a:t>Exercițiu</a:t>
            </a:r>
          </a:p>
        </p:txBody>
      </p:sp>
      <p:sp>
        <p:nvSpPr>
          <p:cNvPr id="3" name="Content Placeholder 2">
            <a:extLst>
              <a:ext uri="{FF2B5EF4-FFF2-40B4-BE49-F238E27FC236}">
                <a16:creationId xmlns:a16="http://schemas.microsoft.com/office/drawing/2014/main" id="{359CC468-AF40-10DA-9D21-5E65C64E3A83}"/>
              </a:ext>
            </a:extLst>
          </p:cNvPr>
          <p:cNvSpPr>
            <a:spLocks noGrp="1"/>
          </p:cNvSpPr>
          <p:nvPr>
            <p:ph idx="1"/>
          </p:nvPr>
        </p:nvSpPr>
        <p:spPr>
          <a:xfrm>
            <a:off x="1341120" y="1572768"/>
            <a:ext cx="10536844" cy="5020056"/>
          </a:xfrm>
        </p:spPr>
        <p:txBody>
          <a:bodyPr/>
          <a:lstStyle/>
          <a:p>
            <a:pPr marL="274320" marR="0" lvl="0" indent="-228600" algn="l" defTabSz="914400" rtl="0" eaLnBrk="1" fontAlgn="auto" latinLnBrk="0" hangingPunct="1">
              <a:lnSpc>
                <a:spcPct val="90000"/>
              </a:lnSpc>
              <a:spcBef>
                <a:spcPts val="1800"/>
              </a:spcBef>
              <a:spcAft>
                <a:spcPts val="0"/>
              </a:spcAft>
              <a:buClrTx/>
              <a:buSzPct val="100000"/>
              <a:buFont typeface="Arial" pitchFamily="34" charset="0"/>
              <a:buChar char="•"/>
              <a:tabLst/>
              <a:defRPr/>
            </a:pPr>
            <a:r>
              <a:rPr kumimoji="0" lang="ro-RO" sz="2400" b="0" i="0" u="none" strike="noStrike" kern="1200" cap="none" spc="0" normalizeH="0" baseline="0" noProof="0" dirty="0">
                <a:ln>
                  <a:noFill/>
                </a:ln>
                <a:solidFill>
                  <a:srgbClr val="3691AA">
                    <a:lumMod val="50000"/>
                  </a:srgbClr>
                </a:solidFill>
                <a:effectLst/>
                <a:uLnTx/>
                <a:uFillTx/>
                <a:latin typeface="Georgia"/>
                <a:ea typeface="+mn-ea"/>
                <a:cs typeface="+mn-cs"/>
              </a:rPr>
              <a:t>Să se creeze o bază de date care stochează informații despre un parc de distracții. Entitățile de interes pentru domeniul problemei sunt: </a:t>
            </a:r>
            <a:r>
              <a:rPr kumimoji="0" lang="ro-RO" sz="2400" b="1" i="0" u="none" strike="noStrike" kern="1200" cap="none" spc="0" normalizeH="0" baseline="0" noProof="0" dirty="0">
                <a:ln>
                  <a:noFill/>
                </a:ln>
                <a:solidFill>
                  <a:srgbClr val="3691AA">
                    <a:lumMod val="50000"/>
                  </a:srgbClr>
                </a:solidFill>
                <a:effectLst/>
                <a:uLnTx/>
                <a:uFillTx/>
                <a:latin typeface="Georgia"/>
                <a:ea typeface="+mn-ea"/>
                <a:cs typeface="+mn-cs"/>
              </a:rPr>
              <a:t>categorii de vizitatori</a:t>
            </a:r>
            <a:r>
              <a:rPr kumimoji="0" lang="ro-RO" sz="2400" b="0" i="0" u="none" strike="noStrike" kern="1200" cap="none" spc="0" normalizeH="0" baseline="0" noProof="0" dirty="0">
                <a:ln>
                  <a:noFill/>
                </a:ln>
                <a:solidFill>
                  <a:srgbClr val="3691AA">
                    <a:lumMod val="50000"/>
                  </a:srgbClr>
                </a:solidFill>
                <a:effectLst/>
                <a:uLnTx/>
                <a:uFillTx/>
                <a:latin typeface="Georgia"/>
                <a:ea typeface="+mn-ea"/>
                <a:cs typeface="+mn-cs"/>
              </a:rPr>
              <a:t>, </a:t>
            </a:r>
            <a:r>
              <a:rPr kumimoji="0" lang="ro-RO" sz="2400" b="1" i="0" u="none" strike="noStrike" kern="1200" cap="none" spc="0" normalizeH="0" baseline="0" noProof="0" dirty="0">
                <a:ln>
                  <a:noFill/>
                </a:ln>
                <a:solidFill>
                  <a:srgbClr val="3691AA">
                    <a:lumMod val="50000"/>
                  </a:srgbClr>
                </a:solidFill>
                <a:effectLst/>
                <a:uLnTx/>
                <a:uFillTx/>
                <a:latin typeface="Georgia"/>
                <a:ea typeface="+mn-ea"/>
                <a:cs typeface="+mn-cs"/>
              </a:rPr>
              <a:t>vizitatori</a:t>
            </a:r>
            <a:r>
              <a:rPr kumimoji="0" lang="ro-RO" sz="2400" b="0" i="0" u="none" strike="noStrike" kern="1200" cap="none" spc="0" normalizeH="0" baseline="0" noProof="0" dirty="0">
                <a:ln>
                  <a:noFill/>
                </a:ln>
                <a:solidFill>
                  <a:srgbClr val="3691AA">
                    <a:lumMod val="50000"/>
                  </a:srgbClr>
                </a:solidFill>
                <a:effectLst/>
                <a:uLnTx/>
                <a:uFillTx/>
                <a:latin typeface="Georgia"/>
                <a:ea typeface="+mn-ea"/>
                <a:cs typeface="+mn-cs"/>
              </a:rPr>
              <a:t>, </a:t>
            </a:r>
            <a:r>
              <a:rPr kumimoji="0" lang="ro-RO" sz="2400" b="1" i="0" u="none" strike="noStrike" kern="1200" cap="none" spc="0" normalizeH="0" baseline="0" noProof="0" dirty="0">
                <a:ln>
                  <a:noFill/>
                </a:ln>
                <a:solidFill>
                  <a:srgbClr val="3691AA">
                    <a:lumMod val="50000"/>
                  </a:srgbClr>
                </a:solidFill>
                <a:effectLst/>
                <a:uLnTx/>
                <a:uFillTx/>
                <a:latin typeface="Georgia"/>
                <a:ea typeface="+mn-ea"/>
                <a:cs typeface="+mn-cs"/>
              </a:rPr>
              <a:t>secțiuni</a:t>
            </a:r>
            <a:r>
              <a:rPr kumimoji="0" lang="ro-RO" sz="2400" b="0" i="0" u="none" strike="noStrike" kern="1200" cap="none" spc="0" normalizeH="0" baseline="0" noProof="0" dirty="0">
                <a:ln>
                  <a:noFill/>
                </a:ln>
                <a:solidFill>
                  <a:srgbClr val="3691AA">
                    <a:lumMod val="50000"/>
                  </a:srgbClr>
                </a:solidFill>
                <a:effectLst/>
                <a:uLnTx/>
                <a:uFillTx/>
                <a:latin typeface="Georgia"/>
                <a:ea typeface="+mn-ea"/>
                <a:cs typeface="+mn-cs"/>
              </a:rPr>
              <a:t> și </a:t>
            </a:r>
            <a:r>
              <a:rPr kumimoji="0" lang="ro-RO" sz="2400" b="1" i="0" u="none" strike="noStrike" kern="1200" cap="none" spc="0" normalizeH="0" baseline="0" noProof="0" dirty="0">
                <a:ln>
                  <a:noFill/>
                </a:ln>
                <a:solidFill>
                  <a:srgbClr val="3691AA">
                    <a:lumMod val="50000"/>
                  </a:srgbClr>
                </a:solidFill>
                <a:effectLst/>
                <a:uLnTx/>
                <a:uFillTx/>
                <a:latin typeface="Georgia"/>
                <a:ea typeface="+mn-ea"/>
                <a:cs typeface="+mn-cs"/>
              </a:rPr>
              <a:t>atracții</a:t>
            </a:r>
            <a:r>
              <a:rPr kumimoji="0" lang="ro-RO" sz="2400" b="0" i="0" u="none" strike="noStrike" kern="1200" cap="none" spc="0" normalizeH="0" baseline="0" noProof="0" dirty="0">
                <a:ln>
                  <a:noFill/>
                </a:ln>
                <a:solidFill>
                  <a:srgbClr val="3691AA">
                    <a:lumMod val="50000"/>
                  </a:srgbClr>
                </a:solidFill>
                <a:effectLst/>
                <a:uLnTx/>
                <a:uFillTx/>
                <a:latin typeface="Georgia"/>
                <a:ea typeface="+mn-ea"/>
                <a:cs typeface="+mn-cs"/>
              </a:rPr>
              <a:t>. Fiecare atracție din parcul de distracții are un </a:t>
            </a:r>
            <a:r>
              <a:rPr kumimoji="0" lang="ro-RO" sz="2400" b="1" i="0" u="none" strike="noStrike" kern="1200" cap="none" spc="0" normalizeH="0" baseline="0" noProof="0" dirty="0">
                <a:ln>
                  <a:noFill/>
                </a:ln>
                <a:solidFill>
                  <a:srgbClr val="3691AA">
                    <a:lumMod val="50000"/>
                  </a:srgbClr>
                </a:solidFill>
                <a:effectLst/>
                <a:uLnTx/>
                <a:uFillTx/>
                <a:latin typeface="Georgia"/>
                <a:ea typeface="+mn-ea"/>
                <a:cs typeface="+mn-cs"/>
              </a:rPr>
              <a:t>nume</a:t>
            </a:r>
            <a:r>
              <a:rPr kumimoji="0" lang="ro-RO" sz="2400" b="0" i="0" u="none" strike="noStrike" kern="1200" cap="none" spc="0" normalizeH="0" baseline="0" noProof="0" dirty="0">
                <a:ln>
                  <a:noFill/>
                </a:ln>
                <a:solidFill>
                  <a:srgbClr val="3691AA">
                    <a:lumMod val="50000"/>
                  </a:srgbClr>
                </a:solidFill>
                <a:effectLst/>
                <a:uLnTx/>
                <a:uFillTx/>
                <a:latin typeface="Georgia"/>
                <a:ea typeface="+mn-ea"/>
                <a:cs typeface="+mn-cs"/>
              </a:rPr>
              <a:t>, o </a:t>
            </a:r>
            <a:r>
              <a:rPr kumimoji="0" lang="ro-RO" sz="2400" b="1" i="0" u="none" strike="noStrike" kern="1200" cap="none" spc="0" normalizeH="0" baseline="0" noProof="0" dirty="0">
                <a:ln>
                  <a:noFill/>
                </a:ln>
                <a:solidFill>
                  <a:srgbClr val="3691AA">
                    <a:lumMod val="50000"/>
                  </a:srgbClr>
                </a:solidFill>
                <a:effectLst/>
                <a:uLnTx/>
                <a:uFillTx/>
                <a:latin typeface="Georgia"/>
                <a:ea typeface="+mn-ea"/>
                <a:cs typeface="+mn-cs"/>
              </a:rPr>
              <a:t>descriere</a:t>
            </a:r>
            <a:r>
              <a:rPr kumimoji="0" lang="ro-RO" sz="2400" b="0" i="0" u="none" strike="noStrike" kern="1200" cap="none" spc="0" normalizeH="0" baseline="0" noProof="0" dirty="0">
                <a:ln>
                  <a:noFill/>
                </a:ln>
                <a:solidFill>
                  <a:srgbClr val="3691AA">
                    <a:lumMod val="50000"/>
                  </a:srgbClr>
                </a:solidFill>
                <a:effectLst/>
                <a:uLnTx/>
                <a:uFillTx/>
                <a:latin typeface="Georgia"/>
                <a:ea typeface="+mn-ea"/>
                <a:cs typeface="+mn-cs"/>
              </a:rPr>
              <a:t>, o </a:t>
            </a:r>
            <a:r>
              <a:rPr kumimoji="0" lang="ro-RO" sz="2400" b="1" i="0" u="none" strike="noStrike" kern="1200" cap="none" spc="0" normalizeH="0" baseline="0" noProof="0" dirty="0">
                <a:ln>
                  <a:noFill/>
                </a:ln>
                <a:solidFill>
                  <a:srgbClr val="3691AA">
                    <a:lumMod val="50000"/>
                  </a:srgbClr>
                </a:solidFill>
                <a:effectLst/>
                <a:uLnTx/>
                <a:uFillTx/>
                <a:latin typeface="Georgia"/>
                <a:ea typeface="+mn-ea"/>
                <a:cs typeface="+mn-cs"/>
              </a:rPr>
              <a:t>vârstă minimă recomandată </a:t>
            </a:r>
            <a:r>
              <a:rPr kumimoji="0" lang="ro-RO" sz="2400" b="0" i="0" u="none" strike="noStrike" kern="1200" cap="none" spc="0" normalizeH="0" baseline="0" noProof="0" dirty="0">
                <a:ln>
                  <a:noFill/>
                </a:ln>
                <a:solidFill>
                  <a:srgbClr val="3691AA">
                    <a:lumMod val="50000"/>
                  </a:srgbClr>
                </a:solidFill>
                <a:effectLst/>
                <a:uLnTx/>
                <a:uFillTx/>
                <a:latin typeface="Georgia"/>
                <a:ea typeface="+mn-ea"/>
                <a:cs typeface="+mn-cs"/>
              </a:rPr>
              <a:t>și aparține unei singure secțiuni. Fiecare secțiune are un </a:t>
            </a:r>
            <a:r>
              <a:rPr kumimoji="0" lang="ro-RO" sz="2400" b="1" i="0" u="none" strike="noStrike" kern="1200" cap="none" spc="0" normalizeH="0" baseline="0" noProof="0" dirty="0">
                <a:ln>
                  <a:noFill/>
                </a:ln>
                <a:solidFill>
                  <a:srgbClr val="3691AA">
                    <a:lumMod val="50000"/>
                  </a:srgbClr>
                </a:solidFill>
                <a:effectLst/>
                <a:uLnTx/>
                <a:uFillTx/>
                <a:latin typeface="Georgia"/>
                <a:ea typeface="+mn-ea"/>
                <a:cs typeface="+mn-cs"/>
              </a:rPr>
              <a:t>nume</a:t>
            </a:r>
            <a:r>
              <a:rPr kumimoji="0" lang="ro-RO" sz="2400" b="0" i="0" u="none" strike="noStrike" kern="1200" cap="none" spc="0" normalizeH="0" baseline="0" noProof="0" dirty="0">
                <a:ln>
                  <a:noFill/>
                </a:ln>
                <a:solidFill>
                  <a:srgbClr val="3691AA">
                    <a:lumMod val="50000"/>
                  </a:srgbClr>
                </a:solidFill>
                <a:effectLst/>
                <a:uLnTx/>
                <a:uFillTx/>
                <a:latin typeface="Georgia"/>
                <a:ea typeface="+mn-ea"/>
                <a:cs typeface="+mn-cs"/>
              </a:rPr>
              <a:t> și o </a:t>
            </a:r>
            <a:r>
              <a:rPr kumimoji="0" lang="ro-RO" sz="2400" b="1" i="0" u="none" strike="noStrike" kern="1200" cap="none" spc="0" normalizeH="0" baseline="0" noProof="0" dirty="0">
                <a:ln>
                  <a:noFill/>
                </a:ln>
                <a:solidFill>
                  <a:srgbClr val="3691AA">
                    <a:lumMod val="50000"/>
                  </a:srgbClr>
                </a:solidFill>
                <a:effectLst/>
                <a:uLnTx/>
                <a:uFillTx/>
                <a:latin typeface="Georgia"/>
                <a:ea typeface="+mn-ea"/>
                <a:cs typeface="+mn-cs"/>
              </a:rPr>
              <a:t>descriere</a:t>
            </a:r>
            <a:r>
              <a:rPr kumimoji="0" lang="ro-RO" sz="2400" b="0" i="0" u="none" strike="noStrike" kern="1200" cap="none" spc="0" normalizeH="0" baseline="0" noProof="0" dirty="0">
                <a:ln>
                  <a:noFill/>
                </a:ln>
                <a:solidFill>
                  <a:srgbClr val="3691AA">
                    <a:lumMod val="50000"/>
                  </a:srgbClr>
                </a:solidFill>
                <a:effectLst/>
                <a:uLnTx/>
                <a:uFillTx/>
                <a:latin typeface="Georgia"/>
                <a:ea typeface="+mn-ea"/>
                <a:cs typeface="+mn-cs"/>
              </a:rPr>
              <a:t>. O secțiune poate conține mai multe atracții, dar fiecare atracție aparține unei singure secțiuni. Fiecare vizitator are un </a:t>
            </a:r>
            <a:r>
              <a:rPr kumimoji="0" lang="ro-RO" sz="2400" b="1" i="0" u="none" strike="noStrike" kern="1200" cap="none" spc="0" normalizeH="0" baseline="0" noProof="0" dirty="0">
                <a:ln>
                  <a:noFill/>
                </a:ln>
                <a:solidFill>
                  <a:srgbClr val="3691AA">
                    <a:lumMod val="50000"/>
                  </a:srgbClr>
                </a:solidFill>
                <a:effectLst/>
                <a:uLnTx/>
                <a:uFillTx/>
                <a:latin typeface="Georgia"/>
                <a:ea typeface="+mn-ea"/>
                <a:cs typeface="+mn-cs"/>
              </a:rPr>
              <a:t>nume</a:t>
            </a:r>
            <a:r>
              <a:rPr kumimoji="0" lang="ro-RO" sz="2400" b="0" i="0" u="none" strike="noStrike" kern="1200" cap="none" spc="0" normalizeH="0" baseline="0" noProof="0" dirty="0">
                <a:ln>
                  <a:noFill/>
                </a:ln>
                <a:solidFill>
                  <a:srgbClr val="3691AA">
                    <a:lumMod val="50000"/>
                  </a:srgbClr>
                </a:solidFill>
                <a:effectLst/>
                <a:uLnTx/>
                <a:uFillTx/>
                <a:latin typeface="Georgia"/>
                <a:ea typeface="+mn-ea"/>
                <a:cs typeface="+mn-cs"/>
              </a:rPr>
              <a:t>, o </a:t>
            </a:r>
            <a:r>
              <a:rPr kumimoji="0" lang="ro-RO" sz="2400" b="1" i="0" u="none" strike="noStrike" kern="1200" cap="none" spc="0" normalizeH="0" baseline="0" noProof="0" dirty="0">
                <a:ln>
                  <a:noFill/>
                </a:ln>
                <a:solidFill>
                  <a:srgbClr val="3691AA">
                    <a:lumMod val="50000"/>
                  </a:srgbClr>
                </a:solidFill>
                <a:effectLst/>
                <a:uLnTx/>
                <a:uFillTx/>
                <a:latin typeface="Georgia"/>
                <a:ea typeface="+mn-ea"/>
                <a:cs typeface="+mn-cs"/>
              </a:rPr>
              <a:t>adresă de email</a:t>
            </a:r>
            <a:r>
              <a:rPr kumimoji="0" lang="ro-RO" sz="2400" b="0" i="0" u="none" strike="noStrike" kern="1200" cap="none" spc="0" normalizeH="0" baseline="0" noProof="0" dirty="0">
                <a:ln>
                  <a:noFill/>
                </a:ln>
                <a:solidFill>
                  <a:srgbClr val="3691AA">
                    <a:lumMod val="50000"/>
                  </a:srgbClr>
                </a:solidFill>
                <a:effectLst/>
                <a:uLnTx/>
                <a:uFillTx/>
                <a:latin typeface="Georgia"/>
                <a:ea typeface="+mn-ea"/>
                <a:cs typeface="+mn-cs"/>
              </a:rPr>
              <a:t> și aparține unei singure categorii de vizitatori. Fiecare categorie de vizitatori are un </a:t>
            </a:r>
            <a:r>
              <a:rPr kumimoji="0" lang="ro-RO" sz="2400" b="1" i="0" u="none" strike="noStrike" kern="1200" cap="none" spc="0" normalizeH="0" baseline="0" noProof="0" dirty="0">
                <a:ln>
                  <a:noFill/>
                </a:ln>
                <a:solidFill>
                  <a:srgbClr val="3691AA">
                    <a:lumMod val="50000"/>
                  </a:srgbClr>
                </a:solidFill>
                <a:effectLst/>
                <a:uLnTx/>
                <a:uFillTx/>
                <a:latin typeface="Georgia"/>
                <a:ea typeface="+mn-ea"/>
                <a:cs typeface="+mn-cs"/>
              </a:rPr>
              <a:t>nume</a:t>
            </a:r>
            <a:r>
              <a:rPr kumimoji="0" lang="ro-RO" sz="2400" b="0" i="0" u="none" strike="noStrike" kern="1200" cap="none" spc="0" normalizeH="0" baseline="0" noProof="0" dirty="0">
                <a:ln>
                  <a:noFill/>
                </a:ln>
                <a:solidFill>
                  <a:srgbClr val="3691AA">
                    <a:lumMod val="50000"/>
                  </a:srgbClr>
                </a:solidFill>
                <a:effectLst/>
                <a:uLnTx/>
                <a:uFillTx/>
                <a:latin typeface="Georgia"/>
                <a:ea typeface="+mn-ea"/>
                <a:cs typeface="+mn-cs"/>
              </a:rPr>
              <a:t>. O categorie de vizitatori conține mai mulți vizitatori, dar fiecare vizitator aparține doar unei singure categorii. Fiecare vizitator poate vizita mai multe atracții, iar fiecare atracție poate fi vizitată de mai mulți vizitatori. Un vizitator poate da o singură notă fiecărei atracții pe care a vizitat-o. Nota este un număr real cuprins între 1 și 10. </a:t>
            </a:r>
          </a:p>
          <a:p>
            <a:endParaRPr lang="ro-RO" dirty="0"/>
          </a:p>
        </p:txBody>
      </p:sp>
    </p:spTree>
    <p:extLst>
      <p:ext uri="{BB962C8B-B14F-4D97-AF65-F5344CB8AC3E}">
        <p14:creationId xmlns:p14="http://schemas.microsoft.com/office/powerpoint/2010/main" val="40656248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Subinterog</a:t>
            </a:r>
            <a:r>
              <a:rPr lang="ro-RO" dirty="0">
                <a:latin typeface="+mn-lt"/>
              </a:rPr>
              <a:t>ări</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399" y="1685925"/>
            <a:ext cx="11004333" cy="5172075"/>
          </a:xfrm>
        </p:spPr>
        <p:txBody>
          <a:bodyPr/>
          <a:lstStyle/>
          <a:p>
            <a:r>
              <a:rPr lang="ro-RO" dirty="0"/>
              <a:t>Dacă dorim, putem rescrie interogarea folosind </a:t>
            </a:r>
            <a:r>
              <a:rPr lang="en-US" b="1" dirty="0"/>
              <a:t>INNER </a:t>
            </a:r>
            <a:r>
              <a:rPr lang="ro-RO" b="1" dirty="0"/>
              <a:t>JOIN</a:t>
            </a:r>
            <a:r>
              <a:rPr lang="ro-RO" dirty="0"/>
              <a:t>:</a:t>
            </a:r>
          </a:p>
          <a:p>
            <a:pPr marL="0" indent="0">
              <a:buNone/>
            </a:pPr>
            <a:r>
              <a:rPr lang="ro-RO" dirty="0">
                <a:solidFill>
                  <a:srgbClr val="0000FF">
                    <a:alpha val="60000"/>
                  </a:srgbClr>
                </a:solidFill>
                <a:latin typeface="Consolas" panose="020B0609020204030204" pitchFamily="49" charset="0"/>
              </a:rPr>
              <a:t>	SELECT DISTINCT </a:t>
            </a:r>
            <a:r>
              <a:rPr lang="ro-RO" dirty="0">
                <a:latin typeface="Consolas" panose="020B0609020204030204" pitchFamily="49" charset="0"/>
              </a:rPr>
              <a:t>C.nume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Categorii C </a:t>
            </a:r>
            <a:r>
              <a:rPr lang="ro-RO" dirty="0">
                <a:solidFill>
                  <a:srgbClr val="0000FF">
                    <a:alpha val="60000"/>
                  </a:srgbClr>
                </a:solidFill>
                <a:latin typeface="Consolas" panose="020B0609020204030204" pitchFamily="49" charset="0"/>
              </a:rPr>
              <a:t>INNER JOIN </a:t>
            </a:r>
            <a:r>
              <a:rPr lang="ro-RO" dirty="0">
                <a:latin typeface="Consolas" panose="020B0609020204030204" pitchFamily="49" charset="0"/>
              </a:rPr>
              <a:t>Vizitatori V </a:t>
            </a:r>
            <a:r>
              <a:rPr lang="ro-RO" dirty="0">
                <a:solidFill>
                  <a:srgbClr val="0000FF">
                    <a:alpha val="60000"/>
                  </a:srgbClr>
                </a:solidFill>
                <a:latin typeface="Consolas" panose="020B0609020204030204" pitchFamily="49" charset="0"/>
              </a:rPr>
              <a:t>ON</a:t>
            </a:r>
            <a:r>
              <a:rPr lang="ro-RO" dirty="0">
                <a:latin typeface="Consolas" panose="020B0609020204030204" pitchFamily="49" charset="0"/>
              </a:rPr>
              <a:t> 	C.cod_c=V.cod_c</a:t>
            </a:r>
            <a:r>
              <a:rPr lang="en-US" dirty="0">
                <a:latin typeface="Consolas" panose="020B0609020204030204" pitchFamily="49" charset="0"/>
              </a:rPr>
              <a:t>;</a:t>
            </a:r>
            <a:endParaRPr lang="ro-RO" dirty="0">
              <a:latin typeface="Consolas" panose="020B0609020204030204" pitchFamily="49" charset="0"/>
            </a:endParaRPr>
          </a:p>
          <a:p>
            <a:r>
              <a:rPr lang="ro-RO" dirty="0"/>
              <a:t>Putem rescrie interogarea folosind operatorul </a:t>
            </a:r>
            <a:r>
              <a:rPr lang="ro-RO" b="1" dirty="0"/>
              <a:t>EXISTS</a:t>
            </a:r>
            <a:r>
              <a:rPr lang="ro-RO" dirty="0"/>
              <a:t>:</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C.nume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Categorii C </a:t>
            </a:r>
          </a:p>
          <a:p>
            <a:pPr marL="0" indent="0">
              <a:buNone/>
            </a:pPr>
            <a:r>
              <a:rPr lang="ro-RO" dirty="0">
                <a:solidFill>
                  <a:srgbClr val="0000FF">
                    <a:alpha val="60000"/>
                  </a:srgbClr>
                </a:solidFill>
                <a:latin typeface="Consolas" panose="020B0609020204030204" pitchFamily="49" charset="0"/>
              </a:rPr>
              <a:t>	WHERE EXISTS</a:t>
            </a:r>
            <a:r>
              <a:rPr lang="ro-RO" dirty="0">
                <a:latin typeface="Consolas" panose="020B0609020204030204" pitchFamily="49" charset="0"/>
              </a:rPr>
              <a:t>(</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a:t>
            </a:r>
            <a:r>
              <a:rPr lang="ro-RO" dirty="0">
                <a:solidFill>
                  <a:srgbClr val="0000FF">
                    <a:alpha val="60000"/>
                  </a:srgbClr>
                </a:solidFill>
                <a:latin typeface="Consolas" panose="020B0609020204030204" pitchFamily="49" charset="0"/>
              </a:rPr>
              <a:t> FROM </a:t>
            </a:r>
            <a:r>
              <a:rPr lang="ro-RO" dirty="0">
                <a:latin typeface="Consolas" panose="020B0609020204030204" pitchFamily="49" charset="0"/>
              </a:rPr>
              <a:t>Vizitatori V</a:t>
            </a:r>
            <a:r>
              <a:rPr lang="ro-RO" dirty="0">
                <a:solidFill>
                  <a:srgbClr val="0000FF">
                    <a:alpha val="60000"/>
                  </a:srgbClr>
                </a:solidFill>
                <a:latin typeface="Consolas" panose="020B0609020204030204" pitchFamily="49" charset="0"/>
              </a:rPr>
              <a:t> WHERE </a:t>
            </a:r>
            <a:r>
              <a:rPr lang="ro-RO" dirty="0">
                <a:latin typeface="Consolas" panose="020B0609020204030204" pitchFamily="49" charset="0"/>
              </a:rPr>
              <a:t>V.cod_c=C.cod_c)</a:t>
            </a:r>
            <a:r>
              <a:rPr lang="en-US" dirty="0">
                <a:latin typeface="Consolas" panose="020B0609020204030204" pitchFamily="49" charset="0"/>
              </a:rPr>
              <a:t>;</a:t>
            </a:r>
            <a:endParaRPr lang="ro-RO" dirty="0">
              <a:latin typeface="Consolas" panose="020B0609020204030204" pitchFamily="49" charset="0"/>
            </a:endParaRPr>
          </a:p>
          <a:p>
            <a:pPr marL="342900" indent="-342900"/>
            <a:r>
              <a:rPr lang="en-US" dirty="0">
                <a:solidFill>
                  <a:srgbClr val="FF0000">
                    <a:alpha val="60000"/>
                  </a:srgbClr>
                </a:solidFill>
              </a:rPr>
              <a:t>!!!</a:t>
            </a:r>
            <a:r>
              <a:rPr lang="en-US" dirty="0" err="1">
                <a:solidFill>
                  <a:srgbClr val="FF0000">
                    <a:alpha val="60000"/>
                  </a:srgbClr>
                </a:solidFill>
              </a:rPr>
              <a:t>Operatorul</a:t>
            </a:r>
            <a:r>
              <a:rPr lang="en-US" dirty="0">
                <a:solidFill>
                  <a:srgbClr val="FF0000">
                    <a:alpha val="60000"/>
                  </a:srgbClr>
                </a:solidFill>
              </a:rPr>
              <a:t> </a:t>
            </a:r>
            <a:r>
              <a:rPr lang="en-US" b="1" dirty="0">
                <a:solidFill>
                  <a:srgbClr val="FF0000">
                    <a:alpha val="60000"/>
                  </a:srgbClr>
                </a:solidFill>
              </a:rPr>
              <a:t>EXISTS</a:t>
            </a:r>
            <a:r>
              <a:rPr lang="en-US" dirty="0">
                <a:solidFill>
                  <a:srgbClr val="FF0000">
                    <a:alpha val="60000"/>
                  </a:srgbClr>
                </a:solidFill>
              </a:rPr>
              <a:t> </a:t>
            </a:r>
            <a:r>
              <a:rPr lang="en-US" dirty="0" err="1">
                <a:solidFill>
                  <a:srgbClr val="FF0000">
                    <a:alpha val="60000"/>
                  </a:srgbClr>
                </a:solidFill>
              </a:rPr>
              <a:t>returneaz</a:t>
            </a:r>
            <a:r>
              <a:rPr lang="ro-RO" dirty="0">
                <a:solidFill>
                  <a:srgbClr val="FF0000">
                    <a:alpha val="60000"/>
                  </a:srgbClr>
                </a:solidFill>
              </a:rPr>
              <a:t>ă valoarea </a:t>
            </a:r>
            <a:r>
              <a:rPr lang="ro-RO" b="1" dirty="0">
                <a:solidFill>
                  <a:srgbClr val="FF0000">
                    <a:alpha val="60000"/>
                  </a:srgbClr>
                </a:solidFill>
              </a:rPr>
              <a:t>TRUE</a:t>
            </a:r>
            <a:r>
              <a:rPr lang="ro-RO" dirty="0">
                <a:solidFill>
                  <a:srgbClr val="FF0000">
                    <a:alpha val="60000"/>
                  </a:srgbClr>
                </a:solidFill>
              </a:rPr>
              <a:t> dacă rezultatul subinterogării conține cel puțin o înregistrare</a:t>
            </a:r>
            <a:endParaRPr lang="en-US" dirty="0">
              <a:solidFill>
                <a:srgbClr val="FF0000">
                  <a:alpha val="60000"/>
                </a:srgbClr>
              </a:solidFill>
            </a:endParaRPr>
          </a:p>
          <a:p>
            <a:endParaRPr lang="ro-RO" dirty="0">
              <a:latin typeface="Consolas" panose="020B0609020204030204" pitchFamily="49" charset="0"/>
            </a:endParaRPr>
          </a:p>
        </p:txBody>
      </p:sp>
    </p:spTree>
    <p:extLst>
      <p:ext uri="{BB962C8B-B14F-4D97-AF65-F5344CB8AC3E}">
        <p14:creationId xmlns:p14="http://schemas.microsoft.com/office/powerpoint/2010/main" val="1095104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ro-RO" dirty="0">
                <a:latin typeface="+mn-lt"/>
              </a:rPr>
              <a:t>Subinterogări</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399" y="1685925"/>
            <a:ext cx="10773513" cy="4776786"/>
          </a:xfrm>
        </p:spPr>
        <p:txBody>
          <a:bodyPr/>
          <a:lstStyle/>
          <a:p>
            <a:r>
              <a:rPr lang="ro-RO" dirty="0"/>
              <a:t>O subinterogare în clauza </a:t>
            </a:r>
            <a:r>
              <a:rPr lang="ro-RO" b="1" dirty="0"/>
              <a:t>WHERE</a:t>
            </a:r>
            <a:r>
              <a:rPr lang="ro-RO" dirty="0"/>
              <a:t> poate fi folosită și pentru a găsi înregistrările din primul tabel care </a:t>
            </a:r>
            <a:r>
              <a:rPr lang="ro-RO" b="1" dirty="0"/>
              <a:t>nu</a:t>
            </a:r>
            <a:r>
              <a:rPr lang="ro-RO" dirty="0"/>
              <a:t> au potriviri în cel de-al doilea tabel</a:t>
            </a:r>
          </a:p>
          <a:p>
            <a:r>
              <a:rPr lang="ro-RO" dirty="0"/>
              <a:t>Dacă dorim să afișăm numele tuturor categoriilor care </a:t>
            </a:r>
            <a:r>
              <a:rPr lang="ro-RO" b="1" dirty="0"/>
              <a:t>nu </a:t>
            </a:r>
            <a:r>
              <a:rPr lang="ro-RO" dirty="0"/>
              <a:t>au niciun vizitator, vom executa următoarea interogare:</a:t>
            </a: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nume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Categorii </a:t>
            </a:r>
            <a:r>
              <a:rPr lang="ro-RO" dirty="0">
                <a:solidFill>
                  <a:srgbClr val="0000FF">
                    <a:alpha val="60000"/>
                  </a:srgbClr>
                </a:solidFill>
                <a:latin typeface="Consolas" panose="020B0609020204030204" pitchFamily="49" charset="0"/>
              </a:rPr>
              <a:t>WHERE </a:t>
            </a:r>
            <a:r>
              <a:rPr lang="ro-RO" dirty="0">
                <a:latin typeface="Consolas" panose="020B0609020204030204" pitchFamily="49" charset="0"/>
              </a:rPr>
              <a:t>cod_c</a:t>
            </a:r>
            <a:r>
              <a:rPr lang="ro-RO" dirty="0">
                <a:solidFill>
                  <a:srgbClr val="0000FF">
                    <a:alpha val="60000"/>
                  </a:srgbClr>
                </a:solidFill>
                <a:latin typeface="Consolas" panose="020B0609020204030204" pitchFamily="49" charset="0"/>
              </a:rPr>
              <a:t> NOT IN </a:t>
            </a:r>
            <a:r>
              <a:rPr lang="ro-RO" dirty="0">
                <a:latin typeface="Consolas" panose="020B0609020204030204" pitchFamily="49" charset="0"/>
              </a:rPr>
              <a:t>(</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cod_c</a:t>
            </a:r>
            <a:r>
              <a:rPr lang="ro-RO" dirty="0">
                <a:solidFill>
                  <a:srgbClr val="0000FF">
                    <a:alpha val="60000"/>
                  </a:srgbClr>
                </a:solidFill>
                <a:latin typeface="Consolas" panose="020B0609020204030204" pitchFamily="49" charset="0"/>
              </a:rPr>
              <a:t> FROM </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Vizitatori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cod_c </a:t>
            </a:r>
            <a:r>
              <a:rPr lang="ro-RO" dirty="0">
                <a:solidFill>
                  <a:srgbClr val="0000FF">
                    <a:alpha val="60000"/>
                  </a:srgbClr>
                </a:solidFill>
                <a:latin typeface="Consolas" panose="020B0609020204030204" pitchFamily="49" charset="0"/>
              </a:rPr>
              <a:t>IS NOT NULL</a:t>
            </a:r>
            <a:r>
              <a:rPr lang="ro-RO" dirty="0">
                <a:latin typeface="Consolas" panose="020B0609020204030204" pitchFamily="49" charset="0"/>
              </a:rPr>
              <a:t>)</a:t>
            </a:r>
            <a:r>
              <a:rPr lang="en-US" dirty="0">
                <a:latin typeface="Consolas" panose="020B0609020204030204" pitchFamily="49" charset="0"/>
              </a:rPr>
              <a:t>;</a:t>
            </a:r>
          </a:p>
          <a:p>
            <a:r>
              <a:rPr lang="en-US" dirty="0" err="1"/>
              <a:t>Dac</a:t>
            </a:r>
            <a:r>
              <a:rPr lang="ro-RO" dirty="0"/>
              <a:t>ă dorim, putem rescrie interogarea folosind operatorul </a:t>
            </a:r>
            <a:r>
              <a:rPr lang="ro-RO" b="1" dirty="0"/>
              <a:t>NOT EXISTS</a:t>
            </a:r>
            <a:r>
              <a:rPr lang="ro-RO" dirty="0"/>
              <a:t>:</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C.nume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Categorii C </a:t>
            </a:r>
            <a:r>
              <a:rPr lang="ro-RO" dirty="0">
                <a:solidFill>
                  <a:srgbClr val="0000FF">
                    <a:alpha val="60000"/>
                  </a:srgbClr>
                </a:solidFill>
                <a:latin typeface="Consolas" panose="020B0609020204030204" pitchFamily="49" charset="0"/>
              </a:rPr>
              <a:t>WHERE NOT EXISTS</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
            </a:r>
            <a:r>
              <a:rPr lang="ro-RO" dirty="0">
                <a:solidFill>
                  <a:srgbClr val="0000FF">
                    <a:alpha val="60000"/>
                  </a:srgbClr>
                </a:solidFill>
                <a:latin typeface="Consolas" panose="020B0609020204030204" pitchFamily="49" charset="0"/>
              </a:rPr>
              <a:t>SELECT </a:t>
            </a:r>
            <a:r>
              <a:rPr lang="ro-RO" dirty="0">
                <a:latin typeface="Consolas" panose="020B0609020204030204" pitchFamily="49" charset="0"/>
              </a:rPr>
              <a:t>*</a:t>
            </a:r>
            <a:r>
              <a:rPr lang="ro-RO" dirty="0">
                <a:solidFill>
                  <a:srgbClr val="0000FF">
                    <a:alpha val="60000"/>
                  </a:srgbClr>
                </a:solidFill>
                <a:latin typeface="Consolas" panose="020B0609020204030204" pitchFamily="49" charset="0"/>
              </a:rPr>
              <a:t> FROM 	</a:t>
            </a:r>
            <a:r>
              <a:rPr lang="ro-RO" dirty="0">
                <a:latin typeface="Consolas" panose="020B0609020204030204" pitchFamily="49" charset="0"/>
              </a:rPr>
              <a:t>Vizitatori V</a:t>
            </a:r>
            <a:r>
              <a:rPr lang="ro-RO" dirty="0">
                <a:solidFill>
                  <a:srgbClr val="0000FF">
                    <a:alpha val="60000"/>
                  </a:srgbClr>
                </a:solidFill>
                <a:latin typeface="Consolas" panose="020B0609020204030204" pitchFamily="49" charset="0"/>
              </a:rPr>
              <a:t> WHERE </a:t>
            </a:r>
            <a:r>
              <a:rPr lang="ro-RO" dirty="0">
                <a:latin typeface="Consolas" panose="020B0609020204030204" pitchFamily="49" charset="0"/>
              </a:rPr>
              <a:t>V.cod_c=C.cod_c)</a:t>
            </a:r>
            <a:r>
              <a:rPr lang="en-US" dirty="0">
                <a:latin typeface="Consolas" panose="020B0609020204030204" pitchFamily="49" charset="0"/>
              </a:rPr>
              <a:t>;</a:t>
            </a:r>
            <a:endParaRPr lang="ro-RO" dirty="0">
              <a:latin typeface="Consolas" panose="020B0609020204030204" pitchFamily="49" charset="0"/>
            </a:endParaRPr>
          </a:p>
          <a:p>
            <a:endParaRPr lang="ro-RO" dirty="0"/>
          </a:p>
        </p:txBody>
      </p:sp>
    </p:spTree>
    <p:extLst>
      <p:ext uri="{BB962C8B-B14F-4D97-AF65-F5344CB8AC3E}">
        <p14:creationId xmlns:p14="http://schemas.microsoft.com/office/powerpoint/2010/main" val="1539924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BA156-C64A-FA33-8638-41BC42A2DFEB}"/>
              </a:ext>
            </a:extLst>
          </p:cNvPr>
          <p:cNvSpPr>
            <a:spLocks noGrp="1"/>
          </p:cNvSpPr>
          <p:nvPr>
            <p:ph type="title"/>
          </p:nvPr>
        </p:nvSpPr>
        <p:spPr/>
        <p:txBody>
          <a:bodyPr/>
          <a:lstStyle/>
          <a:p>
            <a:r>
              <a:rPr lang="ro-RO" dirty="0"/>
              <a:t>Exerciții</a:t>
            </a:r>
          </a:p>
        </p:txBody>
      </p:sp>
      <p:sp>
        <p:nvSpPr>
          <p:cNvPr id="3" name="Content Placeholder 2">
            <a:extLst>
              <a:ext uri="{FF2B5EF4-FFF2-40B4-BE49-F238E27FC236}">
                <a16:creationId xmlns:a16="http://schemas.microsoft.com/office/drawing/2014/main" id="{8FFFD31C-D39A-F84D-DEFF-6EAA72B64167}"/>
              </a:ext>
            </a:extLst>
          </p:cNvPr>
          <p:cNvSpPr>
            <a:spLocks noGrp="1"/>
          </p:cNvSpPr>
          <p:nvPr>
            <p:ph idx="1"/>
          </p:nvPr>
        </p:nvSpPr>
        <p:spPr>
          <a:xfrm>
            <a:off x="1341119" y="1572768"/>
            <a:ext cx="10426007" cy="4781850"/>
          </a:xfrm>
        </p:spPr>
        <p:txBody>
          <a:bodyPr/>
          <a:lstStyle/>
          <a:p>
            <a:pPr marL="502920" indent="-457200">
              <a:buFont typeface="+mj-lt"/>
              <a:buAutoNum type="arabicPeriod"/>
            </a:pPr>
            <a:r>
              <a:rPr lang="ro-RO" sz="2400" dirty="0"/>
              <a:t>Scrieți o interogare care afișează toți vizitatorii care nu au dat nicio notă niciunei atracții</a:t>
            </a:r>
          </a:p>
          <a:p>
            <a:pPr marL="502920" indent="-457200">
              <a:buFont typeface="+mj-lt"/>
              <a:buAutoNum type="arabicPeriod"/>
            </a:pPr>
            <a:r>
              <a:rPr lang="ro-RO" sz="2400" dirty="0"/>
              <a:t>Scrieți o interogare care afișează numele vizitatorilor, nota și numele atracției </a:t>
            </a:r>
            <a:r>
              <a:rPr lang="en-US" sz="2400" dirty="0"/>
              <a:t>evaluate</a:t>
            </a:r>
            <a:endParaRPr lang="ro-RO" sz="2400" dirty="0"/>
          </a:p>
          <a:p>
            <a:pPr marL="502920" indent="-457200">
              <a:buFont typeface="+mj-lt"/>
              <a:buAutoNum type="arabicPeriod"/>
            </a:pPr>
            <a:r>
              <a:rPr lang="ro-RO" sz="2400" dirty="0"/>
              <a:t>Scrieți o interogare care afișează numele vizitatorilor și numărul de note pe care l-au dat atracțiilor (se vor include și numele vizitatorilor care nu au dat nicio notă) </a:t>
            </a:r>
          </a:p>
          <a:p>
            <a:pPr marL="502920" indent="-457200">
              <a:buFont typeface="+mj-lt"/>
              <a:buAutoNum type="arabicPeriod"/>
            </a:pPr>
            <a:r>
              <a:rPr lang="ro-RO" sz="2400" dirty="0"/>
              <a:t>Scrieți o interogare care afișează valorile distincte ale notelor date atracțiilor</a:t>
            </a:r>
          </a:p>
          <a:p>
            <a:endParaRPr lang="ro-RO" dirty="0"/>
          </a:p>
        </p:txBody>
      </p:sp>
    </p:spTree>
    <p:extLst>
      <p:ext uri="{BB962C8B-B14F-4D97-AF65-F5344CB8AC3E}">
        <p14:creationId xmlns:p14="http://schemas.microsoft.com/office/powerpoint/2010/main" val="11242276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400" y="1685925"/>
            <a:ext cx="10782390" cy="4776786"/>
          </a:xfrm>
        </p:spPr>
        <p:txBody>
          <a:bodyPr/>
          <a:lstStyle/>
          <a:p>
            <a:r>
              <a:rPr lang="ro-RO" dirty="0"/>
              <a:t>Dacă dorim să afișăm numele atracțiilor care au primit </a:t>
            </a:r>
            <a:r>
              <a:rPr lang="ro-RO" b="1" dirty="0"/>
              <a:t>cel puțin o dată </a:t>
            </a:r>
            <a:r>
              <a:rPr lang="ro-RO" dirty="0"/>
              <a:t>nota 9, vom executa următoarea interogare:</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nume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Atractii </a:t>
            </a:r>
            <a:endParaRPr lang="en-US" dirty="0">
              <a:latin typeface="Consolas" panose="020B0609020204030204" pitchFamily="49" charset="0"/>
            </a:endParaRP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WHERE </a:t>
            </a:r>
            <a:r>
              <a:rPr lang="ro-RO" dirty="0">
                <a:latin typeface="Consolas" panose="020B0609020204030204" pitchFamily="49" charset="0"/>
              </a:rPr>
              <a:t>cod_a = </a:t>
            </a:r>
            <a:r>
              <a:rPr lang="ro-RO" dirty="0">
                <a:solidFill>
                  <a:srgbClr val="0000FF">
                    <a:alpha val="60000"/>
                  </a:srgbClr>
                </a:solidFill>
                <a:latin typeface="Consolas" panose="020B0609020204030204" pitchFamily="49" charset="0"/>
              </a:rPr>
              <a:t>ANY</a:t>
            </a:r>
            <a:r>
              <a:rPr lang="ro-RO" dirty="0">
                <a:latin typeface="Consolas" panose="020B0609020204030204" pitchFamily="49" charset="0"/>
              </a:rPr>
              <a:t>(</a:t>
            </a:r>
            <a:r>
              <a:rPr lang="ro-RO" dirty="0">
                <a:solidFill>
                  <a:srgbClr val="0000FF">
                    <a:alpha val="60000"/>
                  </a:srgbClr>
                </a:solidFill>
                <a:latin typeface="Consolas" panose="020B0609020204030204" pitchFamily="49" charset="0"/>
              </a:rPr>
              <a:t>SELECT</a:t>
            </a:r>
            <a:r>
              <a:rPr lang="ro-RO" dirty="0">
                <a:latin typeface="Consolas" panose="020B0609020204030204" pitchFamily="49" charset="0"/>
              </a:rPr>
              <a:t> cod_a </a:t>
            </a:r>
            <a:r>
              <a:rPr lang="ro-RO" dirty="0">
                <a:solidFill>
                  <a:srgbClr val="0000FF">
                    <a:alpha val="60000"/>
                  </a:srgbClr>
                </a:solidFill>
                <a:latin typeface="Consolas" panose="020B0609020204030204" pitchFamily="49" charset="0"/>
              </a:rPr>
              <a:t>FROM</a:t>
            </a:r>
            <a:r>
              <a:rPr lang="ro-RO" dirty="0">
                <a:latin typeface="Consolas" panose="020B0609020204030204" pitchFamily="49" charset="0"/>
              </a:rPr>
              <a:t> Note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nota=9)</a:t>
            </a:r>
            <a:r>
              <a:rPr lang="en-US" dirty="0">
                <a:latin typeface="Consolas" panose="020B0609020204030204" pitchFamily="49" charset="0"/>
              </a:rPr>
              <a:t>;</a:t>
            </a:r>
            <a:endParaRPr lang="ro-RO" dirty="0">
              <a:latin typeface="Consolas" panose="020B0609020204030204" pitchFamily="49" charset="0"/>
            </a:endParaRPr>
          </a:p>
          <a:p>
            <a:r>
              <a:rPr lang="ro-RO" dirty="0"/>
              <a:t>Dacă dorim, putem să rescriem interogarea folosind operatorul </a:t>
            </a:r>
            <a:r>
              <a:rPr lang="ro-RO" b="1" dirty="0"/>
              <a:t>IN</a:t>
            </a:r>
            <a:r>
              <a:rPr lang="ro-RO" dirty="0"/>
              <a:t>:  </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nume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Atractii </a:t>
            </a:r>
            <a:endParaRPr lang="en-US" dirty="0">
              <a:latin typeface="Consolas" panose="020B0609020204030204" pitchFamily="49" charset="0"/>
            </a:endParaRPr>
          </a:p>
          <a:p>
            <a:pPr marL="0" indent="0">
              <a:buNone/>
            </a:pPr>
            <a:r>
              <a:rPr lang="en-US" dirty="0">
                <a:solidFill>
                  <a:srgbClr val="0000FF">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WHERE </a:t>
            </a:r>
            <a:r>
              <a:rPr lang="ro-RO" dirty="0">
                <a:latin typeface="Consolas" panose="020B0609020204030204" pitchFamily="49" charset="0"/>
              </a:rPr>
              <a:t>cod_a </a:t>
            </a:r>
            <a:r>
              <a:rPr lang="ro-RO" dirty="0">
                <a:solidFill>
                  <a:srgbClr val="0000FF">
                    <a:alpha val="60000"/>
                  </a:srgbClr>
                </a:solidFill>
                <a:latin typeface="Consolas" panose="020B0609020204030204" pitchFamily="49" charset="0"/>
              </a:rPr>
              <a:t>IN </a:t>
            </a:r>
            <a:r>
              <a:rPr lang="ro-RO" dirty="0">
                <a:latin typeface="Consolas" panose="020B0609020204030204" pitchFamily="49" charset="0"/>
              </a:rPr>
              <a:t>(</a:t>
            </a:r>
            <a:r>
              <a:rPr lang="ro-RO" dirty="0">
                <a:solidFill>
                  <a:srgbClr val="0000FF">
                    <a:alpha val="60000"/>
                  </a:srgbClr>
                </a:solidFill>
                <a:latin typeface="Consolas" panose="020B0609020204030204" pitchFamily="49" charset="0"/>
              </a:rPr>
              <a:t>SELECT</a:t>
            </a:r>
            <a:r>
              <a:rPr lang="ro-RO" dirty="0">
                <a:latin typeface="Consolas" panose="020B0609020204030204" pitchFamily="49" charset="0"/>
              </a:rPr>
              <a:t> cod_a </a:t>
            </a:r>
            <a:r>
              <a:rPr lang="ro-RO" dirty="0">
                <a:solidFill>
                  <a:srgbClr val="0000FF">
                    <a:alpha val="60000"/>
                  </a:srgbClr>
                </a:solidFill>
                <a:latin typeface="Consolas" panose="020B0609020204030204" pitchFamily="49" charset="0"/>
              </a:rPr>
              <a:t>FROM</a:t>
            </a:r>
            <a:r>
              <a:rPr lang="ro-RO" dirty="0">
                <a:latin typeface="Consolas" panose="020B0609020204030204" pitchFamily="49" charset="0"/>
              </a:rPr>
              <a:t> Note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nota=9)</a:t>
            </a:r>
            <a:r>
              <a:rPr lang="en-US" dirty="0">
                <a:latin typeface="Consolas" panose="020B0609020204030204" pitchFamily="49" charset="0"/>
              </a:rPr>
              <a:t>;</a:t>
            </a:r>
            <a:endParaRPr lang="ro-RO" dirty="0">
              <a:latin typeface="Consolas" panose="020B0609020204030204" pitchFamily="49" charset="0"/>
            </a:endParaRPr>
          </a:p>
          <a:p>
            <a:endParaRPr lang="ro-RO" dirty="0"/>
          </a:p>
        </p:txBody>
      </p:sp>
    </p:spTree>
    <p:extLst>
      <p:ext uri="{BB962C8B-B14F-4D97-AF65-F5344CB8AC3E}">
        <p14:creationId xmlns:p14="http://schemas.microsoft.com/office/powerpoint/2010/main" val="211225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400" y="1685925"/>
            <a:ext cx="10782390" cy="4776786"/>
          </a:xfrm>
        </p:spPr>
        <p:txBody>
          <a:bodyPr/>
          <a:lstStyle/>
          <a:p>
            <a:r>
              <a:rPr lang="ro-RO" dirty="0"/>
              <a:t>Dacă dorim să afișăm numele atracțiilor care </a:t>
            </a:r>
            <a:r>
              <a:rPr lang="en-US" b="1" dirty="0"/>
              <a:t>nu</a:t>
            </a:r>
            <a:r>
              <a:rPr lang="en-US" dirty="0"/>
              <a:t> au </a:t>
            </a:r>
            <a:r>
              <a:rPr lang="en-US" dirty="0" err="1"/>
              <a:t>primit</a:t>
            </a:r>
            <a:r>
              <a:rPr lang="en-US" dirty="0"/>
              <a:t> nota 9</a:t>
            </a:r>
            <a:r>
              <a:rPr lang="ro-RO" dirty="0"/>
              <a:t> (dar au primit cel puțin o notă):</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nume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Atractii </a:t>
            </a:r>
            <a:r>
              <a:rPr lang="ro-RO" dirty="0">
                <a:solidFill>
                  <a:srgbClr val="0000FF">
                    <a:alpha val="60000"/>
                  </a:srgbClr>
                </a:solidFill>
                <a:latin typeface="Consolas" panose="020B0609020204030204" pitchFamily="49" charset="0"/>
              </a:rPr>
              <a:t>WHERE </a:t>
            </a:r>
            <a:r>
              <a:rPr lang="ro-RO" dirty="0">
                <a:latin typeface="Consolas" panose="020B0609020204030204" pitchFamily="49" charset="0"/>
              </a:rPr>
              <a:t>cod_a </a:t>
            </a:r>
            <a:r>
              <a:rPr lang="en-US" dirty="0">
                <a:latin typeface="Consolas" panose="020B0609020204030204" pitchFamily="49" charset="0"/>
              </a:rPr>
              <a:t>&lt;&gt;</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ALL</a:t>
            </a:r>
            <a:r>
              <a:rPr lang="ro-RO" dirty="0">
                <a:latin typeface="Consolas" panose="020B0609020204030204" pitchFamily="49" charset="0"/>
              </a:rPr>
              <a:t>(</a:t>
            </a:r>
            <a:r>
              <a:rPr lang="ro-RO" dirty="0">
                <a:solidFill>
                  <a:srgbClr val="0000FF">
                    <a:alpha val="60000"/>
                  </a:srgbClr>
                </a:solidFill>
                <a:latin typeface="Consolas" panose="020B0609020204030204" pitchFamily="49" charset="0"/>
              </a:rPr>
              <a:t>SELECT</a:t>
            </a:r>
            <a:r>
              <a:rPr lang="ro-RO" dirty="0">
                <a:latin typeface="Consolas" panose="020B0609020204030204" pitchFamily="49" charset="0"/>
              </a:rPr>
              <a:t> cod_a </a:t>
            </a:r>
            <a:r>
              <a:rPr lang="ro-RO" dirty="0">
                <a:solidFill>
                  <a:srgbClr val="0000FF">
                    <a:alpha val="60000"/>
                  </a:srgbClr>
                </a:solidFill>
                <a:latin typeface="Consolas" panose="020B0609020204030204" pitchFamily="49" charset="0"/>
              </a:rPr>
              <a:t>FROM</a:t>
            </a:r>
            <a:r>
              <a:rPr lang="ro-RO" dirty="0">
                <a:latin typeface="Consolas" panose="020B0609020204030204" pitchFamily="49" charset="0"/>
              </a:rPr>
              <a:t> 	Note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nota=9)</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AND</a:t>
            </a:r>
            <a:r>
              <a:rPr lang="en-US" dirty="0">
                <a:latin typeface="Consolas" panose="020B0609020204030204" pitchFamily="49" charset="0"/>
              </a:rPr>
              <a:t> </a:t>
            </a:r>
            <a:r>
              <a:rPr lang="en-US" dirty="0" err="1">
                <a:latin typeface="Consolas" panose="020B0609020204030204" pitchFamily="49" charset="0"/>
              </a:rPr>
              <a:t>cod_a</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IN</a:t>
            </a:r>
            <a:r>
              <a:rPr lang="en-US" dirty="0">
                <a:latin typeface="Consolas" panose="020B0609020204030204" pitchFamily="49" charset="0"/>
              </a:rPr>
              <a:t> (</a:t>
            </a:r>
            <a:r>
              <a:rPr lang="ro-RO" dirty="0">
                <a:solidFill>
                  <a:srgbClr val="0000FF">
                    <a:alpha val="60000"/>
                  </a:srgbClr>
                </a:solidFill>
                <a:latin typeface="Consolas" panose="020B0609020204030204" pitchFamily="49" charset="0"/>
              </a:rPr>
              <a:t>SELECT</a:t>
            </a:r>
            <a:r>
              <a:rPr lang="ro-RO" dirty="0">
                <a:latin typeface="Consolas" panose="020B0609020204030204" pitchFamily="49" charset="0"/>
              </a:rPr>
              <a:t> cod_a </a:t>
            </a:r>
            <a:r>
              <a:rPr lang="ro-RO" dirty="0">
                <a:solidFill>
                  <a:srgbClr val="0000FF">
                    <a:alpha val="60000"/>
                  </a:srgbClr>
                </a:solidFill>
                <a:latin typeface="Consolas" panose="020B0609020204030204" pitchFamily="49" charset="0"/>
              </a:rPr>
              <a:t>FROM</a:t>
            </a:r>
            <a:r>
              <a:rPr lang="ro-RO" dirty="0">
                <a:latin typeface="Consolas" panose="020B0609020204030204" pitchFamily="49" charset="0"/>
              </a:rPr>
              <a:t> Note</a:t>
            </a:r>
            <a:r>
              <a:rPr lang="en-US" dirty="0">
                <a:latin typeface="Consolas" panose="020B0609020204030204" pitchFamily="49" charset="0"/>
              </a:rPr>
              <a:t>);</a:t>
            </a:r>
            <a:endParaRPr lang="ro-RO" dirty="0">
              <a:latin typeface="Consolas" panose="020B0609020204030204" pitchFamily="49" charset="0"/>
            </a:endParaRPr>
          </a:p>
          <a:p>
            <a:r>
              <a:rPr lang="ro-RO" dirty="0"/>
              <a:t>Dacă dorim, putem să rescriem interogarea folosind operatorul </a:t>
            </a:r>
            <a:r>
              <a:rPr lang="ro-RO" b="1" dirty="0"/>
              <a:t>NOT</a:t>
            </a:r>
            <a:r>
              <a:rPr lang="ro-RO" dirty="0"/>
              <a:t> </a:t>
            </a:r>
            <a:r>
              <a:rPr lang="ro-RO" b="1" dirty="0"/>
              <a:t>IN</a:t>
            </a:r>
            <a:r>
              <a:rPr lang="ro-RO" dirty="0"/>
              <a:t>:  </a:t>
            </a:r>
          </a:p>
          <a:p>
            <a:pPr marL="0" indent="0">
              <a:buNone/>
            </a:pPr>
            <a:r>
              <a:rPr lang="ro-RO" dirty="0">
                <a:solidFill>
                  <a:srgbClr val="0000FF">
                    <a:alpha val="60000"/>
                  </a:srgbClr>
                </a:solidFill>
                <a:latin typeface="Consolas" panose="020B0609020204030204" pitchFamily="49" charset="0"/>
              </a:rPr>
              <a:t>	SELECT </a:t>
            </a:r>
            <a:r>
              <a:rPr lang="ro-RO" dirty="0">
                <a:latin typeface="Consolas" panose="020B0609020204030204" pitchFamily="49" charset="0"/>
              </a:rPr>
              <a:t>nume </a:t>
            </a:r>
            <a:r>
              <a:rPr lang="ro-RO" dirty="0">
                <a:solidFill>
                  <a:srgbClr val="0000FF">
                    <a:alpha val="60000"/>
                  </a:srgbClr>
                </a:solidFill>
                <a:latin typeface="Consolas" panose="020B0609020204030204" pitchFamily="49" charset="0"/>
              </a:rPr>
              <a:t>FROM</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Atractii </a:t>
            </a:r>
            <a:r>
              <a:rPr lang="ro-RO" dirty="0">
                <a:solidFill>
                  <a:srgbClr val="0000FF">
                    <a:alpha val="60000"/>
                  </a:srgbClr>
                </a:solidFill>
                <a:latin typeface="Consolas" panose="020B0609020204030204" pitchFamily="49" charset="0"/>
              </a:rPr>
              <a:t>WHERE </a:t>
            </a:r>
            <a:r>
              <a:rPr lang="ro-RO" dirty="0">
                <a:latin typeface="Consolas" panose="020B0609020204030204" pitchFamily="49" charset="0"/>
              </a:rPr>
              <a:t>cod_a </a:t>
            </a:r>
            <a:r>
              <a:rPr lang="ro-RO" dirty="0">
                <a:solidFill>
                  <a:srgbClr val="0000FF">
                    <a:alpha val="60000"/>
                  </a:srgbClr>
                </a:solidFill>
                <a:latin typeface="Consolas" panose="020B0609020204030204" pitchFamily="49" charset="0"/>
              </a:rPr>
              <a:t>NOT</a:t>
            </a: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IN </a:t>
            </a:r>
            <a:r>
              <a:rPr lang="ro-RO" dirty="0">
                <a:latin typeface="Consolas" panose="020B0609020204030204" pitchFamily="49" charset="0"/>
              </a:rPr>
              <a:t>(</a:t>
            </a:r>
            <a:r>
              <a:rPr lang="ro-RO" dirty="0">
                <a:solidFill>
                  <a:srgbClr val="0000FF">
                    <a:alpha val="60000"/>
                  </a:srgbClr>
                </a:solidFill>
                <a:latin typeface="Consolas" panose="020B0609020204030204" pitchFamily="49" charset="0"/>
              </a:rPr>
              <a:t>SELECT</a:t>
            </a:r>
            <a:r>
              <a:rPr lang="ro-RO" dirty="0">
                <a:latin typeface="Consolas" panose="020B0609020204030204" pitchFamily="49" charset="0"/>
              </a:rPr>
              <a:t> cod_a </a:t>
            </a:r>
            <a:r>
              <a:rPr lang="ro-RO" dirty="0">
                <a:solidFill>
                  <a:srgbClr val="0000FF">
                    <a:alpha val="60000"/>
                  </a:srgbClr>
                </a:solidFill>
                <a:latin typeface="Consolas" panose="020B0609020204030204" pitchFamily="49" charset="0"/>
              </a:rPr>
              <a:t>FROM</a:t>
            </a:r>
            <a:r>
              <a:rPr lang="ro-RO" dirty="0">
                <a:latin typeface="Consolas" panose="020B0609020204030204" pitchFamily="49" charset="0"/>
              </a:rPr>
              <a:t> 	Note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nota=9) </a:t>
            </a:r>
            <a:r>
              <a:rPr lang="en-US" dirty="0">
                <a:solidFill>
                  <a:srgbClr val="0000FF">
                    <a:alpha val="60000"/>
                  </a:srgbClr>
                </a:solidFill>
                <a:latin typeface="Consolas" panose="020B0609020204030204" pitchFamily="49" charset="0"/>
              </a:rPr>
              <a:t>AND</a:t>
            </a:r>
            <a:r>
              <a:rPr lang="en-US" dirty="0">
                <a:latin typeface="Consolas" panose="020B0609020204030204" pitchFamily="49" charset="0"/>
              </a:rPr>
              <a:t> </a:t>
            </a:r>
            <a:r>
              <a:rPr lang="en-US" dirty="0" err="1">
                <a:latin typeface="Consolas" panose="020B0609020204030204" pitchFamily="49" charset="0"/>
              </a:rPr>
              <a:t>cod_a</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IN</a:t>
            </a:r>
            <a:r>
              <a:rPr lang="en-US" dirty="0">
                <a:latin typeface="Consolas" panose="020B0609020204030204" pitchFamily="49" charset="0"/>
              </a:rPr>
              <a:t> (</a:t>
            </a:r>
            <a:r>
              <a:rPr lang="ro-RO" dirty="0">
                <a:solidFill>
                  <a:srgbClr val="0000FF">
                    <a:alpha val="60000"/>
                  </a:srgbClr>
                </a:solidFill>
                <a:latin typeface="Consolas" panose="020B0609020204030204" pitchFamily="49" charset="0"/>
              </a:rPr>
              <a:t>SELECT</a:t>
            </a:r>
            <a:r>
              <a:rPr lang="ro-RO" dirty="0">
                <a:latin typeface="Consolas" panose="020B0609020204030204" pitchFamily="49" charset="0"/>
              </a:rPr>
              <a:t> cod_a </a:t>
            </a:r>
            <a:r>
              <a:rPr lang="ro-RO" dirty="0">
                <a:solidFill>
                  <a:srgbClr val="0000FF">
                    <a:alpha val="60000"/>
                  </a:srgbClr>
                </a:solidFill>
                <a:latin typeface="Consolas" panose="020B0609020204030204" pitchFamily="49" charset="0"/>
              </a:rPr>
              <a:t>FROM</a:t>
            </a:r>
            <a:r>
              <a:rPr lang="ro-RO" dirty="0">
                <a:latin typeface="Consolas" panose="020B0609020204030204" pitchFamily="49" charset="0"/>
              </a:rPr>
              <a:t> Note</a:t>
            </a:r>
            <a:r>
              <a:rPr lang="en-US" dirty="0">
                <a:latin typeface="Consolas" panose="020B0609020204030204" pitchFamily="49" charset="0"/>
              </a:rPr>
              <a:t>);</a:t>
            </a:r>
            <a:endParaRPr lang="ro-RO" dirty="0">
              <a:latin typeface="Consolas" panose="020B0609020204030204" pitchFamily="49" charset="0"/>
            </a:endParaRPr>
          </a:p>
          <a:p>
            <a:endParaRPr lang="ro-RO" dirty="0"/>
          </a:p>
        </p:txBody>
      </p:sp>
    </p:spTree>
    <p:extLst>
      <p:ext uri="{BB962C8B-B14F-4D97-AF65-F5344CB8AC3E}">
        <p14:creationId xmlns:p14="http://schemas.microsoft.com/office/powerpoint/2010/main" val="1292548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8ED9A-E39F-D722-8B42-E4AB75EAC912}"/>
              </a:ext>
            </a:extLst>
          </p:cNvPr>
          <p:cNvSpPr>
            <a:spLocks noGrp="1"/>
          </p:cNvSpPr>
          <p:nvPr>
            <p:ph type="title"/>
          </p:nvPr>
        </p:nvSpPr>
        <p:spPr/>
        <p:txBody>
          <a:bodyPr/>
          <a:lstStyle/>
          <a:p>
            <a:r>
              <a:rPr lang="ro-RO" dirty="0">
                <a:latin typeface="+mn-lt"/>
              </a:rPr>
              <a:t>Exerciții</a:t>
            </a:r>
            <a:endParaRPr lang="ro-RO" dirty="0"/>
          </a:p>
        </p:txBody>
      </p:sp>
      <p:sp>
        <p:nvSpPr>
          <p:cNvPr id="3" name="Content Placeholder 2">
            <a:extLst>
              <a:ext uri="{FF2B5EF4-FFF2-40B4-BE49-F238E27FC236}">
                <a16:creationId xmlns:a16="http://schemas.microsoft.com/office/drawing/2014/main" id="{CA3BE2AB-4AA8-9949-B0FE-CD6A4E1CDD8C}"/>
              </a:ext>
            </a:extLst>
          </p:cNvPr>
          <p:cNvSpPr>
            <a:spLocks noGrp="1"/>
          </p:cNvSpPr>
          <p:nvPr>
            <p:ph idx="1"/>
          </p:nvPr>
        </p:nvSpPr>
        <p:spPr>
          <a:xfrm>
            <a:off x="989400" y="1685925"/>
            <a:ext cx="10684736" cy="4874673"/>
          </a:xfrm>
        </p:spPr>
        <p:txBody>
          <a:bodyPr>
            <a:normAutofit/>
          </a:bodyPr>
          <a:lstStyle/>
          <a:p>
            <a:pPr marL="502920" indent="-457200">
              <a:buFont typeface="+mj-lt"/>
              <a:buAutoNum type="arabicPeriod"/>
            </a:pPr>
            <a:r>
              <a:rPr lang="ro-RO" sz="2400" dirty="0"/>
              <a:t>Scrieți o interogare care afișează numele secțiunii, numele și descrierea atracțiilor pentru toate secțiunile care au cel puțin o atracție asociată (se vor include și atracțiile care nu au o secțiune asociată)</a:t>
            </a:r>
          </a:p>
          <a:p>
            <a:pPr marL="502920" indent="-457200">
              <a:buFont typeface="+mj-lt"/>
              <a:buAutoNum type="arabicPeriod"/>
            </a:pPr>
            <a:r>
              <a:rPr lang="ro-RO" sz="2400" dirty="0"/>
              <a:t>Scrieți o interogare care afișează numele și vârsta minimă recomandată a atracției și numărul de note primite pentru toate atracțiile care au primit cel puțin 2 note</a:t>
            </a:r>
          </a:p>
          <a:p>
            <a:pPr marL="502920" indent="-457200">
              <a:buFont typeface="+mj-lt"/>
              <a:buAutoNum type="arabicPeriod"/>
            </a:pPr>
            <a:r>
              <a:rPr lang="ro-RO" sz="2400" dirty="0"/>
              <a:t>Scrieți o interogare care afișează numele categoriei, numele vizitatorului, nota, numele și descrierea atracției pentru toate categoriile care au numele diferit de </a:t>
            </a:r>
            <a:r>
              <a:rPr lang="en-US" sz="2400" dirty="0"/>
              <a:t>‘adult’ </a:t>
            </a:r>
            <a:r>
              <a:rPr lang="ro-RO" sz="2400" dirty="0"/>
              <a:t>și au vizitatori asociați care au dat cel puțin o notă unei atracții  </a:t>
            </a:r>
          </a:p>
        </p:txBody>
      </p:sp>
    </p:spTree>
    <p:extLst>
      <p:ext uri="{BB962C8B-B14F-4D97-AF65-F5344CB8AC3E}">
        <p14:creationId xmlns:p14="http://schemas.microsoft.com/office/powerpoint/2010/main" val="686934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67EF-522F-C1E5-2AD0-E461B1FAF34D}"/>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55505E1F-BA2C-A3BF-3850-5BAC94D1134F}"/>
              </a:ext>
            </a:extLst>
          </p:cNvPr>
          <p:cNvSpPr>
            <a:spLocks noGrp="1"/>
          </p:cNvSpPr>
          <p:nvPr>
            <p:ph idx="1"/>
          </p:nvPr>
        </p:nvSpPr>
        <p:spPr>
          <a:xfrm>
            <a:off x="989400" y="1685925"/>
            <a:ext cx="10622592" cy="4945694"/>
          </a:xfrm>
        </p:spPr>
        <p:txBody>
          <a:bodyPr/>
          <a:lstStyle/>
          <a:p>
            <a:r>
              <a:rPr lang="ro-RO" dirty="0"/>
              <a:t>Dacă dorim să afișăm numele atracțiilor care </a:t>
            </a:r>
            <a:r>
              <a:rPr lang="en-US" b="1" dirty="0"/>
              <a:t>nu</a:t>
            </a:r>
            <a:r>
              <a:rPr lang="en-US" dirty="0"/>
              <a:t> au </a:t>
            </a:r>
            <a:r>
              <a:rPr lang="en-US" dirty="0" err="1"/>
              <a:t>primit</a:t>
            </a:r>
            <a:r>
              <a:rPr lang="en-US" dirty="0"/>
              <a:t> </a:t>
            </a:r>
            <a:r>
              <a:rPr lang="en-US" b="1" dirty="0" err="1"/>
              <a:t>niciodat</a:t>
            </a:r>
            <a:r>
              <a:rPr lang="ro-RO" b="1" dirty="0"/>
              <a:t>ă</a:t>
            </a:r>
            <a:r>
              <a:rPr lang="ro-RO" dirty="0"/>
              <a:t> </a:t>
            </a:r>
            <a:r>
              <a:rPr lang="en-US" dirty="0"/>
              <a:t>nota 9, </a:t>
            </a:r>
            <a:r>
              <a:rPr lang="ro-RO" dirty="0"/>
              <a:t>dar au primit </a:t>
            </a:r>
            <a:r>
              <a:rPr lang="ro-RO" b="1" dirty="0"/>
              <a:t>cel puțin o</a:t>
            </a:r>
            <a:r>
              <a:rPr lang="en-US" b="1" dirty="0"/>
              <a:t> </a:t>
            </a:r>
            <a:r>
              <a:rPr lang="en-US" b="1" dirty="0" err="1"/>
              <a:t>dat</a:t>
            </a:r>
            <a:r>
              <a:rPr lang="ro-RO" b="1" dirty="0"/>
              <a:t>ă </a:t>
            </a:r>
            <a:r>
              <a:rPr lang="ro-RO" dirty="0"/>
              <a:t>nota 10, vom executa următoarea interogare:</a:t>
            </a:r>
          </a:p>
          <a:p>
            <a:pPr marL="0" indent="0">
              <a:buNone/>
            </a:pPr>
            <a:r>
              <a:rPr lang="ro-RO" dirty="0">
                <a:latin typeface="Consolas" panose="020B0609020204030204" pitchFamily="49" charset="0"/>
              </a:rPr>
              <a:t>	</a:t>
            </a:r>
            <a:r>
              <a:rPr lang="en-US" dirty="0">
                <a:solidFill>
                  <a:srgbClr val="0000FF">
                    <a:alpha val="60000"/>
                  </a:srgbClr>
                </a:solidFill>
                <a:latin typeface="Consolas" panose="020B0609020204030204" pitchFamily="49" charset="0"/>
              </a:rPr>
              <a:t>SELECT</a:t>
            </a:r>
            <a:r>
              <a:rPr lang="en-US" dirty="0">
                <a:latin typeface="Consolas" panose="020B0609020204030204" pitchFamily="49" charset="0"/>
              </a:rPr>
              <a:t> </a:t>
            </a:r>
            <a:r>
              <a:rPr lang="en-US" dirty="0" err="1">
                <a:latin typeface="Consolas" panose="020B0609020204030204" pitchFamily="49" charset="0"/>
              </a:rPr>
              <a:t>nume</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FROM</a:t>
            </a:r>
            <a:r>
              <a:rPr lang="en-US" dirty="0">
                <a:latin typeface="Consolas" panose="020B0609020204030204" pitchFamily="49" charset="0"/>
              </a:rPr>
              <a:t> </a:t>
            </a:r>
            <a:r>
              <a:rPr lang="en-US" dirty="0" err="1">
                <a:latin typeface="Consolas" panose="020B0609020204030204" pitchFamily="49" charset="0"/>
              </a:rPr>
              <a:t>Atractii</a:t>
            </a:r>
            <a:r>
              <a:rPr lang="en-US" dirty="0">
                <a:latin typeface="Consolas" panose="020B0609020204030204" pitchFamily="49" charset="0"/>
              </a:rPr>
              <a:t> </a:t>
            </a:r>
          </a:p>
          <a:p>
            <a:pPr marL="0" indent="0">
              <a:buNone/>
            </a:pPr>
            <a:r>
              <a:rPr lang="en-US" dirty="0">
                <a:solidFill>
                  <a:srgbClr val="0000FF">
                    <a:alpha val="60000"/>
                  </a:srgbClr>
                </a:solidFill>
                <a:latin typeface="Consolas" panose="020B0609020204030204" pitchFamily="49" charset="0"/>
              </a:rPr>
              <a:t>	WHERE</a:t>
            </a:r>
            <a:r>
              <a:rPr lang="en-US" dirty="0">
                <a:latin typeface="Consolas" panose="020B0609020204030204" pitchFamily="49" charset="0"/>
              </a:rPr>
              <a:t> </a:t>
            </a:r>
            <a:r>
              <a:rPr lang="en-US" dirty="0" err="1">
                <a:latin typeface="Consolas" panose="020B0609020204030204" pitchFamily="49" charset="0"/>
              </a:rPr>
              <a:t>cod_a</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IN</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SELECT</a:t>
            </a:r>
            <a:r>
              <a:rPr lang="en-US" dirty="0">
                <a:latin typeface="Consolas" panose="020B0609020204030204" pitchFamily="49" charset="0"/>
              </a:rPr>
              <a:t> </a:t>
            </a:r>
            <a:r>
              <a:rPr lang="en-US" dirty="0" err="1">
                <a:latin typeface="Consolas" panose="020B0609020204030204" pitchFamily="49" charset="0"/>
              </a:rPr>
              <a:t>cod_a</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FROM</a:t>
            </a:r>
            <a:r>
              <a:rPr lang="en-US" dirty="0">
                <a:latin typeface="Consolas" panose="020B0609020204030204" pitchFamily="49" charset="0"/>
              </a:rPr>
              <a:t> Note </a:t>
            </a:r>
            <a:r>
              <a:rPr lang="en-US" dirty="0">
                <a:solidFill>
                  <a:srgbClr val="0000FF">
                    <a:alpha val="60000"/>
                  </a:srgbClr>
                </a:solidFill>
                <a:latin typeface="Consolas" panose="020B0609020204030204" pitchFamily="49" charset="0"/>
              </a:rPr>
              <a:t>WHERE</a:t>
            </a:r>
            <a:r>
              <a:rPr lang="en-US" dirty="0">
                <a:latin typeface="Consolas" panose="020B0609020204030204" pitchFamily="49" charset="0"/>
              </a:rPr>
              <a:t> nota=10)</a:t>
            </a:r>
          </a:p>
          <a:p>
            <a:pPr marL="0" indent="0">
              <a:buNone/>
            </a:pPr>
            <a:r>
              <a:rPr lang="ro-RO" dirty="0">
                <a:latin typeface="Consolas" panose="020B0609020204030204" pitchFamily="49" charset="0"/>
              </a:rPr>
              <a:t>	</a:t>
            </a:r>
            <a:r>
              <a:rPr lang="en-US" dirty="0">
                <a:solidFill>
                  <a:srgbClr val="0000FF">
                    <a:alpha val="60000"/>
                  </a:srgbClr>
                </a:solidFill>
                <a:latin typeface="Consolas" panose="020B0609020204030204" pitchFamily="49" charset="0"/>
              </a:rPr>
              <a:t>EXCEPT</a:t>
            </a:r>
          </a:p>
          <a:p>
            <a:pPr marL="0" indent="0">
              <a:buNone/>
            </a:pPr>
            <a:r>
              <a:rPr lang="ro-RO" dirty="0">
                <a:latin typeface="Consolas" panose="020B0609020204030204" pitchFamily="49" charset="0"/>
              </a:rPr>
              <a:t>	</a:t>
            </a:r>
            <a:r>
              <a:rPr lang="en-US" dirty="0">
                <a:solidFill>
                  <a:srgbClr val="0000FF">
                    <a:alpha val="60000"/>
                  </a:srgbClr>
                </a:solidFill>
                <a:latin typeface="Consolas" panose="020B0609020204030204" pitchFamily="49" charset="0"/>
              </a:rPr>
              <a:t>SELECT</a:t>
            </a:r>
            <a:r>
              <a:rPr lang="en-US" dirty="0">
                <a:latin typeface="Consolas" panose="020B0609020204030204" pitchFamily="49" charset="0"/>
              </a:rPr>
              <a:t> </a:t>
            </a:r>
            <a:r>
              <a:rPr lang="en-US" dirty="0" err="1">
                <a:latin typeface="Consolas" panose="020B0609020204030204" pitchFamily="49" charset="0"/>
              </a:rPr>
              <a:t>nume</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FROM</a:t>
            </a:r>
            <a:r>
              <a:rPr lang="en-US" dirty="0">
                <a:latin typeface="Consolas" panose="020B0609020204030204" pitchFamily="49" charset="0"/>
              </a:rPr>
              <a:t> </a:t>
            </a:r>
            <a:r>
              <a:rPr lang="en-US" dirty="0" err="1">
                <a:latin typeface="Consolas" panose="020B0609020204030204" pitchFamily="49" charset="0"/>
              </a:rPr>
              <a:t>Atractii</a:t>
            </a:r>
            <a:r>
              <a:rPr lang="en-US" dirty="0">
                <a:latin typeface="Consolas" panose="020B0609020204030204" pitchFamily="49" charset="0"/>
              </a:rPr>
              <a:t> </a:t>
            </a:r>
          </a:p>
          <a:p>
            <a:pPr marL="0" indent="0">
              <a:buNone/>
            </a:pPr>
            <a:r>
              <a:rPr lang="en-US" dirty="0">
                <a:solidFill>
                  <a:srgbClr val="0000FF">
                    <a:alpha val="60000"/>
                  </a:srgbClr>
                </a:solidFill>
                <a:latin typeface="Consolas" panose="020B0609020204030204" pitchFamily="49" charset="0"/>
              </a:rPr>
              <a:t>	WHERE</a:t>
            </a:r>
            <a:r>
              <a:rPr lang="en-US" dirty="0">
                <a:latin typeface="Consolas" panose="020B0609020204030204" pitchFamily="49" charset="0"/>
              </a:rPr>
              <a:t> </a:t>
            </a:r>
            <a:r>
              <a:rPr lang="en-US" dirty="0" err="1">
                <a:latin typeface="Consolas" panose="020B0609020204030204" pitchFamily="49" charset="0"/>
              </a:rPr>
              <a:t>cod_a</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IN</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SELECT</a:t>
            </a:r>
            <a:r>
              <a:rPr lang="en-US" dirty="0">
                <a:latin typeface="Consolas" panose="020B0609020204030204" pitchFamily="49" charset="0"/>
              </a:rPr>
              <a:t> </a:t>
            </a:r>
            <a:r>
              <a:rPr lang="en-US" dirty="0" err="1">
                <a:latin typeface="Consolas" panose="020B0609020204030204" pitchFamily="49" charset="0"/>
              </a:rPr>
              <a:t>cod_a</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FROM</a:t>
            </a:r>
            <a:r>
              <a:rPr lang="en-US" dirty="0">
                <a:latin typeface="Consolas" panose="020B0609020204030204" pitchFamily="49" charset="0"/>
              </a:rPr>
              <a:t> Note </a:t>
            </a:r>
            <a:r>
              <a:rPr lang="en-US" dirty="0">
                <a:solidFill>
                  <a:srgbClr val="0000FF">
                    <a:alpha val="60000"/>
                  </a:srgbClr>
                </a:solidFill>
                <a:latin typeface="Consolas" panose="020B0609020204030204" pitchFamily="49" charset="0"/>
              </a:rPr>
              <a:t>WHERE</a:t>
            </a:r>
            <a:r>
              <a:rPr lang="en-US" dirty="0">
                <a:latin typeface="Consolas" panose="020B0609020204030204" pitchFamily="49" charset="0"/>
              </a:rPr>
              <a:t> nota=9);</a:t>
            </a:r>
            <a:endParaRPr lang="ro-RO" dirty="0">
              <a:latin typeface="Consolas" panose="020B0609020204030204" pitchFamily="49" charset="0"/>
            </a:endParaRPr>
          </a:p>
        </p:txBody>
      </p:sp>
    </p:spTree>
    <p:extLst>
      <p:ext uri="{BB962C8B-B14F-4D97-AF65-F5344CB8AC3E}">
        <p14:creationId xmlns:p14="http://schemas.microsoft.com/office/powerpoint/2010/main" val="288215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67EF-522F-C1E5-2AD0-E461B1FAF34D}"/>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55505E1F-BA2C-A3BF-3850-5BAC94D1134F}"/>
              </a:ext>
            </a:extLst>
          </p:cNvPr>
          <p:cNvSpPr>
            <a:spLocks noGrp="1"/>
          </p:cNvSpPr>
          <p:nvPr>
            <p:ph idx="1"/>
          </p:nvPr>
        </p:nvSpPr>
        <p:spPr>
          <a:xfrm>
            <a:off x="989400" y="1685924"/>
            <a:ext cx="10498305" cy="5016717"/>
          </a:xfrm>
        </p:spPr>
        <p:txBody>
          <a:bodyPr>
            <a:normAutofit/>
          </a:bodyPr>
          <a:lstStyle/>
          <a:p>
            <a:r>
              <a:rPr lang="ro-RO" dirty="0"/>
              <a:t>Dacă dorim să afișăm numele atracțiilor care </a:t>
            </a:r>
            <a:r>
              <a:rPr lang="en-US" dirty="0"/>
              <a:t>au </a:t>
            </a:r>
            <a:r>
              <a:rPr lang="en-US" dirty="0" err="1"/>
              <a:t>primit</a:t>
            </a:r>
            <a:r>
              <a:rPr lang="en-US" dirty="0"/>
              <a:t> </a:t>
            </a:r>
            <a:r>
              <a:rPr lang="ro-RO" b="1" dirty="0"/>
              <a:t>cel puțin o dată</a:t>
            </a:r>
            <a:r>
              <a:rPr lang="ro-RO" dirty="0"/>
              <a:t> </a:t>
            </a:r>
            <a:r>
              <a:rPr lang="en-US" dirty="0"/>
              <a:t>nota 9</a:t>
            </a:r>
            <a:r>
              <a:rPr lang="ro-RO" dirty="0"/>
              <a:t> sau </a:t>
            </a:r>
            <a:r>
              <a:rPr lang="ro-RO" b="1" dirty="0"/>
              <a:t>cel puțin o</a:t>
            </a:r>
            <a:r>
              <a:rPr lang="en-US" b="1" dirty="0"/>
              <a:t> </a:t>
            </a:r>
            <a:r>
              <a:rPr lang="en-US" b="1" dirty="0" err="1"/>
              <a:t>dat</a:t>
            </a:r>
            <a:r>
              <a:rPr lang="ro-RO" b="1" dirty="0"/>
              <a:t>ă </a:t>
            </a:r>
            <a:r>
              <a:rPr lang="ro-RO" dirty="0"/>
              <a:t>nota 10, vom executa următoarea interogare:</a:t>
            </a:r>
          </a:p>
          <a:p>
            <a:pPr marL="0" indent="0">
              <a:buNone/>
            </a:pPr>
            <a:r>
              <a:rPr lang="ro-RO" dirty="0">
                <a:latin typeface="Consolas" panose="020B0609020204030204" pitchFamily="49" charset="0"/>
              </a:rPr>
              <a:t>	</a:t>
            </a:r>
            <a:r>
              <a:rPr lang="en-US" dirty="0">
                <a:solidFill>
                  <a:srgbClr val="0000FF">
                    <a:alpha val="60000"/>
                  </a:srgbClr>
                </a:solidFill>
                <a:latin typeface="Consolas" panose="020B0609020204030204" pitchFamily="49" charset="0"/>
              </a:rPr>
              <a:t>SELECT</a:t>
            </a:r>
            <a:r>
              <a:rPr lang="en-US" dirty="0">
                <a:latin typeface="Consolas" panose="020B0609020204030204" pitchFamily="49" charset="0"/>
              </a:rPr>
              <a:t> </a:t>
            </a:r>
            <a:r>
              <a:rPr lang="en-US" dirty="0" err="1">
                <a:latin typeface="Consolas" panose="020B0609020204030204" pitchFamily="49" charset="0"/>
              </a:rPr>
              <a:t>nume</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FROM</a:t>
            </a:r>
            <a:r>
              <a:rPr lang="en-US" dirty="0">
                <a:latin typeface="Consolas" panose="020B0609020204030204" pitchFamily="49" charset="0"/>
              </a:rPr>
              <a:t> </a:t>
            </a:r>
            <a:r>
              <a:rPr lang="en-US" dirty="0" err="1">
                <a:latin typeface="Consolas" panose="020B0609020204030204" pitchFamily="49" charset="0"/>
              </a:rPr>
              <a:t>Atractii</a:t>
            </a:r>
            <a:r>
              <a:rPr lang="en-US" dirty="0">
                <a:latin typeface="Consolas" panose="020B0609020204030204" pitchFamily="49" charset="0"/>
              </a:rPr>
              <a:t> </a:t>
            </a:r>
          </a:p>
          <a:p>
            <a:pPr marL="0" indent="0">
              <a:buNone/>
            </a:pPr>
            <a:r>
              <a:rPr lang="en-US" dirty="0">
                <a:solidFill>
                  <a:srgbClr val="0000FF">
                    <a:alpha val="60000"/>
                  </a:srgbClr>
                </a:solidFill>
                <a:latin typeface="Consolas" panose="020B0609020204030204" pitchFamily="49" charset="0"/>
              </a:rPr>
              <a:t>	WHERE</a:t>
            </a:r>
            <a:r>
              <a:rPr lang="en-US" dirty="0">
                <a:latin typeface="Consolas" panose="020B0609020204030204" pitchFamily="49" charset="0"/>
              </a:rPr>
              <a:t> </a:t>
            </a:r>
            <a:r>
              <a:rPr lang="en-US" dirty="0" err="1">
                <a:latin typeface="Consolas" panose="020B0609020204030204" pitchFamily="49" charset="0"/>
              </a:rPr>
              <a:t>cod_a</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IN</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SELECT</a:t>
            </a:r>
            <a:r>
              <a:rPr lang="en-US" dirty="0">
                <a:latin typeface="Consolas" panose="020B0609020204030204" pitchFamily="49" charset="0"/>
              </a:rPr>
              <a:t> </a:t>
            </a:r>
            <a:r>
              <a:rPr lang="en-US" dirty="0" err="1">
                <a:latin typeface="Consolas" panose="020B0609020204030204" pitchFamily="49" charset="0"/>
              </a:rPr>
              <a:t>cod_a</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FROM</a:t>
            </a:r>
            <a:r>
              <a:rPr lang="en-US" dirty="0">
                <a:latin typeface="Consolas" panose="020B0609020204030204" pitchFamily="49" charset="0"/>
              </a:rPr>
              <a:t> Note </a:t>
            </a:r>
            <a:r>
              <a:rPr lang="en-US" dirty="0">
                <a:solidFill>
                  <a:srgbClr val="0000FF">
                    <a:alpha val="60000"/>
                  </a:srgbClr>
                </a:solidFill>
                <a:latin typeface="Consolas" panose="020B0609020204030204" pitchFamily="49" charset="0"/>
              </a:rPr>
              <a:t>WHERE</a:t>
            </a:r>
            <a:r>
              <a:rPr lang="en-US" dirty="0">
                <a:latin typeface="Consolas" panose="020B0609020204030204" pitchFamily="49" charset="0"/>
              </a:rPr>
              <a:t> nota=10)</a:t>
            </a:r>
          </a:p>
          <a:p>
            <a:pPr marL="0" indent="0">
              <a:buNone/>
            </a:pP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UNION</a:t>
            </a:r>
            <a:r>
              <a:rPr lang="en-US" dirty="0">
                <a:solidFill>
                  <a:srgbClr val="0000FF">
                    <a:alpha val="60000"/>
                  </a:srgbClr>
                </a:solidFill>
                <a:latin typeface="Consolas" panose="020B0609020204030204" pitchFamily="49" charset="0"/>
              </a:rPr>
              <a:t> [ALL]</a:t>
            </a:r>
          </a:p>
          <a:p>
            <a:pPr marL="0" indent="0">
              <a:buNone/>
            </a:pPr>
            <a:r>
              <a:rPr lang="ro-RO" dirty="0">
                <a:latin typeface="Consolas" panose="020B0609020204030204" pitchFamily="49" charset="0"/>
              </a:rPr>
              <a:t>	</a:t>
            </a:r>
            <a:r>
              <a:rPr lang="en-US" dirty="0">
                <a:solidFill>
                  <a:srgbClr val="0000FF">
                    <a:alpha val="60000"/>
                  </a:srgbClr>
                </a:solidFill>
                <a:latin typeface="Consolas" panose="020B0609020204030204" pitchFamily="49" charset="0"/>
              </a:rPr>
              <a:t>SELECT</a:t>
            </a:r>
            <a:r>
              <a:rPr lang="en-US" dirty="0">
                <a:latin typeface="Consolas" panose="020B0609020204030204" pitchFamily="49" charset="0"/>
              </a:rPr>
              <a:t> </a:t>
            </a:r>
            <a:r>
              <a:rPr lang="en-US" dirty="0" err="1">
                <a:latin typeface="Consolas" panose="020B0609020204030204" pitchFamily="49" charset="0"/>
              </a:rPr>
              <a:t>nume</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FROM</a:t>
            </a:r>
            <a:r>
              <a:rPr lang="en-US" dirty="0">
                <a:latin typeface="Consolas" panose="020B0609020204030204" pitchFamily="49" charset="0"/>
              </a:rPr>
              <a:t> </a:t>
            </a:r>
            <a:r>
              <a:rPr lang="en-US" dirty="0" err="1">
                <a:latin typeface="Consolas" panose="020B0609020204030204" pitchFamily="49" charset="0"/>
              </a:rPr>
              <a:t>Atractii</a:t>
            </a:r>
            <a:r>
              <a:rPr lang="en-US" dirty="0">
                <a:latin typeface="Consolas" panose="020B0609020204030204" pitchFamily="49" charset="0"/>
              </a:rPr>
              <a:t> </a:t>
            </a:r>
          </a:p>
          <a:p>
            <a:pPr marL="0" indent="0">
              <a:buNone/>
            </a:pPr>
            <a:r>
              <a:rPr lang="en-US" dirty="0">
                <a:solidFill>
                  <a:srgbClr val="0000FF">
                    <a:alpha val="60000"/>
                  </a:srgbClr>
                </a:solidFill>
                <a:latin typeface="Consolas" panose="020B0609020204030204" pitchFamily="49" charset="0"/>
              </a:rPr>
              <a:t>	WHERE</a:t>
            </a:r>
            <a:r>
              <a:rPr lang="en-US" dirty="0">
                <a:latin typeface="Consolas" panose="020B0609020204030204" pitchFamily="49" charset="0"/>
              </a:rPr>
              <a:t> </a:t>
            </a:r>
            <a:r>
              <a:rPr lang="en-US" dirty="0" err="1">
                <a:latin typeface="Consolas" panose="020B0609020204030204" pitchFamily="49" charset="0"/>
              </a:rPr>
              <a:t>cod_a</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IN</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SELECT</a:t>
            </a:r>
            <a:r>
              <a:rPr lang="en-US" dirty="0">
                <a:latin typeface="Consolas" panose="020B0609020204030204" pitchFamily="49" charset="0"/>
              </a:rPr>
              <a:t> </a:t>
            </a:r>
            <a:r>
              <a:rPr lang="en-US" dirty="0" err="1">
                <a:latin typeface="Consolas" panose="020B0609020204030204" pitchFamily="49" charset="0"/>
              </a:rPr>
              <a:t>cod_a</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FROM</a:t>
            </a:r>
            <a:r>
              <a:rPr lang="en-US" dirty="0">
                <a:latin typeface="Consolas" panose="020B0609020204030204" pitchFamily="49" charset="0"/>
              </a:rPr>
              <a:t> Note </a:t>
            </a:r>
            <a:r>
              <a:rPr lang="en-US" dirty="0">
                <a:solidFill>
                  <a:srgbClr val="0000FF">
                    <a:alpha val="60000"/>
                  </a:srgbClr>
                </a:solidFill>
                <a:latin typeface="Consolas" panose="020B0609020204030204" pitchFamily="49" charset="0"/>
              </a:rPr>
              <a:t>WHERE</a:t>
            </a:r>
            <a:r>
              <a:rPr lang="en-US" dirty="0">
                <a:latin typeface="Consolas" panose="020B0609020204030204" pitchFamily="49" charset="0"/>
              </a:rPr>
              <a:t> nota=9); </a:t>
            </a:r>
          </a:p>
          <a:p>
            <a:pPr marL="0" indent="0">
              <a:lnSpc>
                <a:spcPct val="100000"/>
              </a:lnSpc>
              <a:buNone/>
            </a:pPr>
            <a:endParaRPr lang="ro-RO" dirty="0">
              <a:solidFill>
                <a:srgbClr val="FF0000">
                  <a:alpha val="60000"/>
                </a:srgbClr>
              </a:solidFill>
            </a:endParaRPr>
          </a:p>
          <a:p>
            <a:pPr>
              <a:lnSpc>
                <a:spcPct val="100000"/>
              </a:lnSpc>
            </a:pPr>
            <a:r>
              <a:rPr lang="en-US" dirty="0">
                <a:solidFill>
                  <a:srgbClr val="FF0000">
                    <a:alpha val="60000"/>
                  </a:srgbClr>
                </a:solidFill>
              </a:rPr>
              <a:t>!!!</a:t>
            </a:r>
            <a:r>
              <a:rPr lang="en-US" b="1" dirty="0">
                <a:solidFill>
                  <a:srgbClr val="FF0000">
                    <a:alpha val="60000"/>
                  </a:srgbClr>
                </a:solidFill>
              </a:rPr>
              <a:t>UNION ALL </a:t>
            </a:r>
            <a:r>
              <a:rPr lang="en-US" dirty="0">
                <a:solidFill>
                  <a:srgbClr val="FF0000">
                    <a:alpha val="60000"/>
                  </a:srgbClr>
                </a:solidFill>
              </a:rPr>
              <a:t>include </a:t>
            </a:r>
            <a:r>
              <a:rPr lang="ro-RO" dirty="0">
                <a:solidFill>
                  <a:srgbClr val="FF0000">
                    <a:alpha val="60000"/>
                  </a:srgbClr>
                </a:solidFill>
              </a:rPr>
              <a:t>înregistrări duplicate</a:t>
            </a:r>
            <a:r>
              <a:rPr lang="en-US" dirty="0">
                <a:solidFill>
                  <a:srgbClr val="FF0000">
                    <a:alpha val="60000"/>
                  </a:srgbClr>
                </a:solidFill>
              </a:rPr>
              <a:t>; </a:t>
            </a:r>
            <a:r>
              <a:rPr lang="ro-RO" b="1" dirty="0">
                <a:solidFill>
                  <a:srgbClr val="FF0000">
                    <a:alpha val="60000"/>
                  </a:srgbClr>
                </a:solidFill>
              </a:rPr>
              <a:t>UNION</a:t>
            </a:r>
            <a:r>
              <a:rPr lang="ro-RO" dirty="0">
                <a:solidFill>
                  <a:srgbClr val="FF0000">
                    <a:alpha val="60000"/>
                  </a:srgbClr>
                </a:solidFill>
              </a:rPr>
              <a:t> </a:t>
            </a:r>
            <a:r>
              <a:rPr lang="ro-RO" b="1" dirty="0">
                <a:solidFill>
                  <a:srgbClr val="FF0000">
                    <a:alpha val="60000"/>
                  </a:srgbClr>
                </a:solidFill>
              </a:rPr>
              <a:t>nu</a:t>
            </a:r>
            <a:r>
              <a:rPr lang="ro-RO" dirty="0">
                <a:solidFill>
                  <a:srgbClr val="FF0000">
                    <a:alpha val="60000"/>
                  </a:srgbClr>
                </a:solidFill>
              </a:rPr>
              <a:t> include înregistrări duplicate</a:t>
            </a:r>
          </a:p>
        </p:txBody>
      </p:sp>
    </p:spTree>
    <p:extLst>
      <p:ext uri="{BB962C8B-B14F-4D97-AF65-F5344CB8AC3E}">
        <p14:creationId xmlns:p14="http://schemas.microsoft.com/office/powerpoint/2010/main" val="36376310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67EF-522F-C1E5-2AD0-E461B1FAF34D}"/>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55505E1F-BA2C-A3BF-3850-5BAC94D1134F}"/>
              </a:ext>
            </a:extLst>
          </p:cNvPr>
          <p:cNvSpPr>
            <a:spLocks noGrp="1"/>
          </p:cNvSpPr>
          <p:nvPr>
            <p:ph idx="1"/>
          </p:nvPr>
        </p:nvSpPr>
        <p:spPr>
          <a:xfrm>
            <a:off x="989400" y="1685924"/>
            <a:ext cx="10622592" cy="5172075"/>
          </a:xfrm>
        </p:spPr>
        <p:txBody>
          <a:bodyPr>
            <a:normAutofit/>
          </a:bodyPr>
          <a:lstStyle/>
          <a:p>
            <a:r>
              <a:rPr lang="ro-RO" dirty="0"/>
              <a:t>Dacă dorim să afișăm numele atracțiilor care </a:t>
            </a:r>
            <a:r>
              <a:rPr lang="en-US" dirty="0"/>
              <a:t>au </a:t>
            </a:r>
            <a:r>
              <a:rPr lang="en-US" dirty="0" err="1"/>
              <a:t>primit</a:t>
            </a:r>
            <a:r>
              <a:rPr lang="en-US" dirty="0"/>
              <a:t> </a:t>
            </a:r>
            <a:r>
              <a:rPr lang="ro-RO" b="1" dirty="0"/>
              <a:t>cel puțin o dată</a:t>
            </a:r>
            <a:r>
              <a:rPr lang="ro-RO" dirty="0"/>
              <a:t> </a:t>
            </a:r>
            <a:r>
              <a:rPr lang="en-US" dirty="0"/>
              <a:t>nota 9</a:t>
            </a:r>
            <a:r>
              <a:rPr lang="ro-RO" dirty="0"/>
              <a:t> și </a:t>
            </a:r>
            <a:r>
              <a:rPr lang="ro-RO" b="1" dirty="0"/>
              <a:t>cel puțin o</a:t>
            </a:r>
            <a:r>
              <a:rPr lang="en-US" b="1" dirty="0"/>
              <a:t> </a:t>
            </a:r>
            <a:r>
              <a:rPr lang="en-US" b="1" dirty="0" err="1"/>
              <a:t>dat</a:t>
            </a:r>
            <a:r>
              <a:rPr lang="ro-RO" b="1" dirty="0"/>
              <a:t>ă </a:t>
            </a:r>
            <a:r>
              <a:rPr lang="ro-RO" dirty="0"/>
              <a:t>nota 10, vom executa următoarea interogare:</a:t>
            </a:r>
          </a:p>
          <a:p>
            <a:pPr marL="0" indent="0">
              <a:buNone/>
            </a:pPr>
            <a:r>
              <a:rPr lang="ro-RO" dirty="0">
                <a:latin typeface="Consolas" panose="020B0609020204030204" pitchFamily="49" charset="0"/>
              </a:rPr>
              <a:t>	</a:t>
            </a:r>
            <a:r>
              <a:rPr lang="en-US" dirty="0">
                <a:solidFill>
                  <a:srgbClr val="0000FF">
                    <a:alpha val="60000"/>
                  </a:srgbClr>
                </a:solidFill>
                <a:latin typeface="Consolas" panose="020B0609020204030204" pitchFamily="49" charset="0"/>
              </a:rPr>
              <a:t>SELECT</a:t>
            </a:r>
            <a:r>
              <a:rPr lang="en-US" dirty="0">
                <a:latin typeface="Consolas" panose="020B0609020204030204" pitchFamily="49" charset="0"/>
              </a:rPr>
              <a:t> </a:t>
            </a:r>
            <a:r>
              <a:rPr lang="en-US" dirty="0" err="1">
                <a:latin typeface="Consolas" panose="020B0609020204030204" pitchFamily="49" charset="0"/>
              </a:rPr>
              <a:t>nume</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FROM</a:t>
            </a:r>
            <a:r>
              <a:rPr lang="en-US" dirty="0">
                <a:latin typeface="Consolas" panose="020B0609020204030204" pitchFamily="49" charset="0"/>
              </a:rPr>
              <a:t> </a:t>
            </a:r>
            <a:r>
              <a:rPr lang="en-US" dirty="0" err="1">
                <a:latin typeface="Consolas" panose="020B0609020204030204" pitchFamily="49" charset="0"/>
              </a:rPr>
              <a:t>Atractii</a:t>
            </a:r>
            <a:r>
              <a:rPr lang="en-US" dirty="0">
                <a:latin typeface="Consolas" panose="020B0609020204030204" pitchFamily="49" charset="0"/>
              </a:rPr>
              <a:t> </a:t>
            </a:r>
          </a:p>
          <a:p>
            <a:pPr marL="0" indent="0">
              <a:buNone/>
            </a:pPr>
            <a:r>
              <a:rPr lang="en-US" dirty="0">
                <a:solidFill>
                  <a:srgbClr val="0000FF">
                    <a:alpha val="60000"/>
                  </a:srgbClr>
                </a:solidFill>
                <a:latin typeface="Consolas" panose="020B0609020204030204" pitchFamily="49" charset="0"/>
              </a:rPr>
              <a:t>	WHERE</a:t>
            </a:r>
            <a:r>
              <a:rPr lang="en-US" dirty="0">
                <a:latin typeface="Consolas" panose="020B0609020204030204" pitchFamily="49" charset="0"/>
              </a:rPr>
              <a:t> </a:t>
            </a:r>
            <a:r>
              <a:rPr lang="en-US" dirty="0" err="1">
                <a:latin typeface="Consolas" panose="020B0609020204030204" pitchFamily="49" charset="0"/>
              </a:rPr>
              <a:t>cod_a</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IN</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SELECT</a:t>
            </a:r>
            <a:r>
              <a:rPr lang="en-US" dirty="0">
                <a:latin typeface="Consolas" panose="020B0609020204030204" pitchFamily="49" charset="0"/>
              </a:rPr>
              <a:t> </a:t>
            </a:r>
            <a:r>
              <a:rPr lang="en-US" dirty="0" err="1">
                <a:latin typeface="Consolas" panose="020B0609020204030204" pitchFamily="49" charset="0"/>
              </a:rPr>
              <a:t>cod_a</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FROM</a:t>
            </a:r>
            <a:r>
              <a:rPr lang="en-US" dirty="0">
                <a:latin typeface="Consolas" panose="020B0609020204030204" pitchFamily="49" charset="0"/>
              </a:rPr>
              <a:t> Note </a:t>
            </a:r>
            <a:r>
              <a:rPr lang="en-US" dirty="0">
                <a:solidFill>
                  <a:srgbClr val="0000FF">
                    <a:alpha val="60000"/>
                  </a:srgbClr>
                </a:solidFill>
                <a:latin typeface="Consolas" panose="020B0609020204030204" pitchFamily="49" charset="0"/>
              </a:rPr>
              <a:t>WHERE</a:t>
            </a:r>
            <a:r>
              <a:rPr lang="en-US" dirty="0">
                <a:latin typeface="Consolas" panose="020B0609020204030204" pitchFamily="49" charset="0"/>
              </a:rPr>
              <a:t> nota=10)</a:t>
            </a:r>
          </a:p>
          <a:p>
            <a:pPr marL="0" indent="0">
              <a:buNone/>
            </a:pP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INTERSECT</a:t>
            </a:r>
            <a:endParaRPr lang="en-US" dirty="0">
              <a:solidFill>
                <a:srgbClr val="0000FF">
                  <a:alpha val="60000"/>
                </a:srgbClr>
              </a:solidFill>
              <a:latin typeface="Consolas" panose="020B0609020204030204" pitchFamily="49" charset="0"/>
            </a:endParaRPr>
          </a:p>
          <a:p>
            <a:pPr marL="0" indent="0">
              <a:buNone/>
            </a:pPr>
            <a:r>
              <a:rPr lang="ro-RO" dirty="0">
                <a:latin typeface="Consolas" panose="020B0609020204030204" pitchFamily="49" charset="0"/>
              </a:rPr>
              <a:t>	</a:t>
            </a:r>
            <a:r>
              <a:rPr lang="en-US" dirty="0">
                <a:solidFill>
                  <a:srgbClr val="0000FF">
                    <a:alpha val="60000"/>
                  </a:srgbClr>
                </a:solidFill>
                <a:latin typeface="Consolas" panose="020B0609020204030204" pitchFamily="49" charset="0"/>
              </a:rPr>
              <a:t>SELECT</a:t>
            </a:r>
            <a:r>
              <a:rPr lang="en-US" dirty="0">
                <a:latin typeface="Consolas" panose="020B0609020204030204" pitchFamily="49" charset="0"/>
              </a:rPr>
              <a:t> </a:t>
            </a:r>
            <a:r>
              <a:rPr lang="en-US" dirty="0" err="1">
                <a:latin typeface="Consolas" panose="020B0609020204030204" pitchFamily="49" charset="0"/>
              </a:rPr>
              <a:t>nume</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FROM</a:t>
            </a:r>
            <a:r>
              <a:rPr lang="en-US" dirty="0">
                <a:latin typeface="Consolas" panose="020B0609020204030204" pitchFamily="49" charset="0"/>
              </a:rPr>
              <a:t> </a:t>
            </a:r>
            <a:r>
              <a:rPr lang="en-US" dirty="0" err="1">
                <a:latin typeface="Consolas" panose="020B0609020204030204" pitchFamily="49" charset="0"/>
              </a:rPr>
              <a:t>Atractii</a:t>
            </a:r>
            <a:r>
              <a:rPr lang="en-US" dirty="0">
                <a:latin typeface="Consolas" panose="020B0609020204030204" pitchFamily="49" charset="0"/>
              </a:rPr>
              <a:t> </a:t>
            </a:r>
          </a:p>
          <a:p>
            <a:pPr marL="0" indent="0">
              <a:buNone/>
            </a:pPr>
            <a:r>
              <a:rPr lang="en-US" dirty="0">
                <a:solidFill>
                  <a:srgbClr val="0000FF">
                    <a:alpha val="60000"/>
                  </a:srgbClr>
                </a:solidFill>
                <a:latin typeface="Consolas" panose="020B0609020204030204" pitchFamily="49" charset="0"/>
              </a:rPr>
              <a:t>	WHERE</a:t>
            </a:r>
            <a:r>
              <a:rPr lang="en-US" dirty="0">
                <a:latin typeface="Consolas" panose="020B0609020204030204" pitchFamily="49" charset="0"/>
              </a:rPr>
              <a:t> </a:t>
            </a:r>
            <a:r>
              <a:rPr lang="en-US" dirty="0" err="1">
                <a:latin typeface="Consolas" panose="020B0609020204030204" pitchFamily="49" charset="0"/>
              </a:rPr>
              <a:t>cod_a</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IN</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SELECT</a:t>
            </a:r>
            <a:r>
              <a:rPr lang="en-US" dirty="0">
                <a:latin typeface="Consolas" panose="020B0609020204030204" pitchFamily="49" charset="0"/>
              </a:rPr>
              <a:t> </a:t>
            </a:r>
            <a:r>
              <a:rPr lang="en-US" dirty="0" err="1">
                <a:latin typeface="Consolas" panose="020B0609020204030204" pitchFamily="49" charset="0"/>
              </a:rPr>
              <a:t>cod_a</a:t>
            </a:r>
            <a:r>
              <a:rPr lang="en-US" dirty="0">
                <a:latin typeface="Consolas" panose="020B0609020204030204" pitchFamily="49" charset="0"/>
              </a:rPr>
              <a:t> </a:t>
            </a:r>
            <a:r>
              <a:rPr lang="en-US" dirty="0">
                <a:solidFill>
                  <a:srgbClr val="0000FF">
                    <a:alpha val="60000"/>
                  </a:srgbClr>
                </a:solidFill>
                <a:latin typeface="Consolas" panose="020B0609020204030204" pitchFamily="49" charset="0"/>
              </a:rPr>
              <a:t>FROM</a:t>
            </a:r>
            <a:r>
              <a:rPr lang="en-US" dirty="0">
                <a:latin typeface="Consolas" panose="020B0609020204030204" pitchFamily="49" charset="0"/>
              </a:rPr>
              <a:t> Note </a:t>
            </a:r>
            <a:r>
              <a:rPr lang="en-US" dirty="0">
                <a:solidFill>
                  <a:srgbClr val="0000FF">
                    <a:alpha val="60000"/>
                  </a:srgbClr>
                </a:solidFill>
                <a:latin typeface="Consolas" panose="020B0609020204030204" pitchFamily="49" charset="0"/>
              </a:rPr>
              <a:t>WHERE</a:t>
            </a:r>
            <a:r>
              <a:rPr lang="en-US" dirty="0">
                <a:latin typeface="Consolas" panose="020B0609020204030204" pitchFamily="49" charset="0"/>
              </a:rPr>
              <a:t> nota=9);</a:t>
            </a:r>
            <a:endParaRPr lang="ro-RO" dirty="0">
              <a:latin typeface="Consolas" panose="020B0609020204030204" pitchFamily="49" charset="0"/>
            </a:endParaRPr>
          </a:p>
          <a:p>
            <a:r>
              <a:rPr lang="ro-RO" dirty="0">
                <a:solidFill>
                  <a:srgbClr val="FF0000">
                    <a:alpha val="60000"/>
                  </a:srgbClr>
                </a:solidFill>
              </a:rPr>
              <a:t>!!!Cu ajutorul operatorilor </a:t>
            </a:r>
            <a:r>
              <a:rPr lang="ro-RO" b="1" dirty="0">
                <a:solidFill>
                  <a:srgbClr val="FF0000">
                    <a:alpha val="60000"/>
                  </a:srgbClr>
                </a:solidFill>
              </a:rPr>
              <a:t>UNION</a:t>
            </a:r>
            <a:r>
              <a:rPr lang="ro-RO" dirty="0">
                <a:solidFill>
                  <a:srgbClr val="FF0000">
                    <a:alpha val="60000"/>
                  </a:srgbClr>
                </a:solidFill>
              </a:rPr>
              <a:t>, </a:t>
            </a:r>
            <a:r>
              <a:rPr lang="ro-RO" b="1" dirty="0">
                <a:solidFill>
                  <a:srgbClr val="FF0000">
                    <a:alpha val="60000"/>
                  </a:srgbClr>
                </a:solidFill>
              </a:rPr>
              <a:t>INTERSECT</a:t>
            </a:r>
            <a:r>
              <a:rPr lang="ro-RO" dirty="0">
                <a:solidFill>
                  <a:srgbClr val="FF0000">
                    <a:alpha val="60000"/>
                  </a:srgbClr>
                </a:solidFill>
              </a:rPr>
              <a:t> și </a:t>
            </a:r>
            <a:r>
              <a:rPr lang="ro-RO" b="1" dirty="0">
                <a:solidFill>
                  <a:srgbClr val="FF0000">
                    <a:alpha val="60000"/>
                  </a:srgbClr>
                </a:solidFill>
              </a:rPr>
              <a:t>EXCEPT</a:t>
            </a:r>
            <a:r>
              <a:rPr lang="ro-RO" dirty="0">
                <a:solidFill>
                  <a:srgbClr val="FF0000">
                    <a:alpha val="60000"/>
                  </a:srgbClr>
                </a:solidFill>
              </a:rPr>
              <a:t> se pot îmbina rezultatele a două sau mai multe interogări într-un singur </a:t>
            </a:r>
            <a:r>
              <a:rPr lang="ro-RO" i="1" dirty="0">
                <a:solidFill>
                  <a:srgbClr val="FF0000">
                    <a:alpha val="60000"/>
                  </a:srgbClr>
                </a:solidFill>
              </a:rPr>
              <a:t>result-set</a:t>
            </a:r>
            <a:r>
              <a:rPr lang="ro-RO" dirty="0">
                <a:solidFill>
                  <a:srgbClr val="FF0000">
                    <a:alpha val="60000"/>
                  </a:srgbClr>
                </a:solidFill>
              </a:rPr>
              <a:t> (fiecare interogare trebuie să conțină același număr de coloane, iar tipurile coloanelor trebuie să fie compatibile)</a:t>
            </a:r>
            <a:endParaRPr lang="en-US" dirty="0">
              <a:solidFill>
                <a:srgbClr val="FF0000">
                  <a:alpha val="60000"/>
                </a:srgbClr>
              </a:solidFill>
            </a:endParaRPr>
          </a:p>
          <a:p>
            <a:endParaRPr lang="ro-RO" dirty="0">
              <a:latin typeface="Consolas" panose="020B0609020204030204" pitchFamily="49" charset="0"/>
            </a:endParaRPr>
          </a:p>
        </p:txBody>
      </p:sp>
    </p:spTree>
    <p:extLst>
      <p:ext uri="{BB962C8B-B14F-4D97-AF65-F5344CB8AC3E}">
        <p14:creationId xmlns:p14="http://schemas.microsoft.com/office/powerpoint/2010/main" val="164421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92317-7EFA-8057-7135-6EED41E9ACED}"/>
              </a:ext>
            </a:extLst>
          </p:cNvPr>
          <p:cNvSpPr>
            <a:spLocks noGrp="1"/>
          </p:cNvSpPr>
          <p:nvPr>
            <p:ph type="title"/>
          </p:nvPr>
        </p:nvSpPr>
        <p:spPr/>
        <p:txBody>
          <a:bodyPr/>
          <a:lstStyle/>
          <a:p>
            <a:r>
              <a:rPr lang="ro-RO" dirty="0">
                <a:latin typeface="+mn-lt"/>
              </a:rPr>
              <a:t>Exerciții</a:t>
            </a:r>
            <a:endParaRPr lang="ro-RO" dirty="0"/>
          </a:p>
        </p:txBody>
      </p:sp>
      <p:sp>
        <p:nvSpPr>
          <p:cNvPr id="3" name="Content Placeholder 2">
            <a:extLst>
              <a:ext uri="{FF2B5EF4-FFF2-40B4-BE49-F238E27FC236}">
                <a16:creationId xmlns:a16="http://schemas.microsoft.com/office/drawing/2014/main" id="{1891A031-DB30-3676-C77B-ED7A9453E08E}"/>
              </a:ext>
            </a:extLst>
          </p:cNvPr>
          <p:cNvSpPr>
            <a:spLocks noGrp="1"/>
          </p:cNvSpPr>
          <p:nvPr>
            <p:ph idx="1"/>
          </p:nvPr>
        </p:nvSpPr>
        <p:spPr>
          <a:xfrm>
            <a:off x="989399" y="1685925"/>
            <a:ext cx="10755757" cy="4972327"/>
          </a:xfrm>
        </p:spPr>
        <p:txBody>
          <a:bodyPr>
            <a:normAutofit/>
          </a:bodyPr>
          <a:lstStyle/>
          <a:p>
            <a:pPr marL="502920" indent="-457200">
              <a:buFont typeface="+mj-lt"/>
              <a:buAutoNum type="arabicPeriod"/>
            </a:pPr>
            <a:r>
              <a:rPr lang="ro-RO" sz="2400" dirty="0"/>
              <a:t>Scrieți o interogare care afișează nota maximă primită de către fiecare atracție și numele atracției (se vor selecta doar acele atracții care au primit cel puțin o notă)</a:t>
            </a:r>
          </a:p>
          <a:p>
            <a:pPr marL="502920" indent="-457200">
              <a:buFont typeface="+mj-lt"/>
              <a:buAutoNum type="arabicPeriod"/>
            </a:pPr>
            <a:r>
              <a:rPr lang="ro-RO" sz="2400" dirty="0"/>
              <a:t>Scrieți o interogare care afișează nota minimă primită de către fiecare atracție și numele atracției (se vor selecta doar acele atracții care au primit cel puțin o notă)</a:t>
            </a:r>
          </a:p>
          <a:p>
            <a:pPr marL="502920" indent="-457200">
              <a:buFont typeface="+mj-lt"/>
              <a:buAutoNum type="arabicPeriod"/>
            </a:pPr>
            <a:r>
              <a:rPr lang="ro-RO" sz="2400" dirty="0"/>
              <a:t>Scrieți o interogare care afișează numele și adresa de email a vizitatorilor care nu aparțin niciunei categorii</a:t>
            </a:r>
          </a:p>
          <a:p>
            <a:pPr marL="502920" indent="-457200">
              <a:buFont typeface="+mj-lt"/>
              <a:buAutoNum type="arabicPeriod"/>
            </a:pPr>
            <a:r>
              <a:rPr lang="ro-RO" sz="2400" dirty="0"/>
              <a:t>Scrieți o interogare care afișează numele și descrierea atracțiilor care aparțin unei categorii (valoarea codului de categorie să fie diferită de </a:t>
            </a:r>
            <a:r>
              <a:rPr lang="ro-RO" sz="2400" i="1" dirty="0"/>
              <a:t>NULL</a:t>
            </a:r>
            <a:r>
              <a:rPr lang="ro-RO" sz="2400" dirty="0"/>
              <a:t>)</a:t>
            </a:r>
          </a:p>
        </p:txBody>
      </p:sp>
    </p:spTree>
    <p:extLst>
      <p:ext uri="{BB962C8B-B14F-4D97-AF65-F5344CB8AC3E}">
        <p14:creationId xmlns:p14="http://schemas.microsoft.com/office/powerpoint/2010/main" val="858345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022C7-73D0-6F51-E7B2-F7F372E59453}"/>
              </a:ext>
            </a:extLst>
          </p:cNvPr>
          <p:cNvSpPr>
            <a:spLocks noGrp="1"/>
          </p:cNvSpPr>
          <p:nvPr>
            <p:ph type="title"/>
          </p:nvPr>
        </p:nvSpPr>
        <p:spPr/>
        <p:txBody>
          <a:bodyPr/>
          <a:lstStyle/>
          <a:p>
            <a:r>
              <a:rPr lang="ro-RO" dirty="0">
                <a:latin typeface="+mn-lt"/>
              </a:rPr>
              <a:t>Exercițiu</a:t>
            </a:r>
            <a:endParaRPr lang="ro-RO" dirty="0"/>
          </a:p>
        </p:txBody>
      </p:sp>
      <p:sp>
        <p:nvSpPr>
          <p:cNvPr id="3" name="Content Placeholder 2">
            <a:extLst>
              <a:ext uri="{FF2B5EF4-FFF2-40B4-BE49-F238E27FC236}">
                <a16:creationId xmlns:a16="http://schemas.microsoft.com/office/drawing/2014/main" id="{665FE439-A466-9A42-0DD3-587095EE134B}"/>
              </a:ext>
            </a:extLst>
          </p:cNvPr>
          <p:cNvSpPr>
            <a:spLocks noGrp="1"/>
          </p:cNvSpPr>
          <p:nvPr>
            <p:ph idx="1"/>
          </p:nvPr>
        </p:nvSpPr>
        <p:spPr>
          <a:xfrm>
            <a:off x="989399" y="1685926"/>
            <a:ext cx="11036345" cy="4317710"/>
          </a:xfrm>
        </p:spPr>
        <p:txBody>
          <a:bodyPr>
            <a:normAutofit lnSpcReduction="10000"/>
          </a:bodyPr>
          <a:lstStyle/>
          <a:p>
            <a:r>
              <a:rPr lang="en-US" dirty="0"/>
              <a:t>Conform </a:t>
            </a:r>
            <a:r>
              <a:rPr lang="en-US" dirty="0" err="1"/>
              <a:t>enun</a:t>
            </a:r>
            <a:r>
              <a:rPr lang="ro-RO" dirty="0"/>
              <a:t>țului anterior, diagrama bazei de date descrise este următoarea:</a:t>
            </a:r>
          </a:p>
          <a:p>
            <a:endParaRPr lang="ro-RO" dirty="0"/>
          </a:p>
          <a:p>
            <a:endParaRPr lang="ro-RO" dirty="0"/>
          </a:p>
          <a:p>
            <a:endParaRPr lang="ro-RO" dirty="0"/>
          </a:p>
          <a:p>
            <a:endParaRPr lang="ro-RO" dirty="0"/>
          </a:p>
          <a:p>
            <a:endParaRPr lang="ro-RO" dirty="0"/>
          </a:p>
          <a:p>
            <a:endParaRPr lang="ro-RO" dirty="0"/>
          </a:p>
          <a:p>
            <a:endParaRPr lang="ro-RO" dirty="0"/>
          </a:p>
          <a:p>
            <a:r>
              <a:rPr lang="ro-RO" dirty="0"/>
              <a:t>Implementați baza de date care corespunde specificațiilor anterioare în Microsoft SQL Server</a:t>
            </a:r>
          </a:p>
        </p:txBody>
      </p:sp>
      <p:pic>
        <p:nvPicPr>
          <p:cNvPr id="6" name="Picture 5">
            <a:extLst>
              <a:ext uri="{FF2B5EF4-FFF2-40B4-BE49-F238E27FC236}">
                <a16:creationId xmlns:a16="http://schemas.microsoft.com/office/drawing/2014/main" id="{AAFC95D0-E6C3-B3E2-F227-91BA6576FAF2}"/>
              </a:ext>
            </a:extLst>
          </p:cNvPr>
          <p:cNvPicPr>
            <a:picLocks noChangeAspect="1"/>
          </p:cNvPicPr>
          <p:nvPr/>
        </p:nvPicPr>
        <p:blipFill>
          <a:blip r:embed="rId2"/>
          <a:stretch>
            <a:fillRect/>
          </a:stretch>
        </p:blipFill>
        <p:spPr>
          <a:xfrm>
            <a:off x="1341120" y="2098042"/>
            <a:ext cx="5124335" cy="3106091"/>
          </a:xfrm>
          <a:prstGeom prst="rect">
            <a:avLst/>
          </a:prstGeom>
        </p:spPr>
      </p:pic>
    </p:spTree>
    <p:extLst>
      <p:ext uri="{BB962C8B-B14F-4D97-AF65-F5344CB8AC3E}">
        <p14:creationId xmlns:p14="http://schemas.microsoft.com/office/powerpoint/2010/main" val="572221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867EF-522F-C1E5-2AD0-E461B1FAF34D}"/>
              </a:ext>
            </a:extLst>
          </p:cNvPr>
          <p:cNvSpPr>
            <a:spLocks noGrp="1"/>
          </p:cNvSpPr>
          <p:nvPr>
            <p:ph type="title"/>
          </p:nvPr>
        </p:nvSpPr>
        <p:spPr/>
        <p:txBody>
          <a:bodyPr/>
          <a:lstStyle/>
          <a:p>
            <a:r>
              <a:rPr lang="en-US" dirty="0" err="1">
                <a:latin typeface="+mn-lt"/>
              </a:rPr>
              <a:t>Bibliografie</a:t>
            </a:r>
            <a:endParaRPr lang="ro-RO" dirty="0"/>
          </a:p>
        </p:txBody>
      </p:sp>
      <p:sp>
        <p:nvSpPr>
          <p:cNvPr id="3" name="Content Placeholder 2">
            <a:extLst>
              <a:ext uri="{FF2B5EF4-FFF2-40B4-BE49-F238E27FC236}">
                <a16:creationId xmlns:a16="http://schemas.microsoft.com/office/drawing/2014/main" id="{55505E1F-BA2C-A3BF-3850-5BAC94D1134F}"/>
              </a:ext>
            </a:extLst>
          </p:cNvPr>
          <p:cNvSpPr>
            <a:spLocks noGrp="1"/>
          </p:cNvSpPr>
          <p:nvPr>
            <p:ph idx="1"/>
          </p:nvPr>
        </p:nvSpPr>
        <p:spPr>
          <a:xfrm>
            <a:off x="989400" y="1685925"/>
            <a:ext cx="10213200" cy="4954572"/>
          </a:xfrm>
        </p:spPr>
        <p:txBody>
          <a:bodyPr>
            <a:normAutofit/>
          </a:bodyPr>
          <a:lstStyle/>
          <a:p>
            <a:r>
              <a:rPr lang="ro-RO" dirty="0">
                <a:hlinkClick r:id="rId2"/>
              </a:rPr>
              <a:t>https://learn.microsoft.com/en-us/sql/t-sql/queries/select-transact-sql?view=sql-server-ver16</a:t>
            </a:r>
            <a:endParaRPr lang="en-US" dirty="0"/>
          </a:p>
          <a:p>
            <a:r>
              <a:rPr lang="ro-RO" dirty="0">
                <a:hlinkClick r:id="rId3"/>
              </a:rPr>
              <a:t>https://learn.microsoft.com/en-us/sql/t-sql/queries/select-clause-transact-sql?view=sql-server-ver16</a:t>
            </a:r>
            <a:endParaRPr lang="en-US" dirty="0"/>
          </a:p>
          <a:p>
            <a:r>
              <a:rPr lang="ro-RO" dirty="0">
                <a:hlinkClick r:id="rId4"/>
              </a:rPr>
              <a:t>https://learn.microsoft.com/en-us/sql/t-sql/queries/select-examples-transact-sql?view=sql-server-ver16</a:t>
            </a:r>
            <a:endParaRPr lang="en-US" dirty="0"/>
          </a:p>
          <a:p>
            <a:r>
              <a:rPr lang="ro-RO" dirty="0">
                <a:hlinkClick r:id="rId5"/>
              </a:rPr>
              <a:t>https://learn.microsoft.com/en-us/sql/t-sql/queries/select-group-by-transact-sql?view=sql-server-ver16</a:t>
            </a:r>
            <a:endParaRPr lang="en-US" dirty="0"/>
          </a:p>
          <a:p>
            <a:r>
              <a:rPr lang="ro-RO" dirty="0">
                <a:hlinkClick r:id="rId6"/>
              </a:rPr>
              <a:t>https://learn.microsoft.com/en-us/sql/t-sql/queries/select-having-transact-sql?view=sql-server-ver16</a:t>
            </a:r>
            <a:endParaRPr lang="en-US" dirty="0"/>
          </a:p>
          <a:p>
            <a:endParaRPr lang="ro-RO" dirty="0"/>
          </a:p>
        </p:txBody>
      </p:sp>
    </p:spTree>
    <p:extLst>
      <p:ext uri="{BB962C8B-B14F-4D97-AF65-F5344CB8AC3E}">
        <p14:creationId xmlns:p14="http://schemas.microsoft.com/office/powerpoint/2010/main" val="24282248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ED15-2139-7927-2A57-6AD17B3F6AD6}"/>
              </a:ext>
            </a:extLst>
          </p:cNvPr>
          <p:cNvSpPr>
            <a:spLocks noGrp="1"/>
          </p:cNvSpPr>
          <p:nvPr>
            <p:ph type="title"/>
          </p:nvPr>
        </p:nvSpPr>
        <p:spPr/>
        <p:txBody>
          <a:bodyPr/>
          <a:lstStyle/>
          <a:p>
            <a:r>
              <a:rPr lang="en-US" dirty="0" err="1">
                <a:latin typeface="+mn-lt"/>
              </a:rPr>
              <a:t>Bibliografie</a:t>
            </a:r>
            <a:endParaRPr lang="ro-RO" dirty="0"/>
          </a:p>
        </p:txBody>
      </p:sp>
      <p:sp>
        <p:nvSpPr>
          <p:cNvPr id="3" name="Content Placeholder 2">
            <a:extLst>
              <a:ext uri="{FF2B5EF4-FFF2-40B4-BE49-F238E27FC236}">
                <a16:creationId xmlns:a16="http://schemas.microsoft.com/office/drawing/2014/main" id="{2A1FA551-656F-D882-B4D6-555ED0AB5C06}"/>
              </a:ext>
            </a:extLst>
          </p:cNvPr>
          <p:cNvSpPr>
            <a:spLocks noGrp="1"/>
          </p:cNvSpPr>
          <p:nvPr>
            <p:ph idx="1"/>
          </p:nvPr>
        </p:nvSpPr>
        <p:spPr>
          <a:xfrm>
            <a:off x="989400" y="1685925"/>
            <a:ext cx="10213200" cy="5016716"/>
          </a:xfrm>
        </p:spPr>
        <p:txBody>
          <a:bodyPr>
            <a:normAutofit/>
          </a:bodyPr>
          <a:lstStyle/>
          <a:p>
            <a:r>
              <a:rPr lang="ro-RO" dirty="0">
                <a:hlinkClick r:id="rId2"/>
              </a:rPr>
              <a:t>https://learn.microsoft.com/en-us/sql/t-sql/queries/from-transact-sql?view=sql-server-ver16</a:t>
            </a:r>
            <a:endParaRPr lang="en-US" dirty="0"/>
          </a:p>
          <a:p>
            <a:r>
              <a:rPr lang="ro-RO" dirty="0">
                <a:hlinkClick r:id="rId3"/>
              </a:rPr>
              <a:t>https://learn.microsoft.com/en-us/sql/t-sql/queries/where-transact-sql?view=sql-server-ver16</a:t>
            </a:r>
            <a:endParaRPr lang="en-US" dirty="0"/>
          </a:p>
          <a:p>
            <a:r>
              <a:rPr lang="ro-RO" dirty="0">
                <a:hlinkClick r:id="rId4"/>
              </a:rPr>
              <a:t>https://learn.microsoft.com/en-us/sql/t-sql/queries/is-null-transact-sql?view=sql-server-ver16</a:t>
            </a:r>
            <a:endParaRPr lang="en-US" dirty="0"/>
          </a:p>
          <a:p>
            <a:r>
              <a:rPr lang="ro-RO" dirty="0">
                <a:hlinkClick r:id="rId5"/>
              </a:rPr>
              <a:t>https://learn.microsoft.com/en-us/sql/t-sql/language-elements/like-transact-sql?view=sql-server-ver16</a:t>
            </a:r>
            <a:endParaRPr lang="en-US" dirty="0"/>
          </a:p>
          <a:p>
            <a:r>
              <a:rPr lang="ro-RO" dirty="0">
                <a:hlinkClick r:id="rId6"/>
              </a:rPr>
              <a:t>https://learn.microsoft.com/en-us/sql/t-sql/language-elements/between-transact-sql?view=sql-server-ver16</a:t>
            </a:r>
            <a:endParaRPr lang="en-US" dirty="0"/>
          </a:p>
          <a:p>
            <a:endParaRPr lang="ro-RO" dirty="0"/>
          </a:p>
        </p:txBody>
      </p:sp>
    </p:spTree>
    <p:extLst>
      <p:ext uri="{BB962C8B-B14F-4D97-AF65-F5344CB8AC3E}">
        <p14:creationId xmlns:p14="http://schemas.microsoft.com/office/powerpoint/2010/main" val="37269151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ED15-2139-7927-2A57-6AD17B3F6AD6}"/>
              </a:ext>
            </a:extLst>
          </p:cNvPr>
          <p:cNvSpPr>
            <a:spLocks noGrp="1"/>
          </p:cNvSpPr>
          <p:nvPr>
            <p:ph type="title"/>
          </p:nvPr>
        </p:nvSpPr>
        <p:spPr/>
        <p:txBody>
          <a:bodyPr/>
          <a:lstStyle/>
          <a:p>
            <a:r>
              <a:rPr lang="en-US" dirty="0" err="1">
                <a:latin typeface="+mn-lt"/>
              </a:rPr>
              <a:t>Bibliografie</a:t>
            </a:r>
            <a:endParaRPr lang="ro-RO" dirty="0"/>
          </a:p>
        </p:txBody>
      </p:sp>
      <p:sp>
        <p:nvSpPr>
          <p:cNvPr id="3" name="Content Placeholder 2">
            <a:extLst>
              <a:ext uri="{FF2B5EF4-FFF2-40B4-BE49-F238E27FC236}">
                <a16:creationId xmlns:a16="http://schemas.microsoft.com/office/drawing/2014/main" id="{2A1FA551-656F-D882-B4D6-555ED0AB5C06}"/>
              </a:ext>
            </a:extLst>
          </p:cNvPr>
          <p:cNvSpPr>
            <a:spLocks noGrp="1"/>
          </p:cNvSpPr>
          <p:nvPr>
            <p:ph idx="1"/>
          </p:nvPr>
        </p:nvSpPr>
        <p:spPr>
          <a:xfrm>
            <a:off x="989400" y="1685925"/>
            <a:ext cx="10213200" cy="5016716"/>
          </a:xfrm>
        </p:spPr>
        <p:txBody>
          <a:bodyPr>
            <a:normAutofit/>
          </a:bodyPr>
          <a:lstStyle/>
          <a:p>
            <a:r>
              <a:rPr lang="ro-RO" dirty="0">
                <a:hlinkClick r:id="rId2"/>
              </a:rPr>
              <a:t>https://learn.microsoft.com/en-us/sql/t-sql/language-elements/exists-transact-sql?view=sql-server-ver16</a:t>
            </a:r>
            <a:endParaRPr lang="en-US" dirty="0"/>
          </a:p>
          <a:p>
            <a:r>
              <a:rPr lang="ro-RO" dirty="0">
                <a:hlinkClick r:id="rId3"/>
              </a:rPr>
              <a:t>https://learn.microsoft.com/en-us/sql/t-sql/language-elements/in-transact-sql?view=sql-server-ver16</a:t>
            </a:r>
            <a:endParaRPr lang="en-US" dirty="0"/>
          </a:p>
          <a:p>
            <a:r>
              <a:rPr lang="ro-RO" dirty="0">
                <a:hlinkClick r:id="rId4"/>
              </a:rPr>
              <a:t>https://learn.microsoft.com/en-us/sql/t-sql/language-elements/not-transact-sql?view=sql-server-ver16</a:t>
            </a:r>
            <a:endParaRPr lang="en-US" dirty="0"/>
          </a:p>
          <a:p>
            <a:r>
              <a:rPr lang="ro-RO" dirty="0">
                <a:hlinkClick r:id="rId5"/>
              </a:rPr>
              <a:t>https://learn.microsoft.com/en-us/sql/t-sql/language-elements/or-transact-sql?view=sql-server-ver16</a:t>
            </a:r>
            <a:endParaRPr lang="en-US" dirty="0"/>
          </a:p>
          <a:p>
            <a:r>
              <a:rPr lang="ro-RO" dirty="0">
                <a:hlinkClick r:id="rId6"/>
              </a:rPr>
              <a:t>https://learn.microsoft.com/en-us/sql/t-sql/language-elements/some-any-transact-sql?view=sql-server-ver16</a:t>
            </a:r>
            <a:endParaRPr lang="en-US" dirty="0"/>
          </a:p>
          <a:p>
            <a:endParaRPr lang="ro-RO" dirty="0"/>
          </a:p>
        </p:txBody>
      </p:sp>
    </p:spTree>
    <p:extLst>
      <p:ext uri="{BB962C8B-B14F-4D97-AF65-F5344CB8AC3E}">
        <p14:creationId xmlns:p14="http://schemas.microsoft.com/office/powerpoint/2010/main" val="310768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ED15-2139-7927-2A57-6AD17B3F6AD6}"/>
              </a:ext>
            </a:extLst>
          </p:cNvPr>
          <p:cNvSpPr>
            <a:spLocks noGrp="1"/>
          </p:cNvSpPr>
          <p:nvPr>
            <p:ph type="title"/>
          </p:nvPr>
        </p:nvSpPr>
        <p:spPr/>
        <p:txBody>
          <a:bodyPr/>
          <a:lstStyle/>
          <a:p>
            <a:r>
              <a:rPr lang="en-US" dirty="0" err="1">
                <a:latin typeface="+mn-lt"/>
              </a:rPr>
              <a:t>Bibliografie</a:t>
            </a:r>
            <a:endParaRPr lang="ro-RO" dirty="0"/>
          </a:p>
        </p:txBody>
      </p:sp>
      <p:sp>
        <p:nvSpPr>
          <p:cNvPr id="3" name="Content Placeholder 2">
            <a:extLst>
              <a:ext uri="{FF2B5EF4-FFF2-40B4-BE49-F238E27FC236}">
                <a16:creationId xmlns:a16="http://schemas.microsoft.com/office/drawing/2014/main" id="{2A1FA551-656F-D882-B4D6-555ED0AB5C06}"/>
              </a:ext>
            </a:extLst>
          </p:cNvPr>
          <p:cNvSpPr>
            <a:spLocks noGrp="1"/>
          </p:cNvSpPr>
          <p:nvPr>
            <p:ph idx="1"/>
          </p:nvPr>
        </p:nvSpPr>
        <p:spPr>
          <a:xfrm>
            <a:off x="989400" y="1685925"/>
            <a:ext cx="10213200" cy="5016716"/>
          </a:xfrm>
        </p:spPr>
        <p:txBody>
          <a:bodyPr>
            <a:normAutofit/>
          </a:bodyPr>
          <a:lstStyle/>
          <a:p>
            <a:r>
              <a:rPr lang="ro-RO" dirty="0">
                <a:hlinkClick r:id="rId2"/>
              </a:rPr>
              <a:t>https://learn.microsoft.com/en-us/sql/t-sql/language-elements/all-transact-sql?view=sql-server-ver16</a:t>
            </a:r>
            <a:endParaRPr lang="en-US" dirty="0"/>
          </a:p>
          <a:p>
            <a:r>
              <a:rPr lang="ro-RO" dirty="0">
                <a:hlinkClick r:id="rId3"/>
              </a:rPr>
              <a:t>https://learn.microsoft.com/en-us/sql/t-sql/language-elements/and-transact-sql?view=sql-server-ver16</a:t>
            </a:r>
            <a:endParaRPr lang="en-US" dirty="0"/>
          </a:p>
          <a:p>
            <a:r>
              <a:rPr lang="ro-RO" dirty="0">
                <a:hlinkClick r:id="rId4"/>
              </a:rPr>
              <a:t>https://learn.microsoft.com/en-us/sql/t-sql/language-elements/set-operators-union-transact-sql?view=sql-server-ver16</a:t>
            </a:r>
            <a:endParaRPr lang="en-US" dirty="0"/>
          </a:p>
          <a:p>
            <a:r>
              <a:rPr lang="ro-RO" dirty="0">
                <a:hlinkClick r:id="rId5"/>
              </a:rPr>
              <a:t>https://learn.microsoft.com/en-us/sql/t-sql/language-elements/set-operators-except-and-intersect-transact-sql?view=sql-server-ver16</a:t>
            </a:r>
            <a:endParaRPr lang="en-US" dirty="0"/>
          </a:p>
          <a:p>
            <a:r>
              <a:rPr lang="ro-RO" dirty="0">
                <a:hlinkClick r:id="rId6"/>
              </a:rPr>
              <a:t>https://learn.microsoft.com/en-us/sql/t-sql/statements/insert-transact-sql?view=sql-server-ver16</a:t>
            </a:r>
            <a:endParaRPr lang="en-US" dirty="0"/>
          </a:p>
          <a:p>
            <a:endParaRPr lang="ro-RO" dirty="0"/>
          </a:p>
        </p:txBody>
      </p:sp>
    </p:spTree>
    <p:extLst>
      <p:ext uri="{BB962C8B-B14F-4D97-AF65-F5344CB8AC3E}">
        <p14:creationId xmlns:p14="http://schemas.microsoft.com/office/powerpoint/2010/main" val="12010159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9ED15-2139-7927-2A57-6AD17B3F6AD6}"/>
              </a:ext>
            </a:extLst>
          </p:cNvPr>
          <p:cNvSpPr>
            <a:spLocks noGrp="1"/>
          </p:cNvSpPr>
          <p:nvPr>
            <p:ph type="title"/>
          </p:nvPr>
        </p:nvSpPr>
        <p:spPr/>
        <p:txBody>
          <a:bodyPr/>
          <a:lstStyle/>
          <a:p>
            <a:r>
              <a:rPr lang="en-US" dirty="0" err="1">
                <a:latin typeface="+mn-lt"/>
              </a:rPr>
              <a:t>Bibliografie</a:t>
            </a:r>
            <a:endParaRPr lang="ro-RO" dirty="0"/>
          </a:p>
        </p:txBody>
      </p:sp>
      <p:sp>
        <p:nvSpPr>
          <p:cNvPr id="3" name="Content Placeholder 2">
            <a:extLst>
              <a:ext uri="{FF2B5EF4-FFF2-40B4-BE49-F238E27FC236}">
                <a16:creationId xmlns:a16="http://schemas.microsoft.com/office/drawing/2014/main" id="{2A1FA551-656F-D882-B4D6-555ED0AB5C06}"/>
              </a:ext>
            </a:extLst>
          </p:cNvPr>
          <p:cNvSpPr>
            <a:spLocks noGrp="1"/>
          </p:cNvSpPr>
          <p:nvPr>
            <p:ph idx="1"/>
          </p:nvPr>
        </p:nvSpPr>
        <p:spPr>
          <a:xfrm>
            <a:off x="989400" y="1685925"/>
            <a:ext cx="10213200" cy="5016716"/>
          </a:xfrm>
        </p:spPr>
        <p:txBody>
          <a:bodyPr/>
          <a:lstStyle/>
          <a:p>
            <a:r>
              <a:rPr lang="ro-RO" dirty="0">
                <a:hlinkClick r:id="rId2"/>
              </a:rPr>
              <a:t>https://learn.microsoft.com/en-us/sql/t-sql/queries/update-transact-sql?view=sql-server-ver16</a:t>
            </a:r>
            <a:endParaRPr lang="en-US" dirty="0"/>
          </a:p>
          <a:p>
            <a:r>
              <a:rPr lang="ro-RO" dirty="0">
                <a:hlinkClick r:id="rId3"/>
              </a:rPr>
              <a:t>https://learn.microsoft.com/en-us/sql/t-sql/statements/delete-transact-sql?view=sql-server-ver16</a:t>
            </a:r>
            <a:endParaRPr lang="en-US" dirty="0"/>
          </a:p>
          <a:p>
            <a:endParaRPr lang="ro-RO" dirty="0"/>
          </a:p>
        </p:txBody>
      </p:sp>
    </p:spTree>
    <p:extLst>
      <p:ext uri="{BB962C8B-B14F-4D97-AF65-F5344CB8AC3E}">
        <p14:creationId xmlns:p14="http://schemas.microsoft.com/office/powerpoint/2010/main" val="36571134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022C7-73D0-6F51-E7B2-F7F372E59453}"/>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665FE439-A466-9A42-0DD3-587095EE134B}"/>
              </a:ext>
            </a:extLst>
          </p:cNvPr>
          <p:cNvSpPr>
            <a:spLocks noGrp="1"/>
          </p:cNvSpPr>
          <p:nvPr>
            <p:ph idx="1"/>
          </p:nvPr>
        </p:nvSpPr>
        <p:spPr>
          <a:xfrm>
            <a:off x="989400" y="1685925"/>
            <a:ext cx="10569326" cy="4954572"/>
          </a:xfrm>
        </p:spPr>
        <p:txBody>
          <a:bodyPr>
            <a:normAutofit/>
          </a:bodyPr>
          <a:lstStyle/>
          <a:p>
            <a:r>
              <a:rPr lang="ro-RO" dirty="0"/>
              <a:t>Pentru a adăuga date într-un tabel, vom folosi instrucțiunea </a:t>
            </a:r>
            <a:r>
              <a:rPr lang="ro-RO" b="1" dirty="0"/>
              <a:t>INSERT</a:t>
            </a:r>
          </a:p>
          <a:p>
            <a:r>
              <a:rPr lang="ro-RO" dirty="0"/>
              <a:t>Exemplu:</a:t>
            </a:r>
          </a:p>
          <a:p>
            <a:pPr marL="0" indent="0">
              <a:buNone/>
            </a:pPr>
            <a:r>
              <a:rPr lang="ro-RO" dirty="0">
                <a:solidFill>
                  <a:schemeClr val="accent1">
                    <a:lumMod val="75000"/>
                    <a:alpha val="60000"/>
                  </a:schemeClr>
                </a:solidFill>
              </a:rPr>
              <a:t>	</a:t>
            </a:r>
            <a:r>
              <a:rPr lang="en-US" dirty="0">
                <a:solidFill>
                  <a:schemeClr val="accent1">
                    <a:lumMod val="75000"/>
                    <a:alpha val="60000"/>
                  </a:schemeClr>
                </a:solidFill>
              </a:rPr>
              <a:t>--</a:t>
            </a:r>
            <a:r>
              <a:rPr lang="ro-RO" dirty="0">
                <a:solidFill>
                  <a:schemeClr val="accent1">
                    <a:lumMod val="75000"/>
                    <a:alpha val="60000"/>
                  </a:schemeClr>
                </a:solidFill>
              </a:rPr>
              <a:t>Adăugarea unei înregistrări noi în tabelul </a:t>
            </a:r>
            <a:r>
              <a:rPr lang="ro-RO" i="1" dirty="0">
                <a:solidFill>
                  <a:schemeClr val="accent1">
                    <a:lumMod val="75000"/>
                    <a:alpha val="60000"/>
                  </a:schemeClr>
                </a:solidFill>
              </a:rPr>
              <a:t>Sectiuni</a:t>
            </a:r>
            <a:endParaRPr lang="en-US" i="1" dirty="0">
              <a:solidFill>
                <a:schemeClr val="accent1">
                  <a:lumMod val="75000"/>
                  <a:alpha val="60000"/>
                </a:schemeClr>
              </a:solidFill>
            </a:endParaRPr>
          </a:p>
          <a:p>
            <a:pPr marL="0" indent="0">
              <a:buNone/>
            </a:pPr>
            <a:r>
              <a:rPr lang="ro-RO" dirty="0">
                <a:latin typeface="Consolas" panose="020B0609020204030204" pitchFamily="49" charset="0"/>
              </a:rPr>
              <a:t>	</a:t>
            </a:r>
            <a:r>
              <a:rPr lang="ro-RO" sz="1800" dirty="0">
                <a:solidFill>
                  <a:srgbClr val="0000FF">
                    <a:alpha val="60000"/>
                  </a:srgbClr>
                </a:solidFill>
                <a:latin typeface="Consolas" panose="020B0609020204030204" pitchFamily="49" charset="0"/>
              </a:rPr>
              <a:t>INSERT INTO</a:t>
            </a:r>
            <a:r>
              <a:rPr lang="en-US" sz="1800" dirty="0">
                <a:solidFill>
                  <a:srgbClr val="0000FF">
                    <a:alpha val="60000"/>
                  </a:srgbClr>
                </a:solidFill>
                <a:latin typeface="Consolas" panose="020B0609020204030204" pitchFamily="49" charset="0"/>
              </a:rPr>
              <a:t> </a:t>
            </a:r>
            <a:r>
              <a:rPr lang="ro-RO" sz="1800" dirty="0">
                <a:latin typeface="Consolas" panose="020B0609020204030204" pitchFamily="49" charset="0"/>
              </a:rPr>
              <a:t>Sectiuni (nume, descriere) </a:t>
            </a:r>
            <a:r>
              <a:rPr lang="ro-RO" sz="1800" dirty="0">
                <a:solidFill>
                  <a:srgbClr val="0000FF">
                    <a:alpha val="60000"/>
                  </a:srgbClr>
                </a:solidFill>
                <a:latin typeface="Consolas" panose="020B0609020204030204" pitchFamily="49" charset="0"/>
              </a:rPr>
              <a:t>VALUES</a:t>
            </a:r>
            <a:r>
              <a:rPr lang="ro-RO" sz="1800" dirty="0">
                <a:latin typeface="Consolas" panose="020B0609020204030204" pitchFamily="49" charset="0"/>
              </a:rPr>
              <a:t> </a:t>
            </a:r>
          </a:p>
          <a:p>
            <a:pPr marL="0" indent="0">
              <a:buNone/>
            </a:pPr>
            <a:r>
              <a:rPr lang="ro-RO" sz="1800" dirty="0">
                <a:latin typeface="Consolas" panose="020B0609020204030204" pitchFamily="49" charset="0"/>
              </a:rPr>
              <a:t>	(</a:t>
            </a:r>
            <a:r>
              <a:rPr lang="en-US" sz="1800" dirty="0">
                <a:solidFill>
                  <a:srgbClr val="FF0000">
                    <a:alpha val="60000"/>
                  </a:srgbClr>
                </a:solidFill>
                <a:latin typeface="Consolas" panose="020B0609020204030204" pitchFamily="49" charset="0"/>
              </a:rPr>
              <a:t>'</a:t>
            </a:r>
            <a:r>
              <a:rPr lang="en-US" sz="1800" dirty="0" err="1">
                <a:solidFill>
                  <a:srgbClr val="FF0000">
                    <a:alpha val="60000"/>
                  </a:srgbClr>
                </a:solidFill>
                <a:latin typeface="Consolas" panose="020B0609020204030204" pitchFamily="49" charset="0"/>
              </a:rPr>
              <a:t>sectiunea</a:t>
            </a:r>
            <a:r>
              <a:rPr lang="en-US" sz="1800" dirty="0">
                <a:solidFill>
                  <a:srgbClr val="FF0000">
                    <a:alpha val="60000"/>
                  </a:srgbClr>
                </a:solidFill>
                <a:latin typeface="Consolas" panose="020B0609020204030204" pitchFamily="49" charset="0"/>
              </a:rPr>
              <a:t> 1'</a:t>
            </a:r>
            <a:r>
              <a:rPr lang="en-US" sz="1800" dirty="0">
                <a:latin typeface="Consolas" panose="020B0609020204030204" pitchFamily="49" charset="0"/>
              </a:rPr>
              <a:t>, </a:t>
            </a:r>
            <a:r>
              <a:rPr lang="en-US" sz="1800" dirty="0">
                <a:solidFill>
                  <a:srgbClr val="FF0000">
                    <a:alpha val="60000"/>
                  </a:srgbClr>
                </a:solidFill>
                <a:latin typeface="Consolas" panose="020B0609020204030204" pitchFamily="49" charset="0"/>
              </a:rPr>
              <a:t>'</a:t>
            </a:r>
            <a:r>
              <a:rPr lang="en-US" sz="1800" dirty="0" err="1">
                <a:solidFill>
                  <a:srgbClr val="FF0000">
                    <a:alpha val="60000"/>
                  </a:srgbClr>
                </a:solidFill>
                <a:latin typeface="Consolas" panose="020B0609020204030204" pitchFamily="49" charset="0"/>
              </a:rPr>
              <a:t>cea</a:t>
            </a:r>
            <a:r>
              <a:rPr lang="en-US" sz="1800" dirty="0">
                <a:solidFill>
                  <a:srgbClr val="FF0000">
                    <a:alpha val="60000"/>
                  </a:srgbClr>
                </a:solidFill>
                <a:latin typeface="Consolas" panose="020B0609020204030204" pitchFamily="49" charset="0"/>
              </a:rPr>
              <a:t> </a:t>
            </a:r>
            <a:r>
              <a:rPr lang="en-US" sz="1800" dirty="0" err="1">
                <a:solidFill>
                  <a:srgbClr val="FF0000">
                    <a:alpha val="60000"/>
                  </a:srgbClr>
                </a:solidFill>
                <a:latin typeface="Consolas" panose="020B0609020204030204" pitchFamily="49" charset="0"/>
              </a:rPr>
              <a:t>mai</a:t>
            </a:r>
            <a:r>
              <a:rPr lang="en-US" sz="1800" dirty="0">
                <a:solidFill>
                  <a:srgbClr val="FF0000">
                    <a:alpha val="60000"/>
                  </a:srgbClr>
                </a:solidFill>
                <a:latin typeface="Consolas" panose="020B0609020204030204" pitchFamily="49" charset="0"/>
              </a:rPr>
              <a:t> mare </a:t>
            </a:r>
            <a:r>
              <a:rPr lang="en-US" sz="1800" dirty="0" err="1">
                <a:solidFill>
                  <a:srgbClr val="FF0000">
                    <a:alpha val="60000"/>
                  </a:srgbClr>
                </a:solidFill>
                <a:latin typeface="Consolas" panose="020B0609020204030204" pitchFamily="49" charset="0"/>
              </a:rPr>
              <a:t>sectiune</a:t>
            </a:r>
            <a:r>
              <a:rPr lang="en-US" sz="1800" dirty="0">
                <a:solidFill>
                  <a:srgbClr val="FF0000">
                    <a:alpha val="60000"/>
                  </a:srgbClr>
                </a:solidFill>
                <a:latin typeface="Consolas" panose="020B0609020204030204" pitchFamily="49" charset="0"/>
              </a:rPr>
              <a:t>'</a:t>
            </a:r>
            <a:r>
              <a:rPr lang="en-US" sz="1800" dirty="0">
                <a:latin typeface="Consolas" panose="020B0609020204030204" pitchFamily="49" charset="0"/>
              </a:rPr>
              <a:t>);</a:t>
            </a:r>
          </a:p>
          <a:p>
            <a:pPr marL="320040" lvl="1" indent="0">
              <a:buNone/>
            </a:pPr>
            <a:r>
              <a:rPr lang="en-US" dirty="0">
                <a:solidFill>
                  <a:schemeClr val="accent1">
                    <a:lumMod val="75000"/>
                    <a:alpha val="60000"/>
                  </a:schemeClr>
                </a:solidFill>
              </a:rPr>
              <a:t>	</a:t>
            </a:r>
            <a:r>
              <a:rPr lang="en-US" i="0" dirty="0">
                <a:solidFill>
                  <a:schemeClr val="accent1">
                    <a:lumMod val="75000"/>
                    <a:alpha val="60000"/>
                  </a:schemeClr>
                </a:solidFill>
              </a:rPr>
              <a:t>--</a:t>
            </a:r>
            <a:r>
              <a:rPr lang="ro-RO" i="0" dirty="0">
                <a:solidFill>
                  <a:schemeClr val="accent1">
                    <a:lumMod val="75000"/>
                    <a:alpha val="60000"/>
                  </a:schemeClr>
                </a:solidFill>
              </a:rPr>
              <a:t>Adăugarea unei înregistrări noi în tabelul </a:t>
            </a:r>
            <a:r>
              <a:rPr lang="en-US" dirty="0" err="1">
                <a:solidFill>
                  <a:schemeClr val="accent1">
                    <a:lumMod val="75000"/>
                    <a:alpha val="60000"/>
                  </a:schemeClr>
                </a:solidFill>
              </a:rPr>
              <a:t>Atractii</a:t>
            </a:r>
            <a:endParaRPr lang="en-US" dirty="0">
              <a:solidFill>
                <a:schemeClr val="accent1">
                  <a:lumMod val="75000"/>
                  <a:alpha val="60000"/>
                </a:schemeClr>
              </a:solidFill>
            </a:endParaRPr>
          </a:p>
          <a:p>
            <a:pPr marL="320040" lvl="1" indent="0">
              <a:buNone/>
            </a:pPr>
            <a:r>
              <a:rPr lang="en-US" i="0" dirty="0">
                <a:solidFill>
                  <a:schemeClr val="accent1">
                    <a:lumMod val="75000"/>
                    <a:alpha val="60000"/>
                  </a:schemeClr>
                </a:solidFill>
              </a:rPr>
              <a:t>	</a:t>
            </a:r>
            <a:r>
              <a:rPr lang="ro-RO" i="0" dirty="0">
                <a:solidFill>
                  <a:srgbClr val="0000FF">
                    <a:alpha val="60000"/>
                  </a:srgbClr>
                </a:solidFill>
                <a:latin typeface="Consolas" panose="020B0609020204030204" pitchFamily="49" charset="0"/>
              </a:rPr>
              <a:t>INSERT INTO</a:t>
            </a:r>
            <a:r>
              <a:rPr lang="en-US" i="0" dirty="0">
                <a:solidFill>
                  <a:srgbClr val="0000FF">
                    <a:alpha val="60000"/>
                  </a:srgbClr>
                </a:solidFill>
                <a:latin typeface="Consolas" panose="020B0609020204030204" pitchFamily="49" charset="0"/>
              </a:rPr>
              <a:t> </a:t>
            </a:r>
            <a:r>
              <a:rPr lang="en-US" i="0" dirty="0" err="1">
                <a:latin typeface="Consolas" panose="020B0609020204030204" pitchFamily="49" charset="0"/>
              </a:rPr>
              <a:t>Atractii</a:t>
            </a:r>
            <a:r>
              <a:rPr lang="ro-RO" i="0" dirty="0">
                <a:latin typeface="Consolas" panose="020B0609020204030204" pitchFamily="49" charset="0"/>
              </a:rPr>
              <a:t> (nume, descriere</a:t>
            </a:r>
            <a:r>
              <a:rPr lang="en-US" i="0" dirty="0">
                <a:latin typeface="Consolas" panose="020B0609020204030204" pitchFamily="49" charset="0"/>
              </a:rPr>
              <a:t>, </a:t>
            </a:r>
            <a:r>
              <a:rPr lang="en-US" i="0" dirty="0" err="1">
                <a:latin typeface="Consolas" panose="020B0609020204030204" pitchFamily="49" charset="0"/>
              </a:rPr>
              <a:t>varsta_min</a:t>
            </a:r>
            <a:r>
              <a:rPr lang="en-US" i="0" dirty="0">
                <a:latin typeface="Consolas" panose="020B0609020204030204" pitchFamily="49" charset="0"/>
              </a:rPr>
              <a:t>, </a:t>
            </a:r>
            <a:r>
              <a:rPr lang="en-US" i="0" dirty="0" err="1">
                <a:latin typeface="Consolas" panose="020B0609020204030204" pitchFamily="49" charset="0"/>
              </a:rPr>
              <a:t>cod_s</a:t>
            </a:r>
            <a:r>
              <a:rPr lang="ro-RO" i="0" dirty="0">
                <a:latin typeface="Consolas" panose="020B0609020204030204" pitchFamily="49" charset="0"/>
              </a:rPr>
              <a:t>) </a:t>
            </a:r>
            <a:r>
              <a:rPr lang="ro-RO" i="0" dirty="0">
                <a:solidFill>
                  <a:srgbClr val="0000FF">
                    <a:alpha val="60000"/>
                  </a:srgbClr>
                </a:solidFill>
                <a:latin typeface="Consolas" panose="020B0609020204030204" pitchFamily="49" charset="0"/>
              </a:rPr>
              <a:t>VALUES</a:t>
            </a:r>
          </a:p>
          <a:p>
            <a:pPr marL="320040" lvl="1" indent="0">
              <a:buNone/>
            </a:pPr>
            <a:r>
              <a:rPr lang="ro-RO" i="0" dirty="0">
                <a:latin typeface="Consolas" panose="020B0609020204030204" pitchFamily="49" charset="0"/>
              </a:rPr>
              <a:t> </a:t>
            </a:r>
            <a:r>
              <a:rPr lang="en-US" i="0" dirty="0">
                <a:latin typeface="Consolas" panose="020B0609020204030204" pitchFamily="49" charset="0"/>
              </a:rPr>
              <a:t>	</a:t>
            </a:r>
            <a:r>
              <a:rPr lang="ro-RO" i="0" dirty="0">
                <a:latin typeface="Consolas" panose="020B0609020204030204" pitchFamily="49" charset="0"/>
              </a:rPr>
              <a:t>(</a:t>
            </a:r>
            <a:r>
              <a:rPr lang="en-US" i="0" dirty="0">
                <a:solidFill>
                  <a:srgbClr val="FF0000">
                    <a:alpha val="60000"/>
                  </a:srgbClr>
                </a:solidFill>
                <a:latin typeface="Consolas" panose="020B0609020204030204" pitchFamily="49" charset="0"/>
              </a:rPr>
              <a:t>'rollercoaster'</a:t>
            </a:r>
            <a:r>
              <a:rPr lang="en-US" i="0" dirty="0">
                <a:latin typeface="Consolas" panose="020B0609020204030204" pitchFamily="49" charset="0"/>
              </a:rPr>
              <a:t>, </a:t>
            </a:r>
            <a:r>
              <a:rPr lang="en-US" i="0" dirty="0">
                <a:solidFill>
                  <a:srgbClr val="FF0000">
                    <a:alpha val="60000"/>
                  </a:srgbClr>
                </a:solidFill>
                <a:latin typeface="Consolas" panose="020B0609020204030204" pitchFamily="49" charset="0"/>
              </a:rPr>
              <a:t>'</a:t>
            </a:r>
            <a:r>
              <a:rPr lang="en-US" i="0" dirty="0" err="1">
                <a:solidFill>
                  <a:srgbClr val="FF0000">
                    <a:alpha val="60000"/>
                  </a:srgbClr>
                </a:solidFill>
                <a:latin typeface="Consolas" panose="020B0609020204030204" pitchFamily="49" charset="0"/>
              </a:rPr>
              <a:t>cel</a:t>
            </a:r>
            <a:r>
              <a:rPr lang="en-US" i="0" dirty="0">
                <a:solidFill>
                  <a:srgbClr val="FF0000">
                    <a:alpha val="60000"/>
                  </a:srgbClr>
                </a:solidFill>
                <a:latin typeface="Consolas" panose="020B0609020204030204" pitchFamily="49" charset="0"/>
              </a:rPr>
              <a:t> </a:t>
            </a:r>
            <a:r>
              <a:rPr lang="en-US" i="0" dirty="0" err="1">
                <a:solidFill>
                  <a:srgbClr val="FF0000">
                    <a:alpha val="60000"/>
                  </a:srgbClr>
                </a:solidFill>
                <a:latin typeface="Consolas" panose="020B0609020204030204" pitchFamily="49" charset="0"/>
              </a:rPr>
              <a:t>mai</a:t>
            </a:r>
            <a:r>
              <a:rPr lang="en-US" i="0" dirty="0">
                <a:solidFill>
                  <a:srgbClr val="FF0000">
                    <a:alpha val="60000"/>
                  </a:srgbClr>
                </a:solidFill>
                <a:latin typeface="Consolas" panose="020B0609020204030204" pitchFamily="49" charset="0"/>
              </a:rPr>
              <a:t> rapid </a:t>
            </a:r>
            <a:r>
              <a:rPr lang="en-US" i="0">
                <a:solidFill>
                  <a:srgbClr val="FF0000">
                    <a:alpha val="60000"/>
                  </a:srgbClr>
                </a:solidFill>
                <a:latin typeface="Consolas" panose="020B0609020204030204" pitchFamily="49" charset="0"/>
              </a:rPr>
              <a:t>din parc'</a:t>
            </a:r>
            <a:r>
              <a:rPr lang="en-US" i="0">
                <a:latin typeface="Consolas" panose="020B0609020204030204" pitchFamily="49" charset="0"/>
              </a:rPr>
              <a:t>,</a:t>
            </a:r>
            <a:r>
              <a:rPr lang="ro-RO" i="0" dirty="0">
                <a:latin typeface="Consolas" panose="020B0609020204030204" pitchFamily="49" charset="0"/>
              </a:rPr>
              <a:t> </a:t>
            </a:r>
            <a:r>
              <a:rPr lang="en-US" i="0" dirty="0">
                <a:latin typeface="Consolas" panose="020B0609020204030204" pitchFamily="49" charset="0"/>
              </a:rPr>
              <a:t>12,</a:t>
            </a:r>
            <a:r>
              <a:rPr lang="ro-RO" i="0" dirty="0">
                <a:latin typeface="Consolas" panose="020B0609020204030204" pitchFamily="49" charset="0"/>
              </a:rPr>
              <a:t> </a:t>
            </a:r>
            <a:r>
              <a:rPr lang="en-US" i="0" dirty="0">
                <a:latin typeface="Consolas" panose="020B0609020204030204" pitchFamily="49" charset="0"/>
              </a:rPr>
              <a:t>1);</a:t>
            </a:r>
          </a:p>
          <a:p>
            <a:pPr lvl="1"/>
            <a:endParaRPr lang="ro-RO" i="0" dirty="0"/>
          </a:p>
        </p:txBody>
      </p:sp>
    </p:spTree>
    <p:extLst>
      <p:ext uri="{BB962C8B-B14F-4D97-AF65-F5344CB8AC3E}">
        <p14:creationId xmlns:p14="http://schemas.microsoft.com/office/powerpoint/2010/main" val="177131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E022C7-73D0-6F51-E7B2-F7F372E59453}"/>
              </a:ext>
            </a:extLst>
          </p:cNvPr>
          <p:cNvSpPr>
            <a:spLocks noGrp="1"/>
          </p:cNvSpPr>
          <p:nvPr>
            <p:ph type="title"/>
          </p:nvPr>
        </p:nvSpPr>
        <p:spPr/>
        <p:txBody>
          <a:bodyPr/>
          <a:lstStyle/>
          <a:p>
            <a:r>
              <a:rPr lang="en-US" dirty="0" err="1">
                <a:latin typeface="+mn-lt"/>
              </a:rPr>
              <a:t>Observa</a:t>
            </a:r>
            <a:r>
              <a:rPr lang="ro-RO" dirty="0">
                <a:latin typeface="+mn-lt"/>
              </a:rPr>
              <a:t>ții</a:t>
            </a:r>
            <a:endParaRPr lang="ro-RO" dirty="0"/>
          </a:p>
        </p:txBody>
      </p:sp>
      <p:sp>
        <p:nvSpPr>
          <p:cNvPr id="3" name="Content Placeholder 2">
            <a:extLst>
              <a:ext uri="{FF2B5EF4-FFF2-40B4-BE49-F238E27FC236}">
                <a16:creationId xmlns:a16="http://schemas.microsoft.com/office/drawing/2014/main" id="{665FE439-A466-9A42-0DD3-587095EE134B}"/>
              </a:ext>
            </a:extLst>
          </p:cNvPr>
          <p:cNvSpPr>
            <a:spLocks noGrp="1"/>
          </p:cNvSpPr>
          <p:nvPr>
            <p:ph idx="1"/>
          </p:nvPr>
        </p:nvSpPr>
        <p:spPr>
          <a:xfrm>
            <a:off x="989400" y="1685925"/>
            <a:ext cx="10569326" cy="4954572"/>
          </a:xfrm>
        </p:spPr>
        <p:txBody>
          <a:bodyPr>
            <a:normAutofit/>
          </a:bodyPr>
          <a:lstStyle/>
          <a:p>
            <a:r>
              <a:rPr lang="ro-RO" dirty="0"/>
              <a:t>Specificarea coloanelor după numele tabelului este opțională</a:t>
            </a:r>
          </a:p>
          <a:p>
            <a:r>
              <a:rPr lang="ro-RO" dirty="0"/>
              <a:t>Prin specificarea coloanelor controlăm asocierile coloană-valoare, deci nu ne bazăm pe ordinea în care apar coloanele atunci când a fost creat tabelul sau când structura tabelului a fost modificată ultima dată</a:t>
            </a:r>
          </a:p>
          <a:p>
            <a:r>
              <a:rPr lang="ro-RO" dirty="0"/>
              <a:t>Dacă </a:t>
            </a:r>
            <a:r>
              <a:rPr lang="ro-RO" b="1" dirty="0"/>
              <a:t>nu</a:t>
            </a:r>
            <a:r>
              <a:rPr lang="ro-RO" dirty="0"/>
              <a:t> specificăm o valoare pentru o coloană, </a:t>
            </a:r>
            <a:r>
              <a:rPr lang="ro-RO" b="1" i="1" dirty="0"/>
              <a:t>SQL Server </a:t>
            </a:r>
            <a:r>
              <a:rPr lang="ro-RO" dirty="0"/>
              <a:t>va verifica dacă există o valoare </a:t>
            </a:r>
            <a:r>
              <a:rPr lang="en-US" dirty="0"/>
              <a:t>implicit</a:t>
            </a:r>
            <a:r>
              <a:rPr lang="ro-RO" dirty="0"/>
              <a:t>ă pentru coloana respectivă iar dacă nu există și coloana nu permite </a:t>
            </a:r>
            <a:r>
              <a:rPr lang="ro-RO" i="1" dirty="0"/>
              <a:t>NULL</a:t>
            </a:r>
            <a:r>
              <a:rPr lang="ro-RO" dirty="0"/>
              <a:t> atunci inserarea </a:t>
            </a:r>
            <a:r>
              <a:rPr lang="ro-RO" b="1" dirty="0"/>
              <a:t>nu </a:t>
            </a:r>
            <a:r>
              <a:rPr lang="ro-RO" dirty="0"/>
              <a:t>va avea loc</a:t>
            </a:r>
            <a:endParaRPr lang="en-US" dirty="0"/>
          </a:p>
          <a:p>
            <a:endParaRPr lang="ro-RO" dirty="0"/>
          </a:p>
        </p:txBody>
      </p:sp>
    </p:spTree>
    <p:extLst>
      <p:ext uri="{BB962C8B-B14F-4D97-AF65-F5344CB8AC3E}">
        <p14:creationId xmlns:p14="http://schemas.microsoft.com/office/powerpoint/2010/main" val="297796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B48E6-DFAA-2B01-33C7-685421924616}"/>
              </a:ext>
            </a:extLst>
          </p:cNvPr>
          <p:cNvSpPr>
            <a:spLocks noGrp="1"/>
          </p:cNvSpPr>
          <p:nvPr>
            <p:ph type="title"/>
          </p:nvPr>
        </p:nvSpPr>
        <p:spPr/>
        <p:txBody>
          <a:bodyPr/>
          <a:lstStyle/>
          <a:p>
            <a:r>
              <a:rPr lang="ro-RO" dirty="0"/>
              <a:t>Exercițiu</a:t>
            </a:r>
          </a:p>
        </p:txBody>
      </p:sp>
      <p:sp>
        <p:nvSpPr>
          <p:cNvPr id="3" name="Content Placeholder 2">
            <a:extLst>
              <a:ext uri="{FF2B5EF4-FFF2-40B4-BE49-F238E27FC236}">
                <a16:creationId xmlns:a16="http://schemas.microsoft.com/office/drawing/2014/main" id="{AAA4B298-71C6-1073-7CB8-77B26A07D9EB}"/>
              </a:ext>
            </a:extLst>
          </p:cNvPr>
          <p:cNvSpPr>
            <a:spLocks noGrp="1"/>
          </p:cNvSpPr>
          <p:nvPr>
            <p:ph idx="1"/>
          </p:nvPr>
        </p:nvSpPr>
        <p:spPr/>
        <p:txBody>
          <a:bodyPr>
            <a:normAutofit/>
          </a:bodyPr>
          <a:lstStyle/>
          <a:p>
            <a:r>
              <a:rPr lang="ro-RO" sz="2400" dirty="0"/>
              <a:t>Populați fiecare tabel din baza de date creată anterior cu câte 7 înregistrări</a:t>
            </a:r>
          </a:p>
        </p:txBody>
      </p:sp>
    </p:spTree>
    <p:extLst>
      <p:ext uri="{BB962C8B-B14F-4D97-AF65-F5344CB8AC3E}">
        <p14:creationId xmlns:p14="http://schemas.microsoft.com/office/powerpoint/2010/main" val="408037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5FE3D-8BB6-EDE3-EA9D-5EDBC6F4896A}"/>
              </a:ext>
            </a:extLst>
          </p:cNvPr>
          <p:cNvSpPr>
            <a:spLocks noGrp="1"/>
          </p:cNvSpPr>
          <p:nvPr>
            <p:ph type="title"/>
          </p:nvPr>
        </p:nvSpPr>
        <p:spPr/>
        <p:txBody>
          <a:bodyPr/>
          <a:lstStyle/>
          <a:p>
            <a:r>
              <a:rPr lang="en-US" dirty="0" err="1">
                <a:latin typeface="+mn-lt"/>
              </a:rPr>
              <a:t>Limbajul</a:t>
            </a:r>
            <a:r>
              <a:rPr lang="en-US" dirty="0">
                <a:latin typeface="+mn-lt"/>
              </a:rPr>
              <a:t> SQL - DML</a:t>
            </a:r>
            <a:endParaRPr lang="ro-RO" dirty="0"/>
          </a:p>
        </p:txBody>
      </p:sp>
      <p:sp>
        <p:nvSpPr>
          <p:cNvPr id="3" name="Content Placeholder 2">
            <a:extLst>
              <a:ext uri="{FF2B5EF4-FFF2-40B4-BE49-F238E27FC236}">
                <a16:creationId xmlns:a16="http://schemas.microsoft.com/office/drawing/2014/main" id="{1C987547-F79D-4A12-D9E4-53E21BEDFC18}"/>
              </a:ext>
            </a:extLst>
          </p:cNvPr>
          <p:cNvSpPr>
            <a:spLocks noGrp="1"/>
          </p:cNvSpPr>
          <p:nvPr>
            <p:ph idx="1"/>
          </p:nvPr>
        </p:nvSpPr>
        <p:spPr>
          <a:xfrm>
            <a:off x="989399" y="1685925"/>
            <a:ext cx="10871168" cy="4972327"/>
          </a:xfrm>
        </p:spPr>
        <p:txBody>
          <a:bodyPr/>
          <a:lstStyle/>
          <a:p>
            <a:r>
              <a:rPr lang="ro-RO" dirty="0"/>
              <a:t>Pentru a actualiza înregistrări într-un tabel, vom folosi instrucțiunea </a:t>
            </a:r>
            <a:r>
              <a:rPr lang="ro-RO" b="1" dirty="0"/>
              <a:t>UPDATE</a:t>
            </a:r>
          </a:p>
          <a:p>
            <a:r>
              <a:rPr lang="ro-RO" dirty="0"/>
              <a:t>Exemplu:</a:t>
            </a:r>
          </a:p>
          <a:p>
            <a:pPr marL="0" indent="0">
              <a:buNone/>
            </a:pPr>
            <a:r>
              <a:rPr lang="ro-RO" dirty="0">
                <a:solidFill>
                  <a:schemeClr val="accent1">
                    <a:lumMod val="75000"/>
                    <a:alpha val="60000"/>
                  </a:schemeClr>
                </a:solidFill>
              </a:rPr>
              <a:t>	</a:t>
            </a:r>
            <a:r>
              <a:rPr lang="en-US" dirty="0">
                <a:solidFill>
                  <a:schemeClr val="accent1">
                    <a:lumMod val="75000"/>
                    <a:alpha val="60000"/>
                  </a:schemeClr>
                </a:solidFill>
              </a:rPr>
              <a:t>--</a:t>
            </a:r>
            <a:r>
              <a:rPr lang="ro-RO" dirty="0">
                <a:solidFill>
                  <a:schemeClr val="accent1">
                    <a:lumMod val="75000"/>
                    <a:alpha val="60000"/>
                  </a:schemeClr>
                </a:solidFill>
              </a:rPr>
              <a:t>Modificarea unei înregistrări din tabelul </a:t>
            </a:r>
            <a:r>
              <a:rPr lang="ro-RO" i="1" dirty="0">
                <a:solidFill>
                  <a:schemeClr val="accent1">
                    <a:lumMod val="75000"/>
                    <a:alpha val="60000"/>
                  </a:schemeClr>
                </a:solidFill>
              </a:rPr>
              <a:t>Sectiuni</a:t>
            </a:r>
            <a:endParaRPr lang="en-US" i="1" dirty="0">
              <a:solidFill>
                <a:schemeClr val="accent1">
                  <a:lumMod val="75000"/>
                  <a:alpha val="60000"/>
                </a:schemeClr>
              </a:solidFill>
            </a:endParaRPr>
          </a:p>
          <a:p>
            <a:pPr marL="0" indent="0">
              <a:buNone/>
            </a:pPr>
            <a:r>
              <a:rPr lang="ro-RO" dirty="0">
                <a:latin typeface="Consolas" panose="020B0609020204030204" pitchFamily="49" charset="0"/>
              </a:rPr>
              <a:t>	</a:t>
            </a:r>
            <a:r>
              <a:rPr lang="ro-RO" dirty="0">
                <a:solidFill>
                  <a:srgbClr val="0000FF">
                    <a:alpha val="60000"/>
                  </a:srgbClr>
                </a:solidFill>
                <a:latin typeface="Consolas" panose="020B0609020204030204" pitchFamily="49" charset="0"/>
              </a:rPr>
              <a:t>UPDATE</a:t>
            </a:r>
            <a:r>
              <a:rPr lang="en-US" dirty="0">
                <a:solidFill>
                  <a:srgbClr val="0000FF">
                    <a:alpha val="60000"/>
                  </a:srgbClr>
                </a:solidFill>
                <a:latin typeface="Consolas" panose="020B0609020204030204" pitchFamily="49" charset="0"/>
              </a:rPr>
              <a:t> </a:t>
            </a:r>
            <a:r>
              <a:rPr lang="ro-RO" dirty="0">
                <a:latin typeface="Consolas" panose="020B0609020204030204" pitchFamily="49" charset="0"/>
              </a:rPr>
              <a:t>Sectiuni </a:t>
            </a:r>
            <a:r>
              <a:rPr lang="ro-RO" dirty="0">
                <a:solidFill>
                  <a:srgbClr val="0000FF">
                    <a:alpha val="60000"/>
                  </a:srgbClr>
                </a:solidFill>
                <a:latin typeface="Consolas" panose="020B0609020204030204" pitchFamily="49" charset="0"/>
              </a:rPr>
              <a:t>SET</a:t>
            </a:r>
            <a:r>
              <a:rPr lang="ro-RO" dirty="0">
                <a:latin typeface="Consolas" panose="020B0609020204030204" pitchFamily="49" charset="0"/>
              </a:rPr>
              <a:t> descriere=</a:t>
            </a:r>
            <a:r>
              <a:rPr lang="en-US" dirty="0">
                <a:solidFill>
                  <a:srgbClr val="FF0000">
                    <a:alpha val="60000"/>
                  </a:srgbClr>
                </a:solidFill>
                <a:latin typeface="Consolas" panose="020B0609020204030204" pitchFamily="49" charset="0"/>
              </a:rPr>
              <a:t>'</a:t>
            </a:r>
            <a:r>
              <a:rPr lang="en-US" dirty="0" err="1">
                <a:solidFill>
                  <a:srgbClr val="FF0000">
                    <a:alpha val="60000"/>
                  </a:srgbClr>
                </a:solidFill>
                <a:latin typeface="Consolas" panose="020B0609020204030204" pitchFamily="49" charset="0"/>
              </a:rPr>
              <a:t>cea</a:t>
            </a:r>
            <a:r>
              <a:rPr lang="en-US" dirty="0">
                <a:solidFill>
                  <a:srgbClr val="FF0000">
                    <a:alpha val="60000"/>
                  </a:srgbClr>
                </a:solidFill>
                <a:latin typeface="Consolas" panose="020B0609020204030204" pitchFamily="49" charset="0"/>
              </a:rPr>
              <a:t> </a:t>
            </a:r>
            <a:r>
              <a:rPr lang="en-US" dirty="0" err="1">
                <a:solidFill>
                  <a:srgbClr val="FF0000">
                    <a:alpha val="60000"/>
                  </a:srgbClr>
                </a:solidFill>
                <a:latin typeface="Consolas" panose="020B0609020204030204" pitchFamily="49" charset="0"/>
              </a:rPr>
              <a:t>mai</a:t>
            </a:r>
            <a:r>
              <a:rPr lang="en-US" dirty="0">
                <a:solidFill>
                  <a:srgbClr val="FF0000">
                    <a:alpha val="60000"/>
                  </a:srgbClr>
                </a:solidFill>
                <a:latin typeface="Consolas" panose="020B0609020204030204" pitchFamily="49" charset="0"/>
              </a:rPr>
              <a:t> </a:t>
            </a:r>
            <a:r>
              <a:rPr lang="ro-RO" dirty="0">
                <a:solidFill>
                  <a:srgbClr val="FF0000">
                    <a:alpha val="60000"/>
                  </a:srgbClr>
                </a:solidFill>
                <a:latin typeface="Consolas" panose="020B0609020204030204" pitchFamily="49" charset="0"/>
              </a:rPr>
              <a:t>veche</a:t>
            </a:r>
            <a:r>
              <a:rPr lang="en-US" dirty="0">
                <a:solidFill>
                  <a:srgbClr val="FF0000">
                    <a:alpha val="60000"/>
                  </a:srgbClr>
                </a:solidFill>
                <a:latin typeface="Consolas" panose="020B0609020204030204" pitchFamily="49" charset="0"/>
              </a:rPr>
              <a:t> </a:t>
            </a:r>
            <a:r>
              <a:rPr lang="en-US" dirty="0" err="1">
                <a:solidFill>
                  <a:srgbClr val="FF0000">
                    <a:alpha val="60000"/>
                  </a:srgbClr>
                </a:solidFill>
                <a:latin typeface="Consolas" panose="020B0609020204030204" pitchFamily="49" charset="0"/>
              </a:rPr>
              <a:t>sectiune</a:t>
            </a:r>
            <a:r>
              <a:rPr lang="en-US" dirty="0">
                <a:solidFill>
                  <a:srgbClr val="FF0000">
                    <a:alpha val="60000"/>
                  </a:srgbClr>
                </a:solidFill>
                <a:latin typeface="Consolas" panose="020B0609020204030204" pitchFamily="49" charset="0"/>
              </a:rPr>
              <a:t>'</a:t>
            </a:r>
            <a:r>
              <a:rPr lang="ro-RO" dirty="0">
                <a:solidFill>
                  <a:srgbClr val="FF0000">
                    <a:alpha val="60000"/>
                  </a:srgbClr>
                </a:solidFill>
                <a:latin typeface="Consolas" panose="020B0609020204030204" pitchFamily="49" charset="0"/>
              </a:rPr>
              <a:t> </a:t>
            </a:r>
          </a:p>
          <a:p>
            <a:pPr marL="0" indent="0">
              <a:buNone/>
            </a:pPr>
            <a:r>
              <a:rPr lang="ro-RO" dirty="0">
                <a:solidFill>
                  <a:srgbClr val="FF0000">
                    <a:alpha val="60000"/>
                  </a:srgbClr>
                </a:solidFill>
                <a:latin typeface="Consolas" panose="020B0609020204030204" pitchFamily="49" charset="0"/>
              </a:rPr>
              <a:t>	</a:t>
            </a:r>
            <a:r>
              <a:rPr lang="ro-RO" dirty="0">
                <a:solidFill>
                  <a:srgbClr val="0000FF">
                    <a:alpha val="60000"/>
                  </a:srgbClr>
                </a:solidFill>
                <a:latin typeface="Consolas" panose="020B0609020204030204" pitchFamily="49" charset="0"/>
              </a:rPr>
              <a:t>WHERE</a:t>
            </a:r>
            <a:r>
              <a:rPr lang="ro-RO" dirty="0">
                <a:latin typeface="Consolas" panose="020B0609020204030204" pitchFamily="49" charset="0"/>
              </a:rPr>
              <a:t> 	nume=</a:t>
            </a:r>
            <a:r>
              <a:rPr lang="en-US" dirty="0">
                <a:solidFill>
                  <a:srgbClr val="FF0000">
                    <a:alpha val="60000"/>
                  </a:srgbClr>
                </a:solidFill>
                <a:latin typeface="Consolas" panose="020B0609020204030204" pitchFamily="49" charset="0"/>
              </a:rPr>
              <a:t>'</a:t>
            </a:r>
            <a:r>
              <a:rPr lang="en-US" dirty="0" err="1">
                <a:solidFill>
                  <a:srgbClr val="FF0000">
                    <a:alpha val="60000"/>
                  </a:srgbClr>
                </a:solidFill>
                <a:latin typeface="Consolas" panose="020B0609020204030204" pitchFamily="49" charset="0"/>
              </a:rPr>
              <a:t>sectiunea</a:t>
            </a:r>
            <a:r>
              <a:rPr lang="en-US" dirty="0">
                <a:solidFill>
                  <a:srgbClr val="FF0000">
                    <a:alpha val="60000"/>
                  </a:srgbClr>
                </a:solidFill>
                <a:latin typeface="Consolas" panose="020B0609020204030204" pitchFamily="49" charset="0"/>
              </a:rPr>
              <a:t> 1'</a:t>
            </a:r>
            <a:r>
              <a:rPr lang="en-US" dirty="0">
                <a:latin typeface="Consolas" panose="020B0609020204030204" pitchFamily="49" charset="0"/>
              </a:rPr>
              <a:t>;</a:t>
            </a:r>
            <a:endParaRPr lang="ro-RO" dirty="0">
              <a:latin typeface="Consolas" panose="020B0609020204030204" pitchFamily="49" charset="0"/>
            </a:endParaRPr>
          </a:p>
          <a:p>
            <a:pPr marL="0" indent="0">
              <a:buNone/>
            </a:pPr>
            <a:endParaRPr lang="en-US" dirty="0">
              <a:latin typeface="Consolas" panose="020B0609020204030204" pitchFamily="49" charset="0"/>
            </a:endParaRPr>
          </a:p>
          <a:p>
            <a:r>
              <a:rPr lang="ro-RO" dirty="0">
                <a:solidFill>
                  <a:srgbClr val="FF0000">
                    <a:alpha val="60000"/>
                  </a:srgbClr>
                </a:solidFill>
              </a:rPr>
              <a:t>!!!Omiterea clauzei </a:t>
            </a:r>
            <a:r>
              <a:rPr lang="ro-RO" b="1" dirty="0">
                <a:solidFill>
                  <a:srgbClr val="FF0000">
                    <a:alpha val="60000"/>
                  </a:srgbClr>
                </a:solidFill>
              </a:rPr>
              <a:t>WHERE</a:t>
            </a:r>
            <a:r>
              <a:rPr lang="ro-RO" dirty="0">
                <a:solidFill>
                  <a:srgbClr val="FF0000">
                    <a:alpha val="60000"/>
                  </a:srgbClr>
                </a:solidFill>
              </a:rPr>
              <a:t> va rezulta în actualizarea tuturor înregistrărilor din tabel</a:t>
            </a:r>
          </a:p>
          <a:p>
            <a:endParaRPr lang="ro-RO" b="1" dirty="0"/>
          </a:p>
        </p:txBody>
      </p:sp>
    </p:spTree>
    <p:extLst>
      <p:ext uri="{BB962C8B-B14F-4D97-AF65-F5344CB8AC3E}">
        <p14:creationId xmlns:p14="http://schemas.microsoft.com/office/powerpoint/2010/main" val="233653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FD30D-FD77-D4E5-7906-F1CF87056912}"/>
              </a:ext>
            </a:extLst>
          </p:cNvPr>
          <p:cNvSpPr>
            <a:spLocks noGrp="1"/>
          </p:cNvSpPr>
          <p:nvPr>
            <p:ph type="title"/>
          </p:nvPr>
        </p:nvSpPr>
        <p:spPr/>
        <p:txBody>
          <a:bodyPr/>
          <a:lstStyle/>
          <a:p>
            <a:r>
              <a:rPr lang="ro-RO" dirty="0"/>
              <a:t>Exercițiu</a:t>
            </a:r>
          </a:p>
        </p:txBody>
      </p:sp>
      <p:sp>
        <p:nvSpPr>
          <p:cNvPr id="3" name="Content Placeholder 2">
            <a:extLst>
              <a:ext uri="{FF2B5EF4-FFF2-40B4-BE49-F238E27FC236}">
                <a16:creationId xmlns:a16="http://schemas.microsoft.com/office/drawing/2014/main" id="{44EAC0BF-4A92-844E-0F15-1AB759C33CD3}"/>
              </a:ext>
            </a:extLst>
          </p:cNvPr>
          <p:cNvSpPr>
            <a:spLocks noGrp="1"/>
          </p:cNvSpPr>
          <p:nvPr>
            <p:ph idx="1"/>
          </p:nvPr>
        </p:nvSpPr>
        <p:spPr/>
        <p:txBody>
          <a:bodyPr>
            <a:normAutofit/>
          </a:bodyPr>
          <a:lstStyle/>
          <a:p>
            <a:r>
              <a:rPr lang="ro-RO" sz="2400" dirty="0"/>
              <a:t>Actualizați câte o înregistrare din fiecare tabel din baza de date creată anterior </a:t>
            </a:r>
          </a:p>
        </p:txBody>
      </p:sp>
    </p:spTree>
    <p:extLst>
      <p:ext uri="{BB962C8B-B14F-4D97-AF65-F5344CB8AC3E}">
        <p14:creationId xmlns:p14="http://schemas.microsoft.com/office/powerpoint/2010/main" val="1694709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cean 16x9">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16308757_TF02895256" id="{3618AF2C-E955-4D87-AA77-A632EB049885}" vid="{2F1D0CFD-78FA-41B2-9059-A58E1373FFEB}"/>
    </a:ext>
  </a:extLst>
</a:theme>
</file>

<file path=ppt/theme/theme2.xml><?xml version="1.0" encoding="utf-8"?>
<a:theme xmlns:a="http://schemas.openxmlformats.org/drawingml/2006/main" name="Temă Offic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ppt/theme/theme3.xml><?xml version="1.0" encoding="utf-8"?>
<a:theme xmlns:a="http://schemas.openxmlformats.org/drawingml/2006/main" name="Temă Office">
  <a:themeElements>
    <a:clrScheme name="Ocean">
      <a:dk1>
        <a:sysClr val="windowText" lastClr="000000"/>
      </a:dk1>
      <a:lt1>
        <a:sysClr val="window" lastClr="FFFFFF"/>
      </a:lt1>
      <a:dk2>
        <a:srgbClr val="323232"/>
      </a:dk2>
      <a:lt2>
        <a:srgbClr val="E3DED1"/>
      </a:lt2>
      <a:accent1>
        <a:srgbClr val="4557A1"/>
      </a:accent1>
      <a:accent2>
        <a:srgbClr val="3691AA"/>
      </a:accent2>
      <a:accent3>
        <a:srgbClr val="893768"/>
      </a:accent3>
      <a:accent4>
        <a:srgbClr val="4E8542"/>
      </a:accent4>
      <a:accent5>
        <a:srgbClr val="A25A12"/>
      </a:accent5>
      <a:accent6>
        <a:srgbClr val="C19859"/>
      </a:accent6>
      <a:hlink>
        <a:srgbClr val="6B9F25"/>
      </a:hlink>
      <a:folHlink>
        <a:srgbClr val="B26B02"/>
      </a:folHlink>
    </a:clrScheme>
    <a:fontScheme name="Georgia">
      <a:maj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D50F07506689045B3DDED0E839A9646" ma:contentTypeVersion="0" ma:contentTypeDescription="Create a new document." ma:contentTypeScope="" ma:versionID="713d7a8cf672811d37dffc31597aa11e">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4C31BB8-E8CB-4C7C-9815-CF54861241C9}"/>
</file>

<file path=customXml/itemProps2.xml><?xml version="1.0" encoding="utf-8"?>
<ds:datastoreItem xmlns:ds="http://schemas.openxmlformats.org/officeDocument/2006/customXml" ds:itemID="{73B1639D-1FB1-4E36-9894-B837B65995B2}"/>
</file>

<file path=customXml/itemProps3.xml><?xml version="1.0" encoding="utf-8"?>
<ds:datastoreItem xmlns:ds="http://schemas.openxmlformats.org/officeDocument/2006/customXml" ds:itemID="{0F0D6A16-A015-4B88-B9EA-658A23C4D124}"/>
</file>

<file path=docProps/app.xml><?xml version="1.0" encoding="utf-8"?>
<Properties xmlns="http://schemas.openxmlformats.org/officeDocument/2006/extended-properties" xmlns:vt="http://schemas.openxmlformats.org/officeDocument/2006/docPropsVTypes">
  <Template>Prezentare cu pictură Ocean (ecran lat)</Template>
  <TotalTime>371</TotalTime>
  <Words>3751</Words>
  <Application>Microsoft Office PowerPoint</Application>
  <PresentationFormat>Widescreen</PresentationFormat>
  <Paragraphs>252</Paragraphs>
  <Slides>44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Arial</vt:lpstr>
      <vt:lpstr>Consolas</vt:lpstr>
      <vt:lpstr>Georgia</vt:lpstr>
      <vt:lpstr>Ocean 16x9</vt:lpstr>
      <vt:lpstr>SQL DML: Limbaj de manipulare a datelor</vt:lpstr>
      <vt:lpstr>Limbajul SQL: DML</vt:lpstr>
      <vt:lpstr>Exercițiu</vt:lpstr>
      <vt:lpstr>Exercițiu</vt:lpstr>
      <vt:lpstr>Limbajul SQL - DML</vt:lpstr>
      <vt:lpstr>Observații</vt:lpstr>
      <vt:lpstr>Exercițiu</vt:lpstr>
      <vt:lpstr>Limbajul SQL - DML</vt:lpstr>
      <vt:lpstr>Exercițiu</vt:lpstr>
      <vt:lpstr>Limbajul SQL - DML</vt:lpstr>
      <vt:lpstr>Exerciții</vt:lpstr>
      <vt:lpstr>Limbajul SQL - DML</vt:lpstr>
      <vt:lpstr>Limbajul SQL - DML</vt:lpstr>
      <vt:lpstr>Limbajul SQL - DML</vt:lpstr>
      <vt:lpstr>Limbajul SQL - DML</vt:lpstr>
      <vt:lpstr>Limbajul SQL - DML</vt:lpstr>
      <vt:lpstr>Limbajul SQL - DML</vt:lpstr>
      <vt:lpstr>Limbajul SQL - DML</vt:lpstr>
      <vt:lpstr>Limbajul SQL - DML</vt:lpstr>
      <vt:lpstr>Limbajul SQL - DML</vt:lpstr>
      <vt:lpstr>Exerciții</vt:lpstr>
      <vt:lpstr>Limbajul SQL - DML</vt:lpstr>
      <vt:lpstr>Limbajul SQL - DML</vt:lpstr>
      <vt:lpstr>Limbajul SQL - DML</vt:lpstr>
      <vt:lpstr>Limbajul SQL - DML</vt:lpstr>
      <vt:lpstr>Limbajul SQL - DML</vt:lpstr>
      <vt:lpstr>Limbajul SQL - DML</vt:lpstr>
      <vt:lpstr>Limbajul SQL - DML</vt:lpstr>
      <vt:lpstr>Subinterogări</vt:lpstr>
      <vt:lpstr>Subinterogări</vt:lpstr>
      <vt:lpstr>Subinterogări</vt:lpstr>
      <vt:lpstr>Exerciții</vt:lpstr>
      <vt:lpstr>Limbajul SQL - DML</vt:lpstr>
      <vt:lpstr>Limbajul SQL - DML</vt:lpstr>
      <vt:lpstr>Exerciții</vt:lpstr>
      <vt:lpstr>Limbajul SQL - DML</vt:lpstr>
      <vt:lpstr>Limbajul SQL - DML</vt:lpstr>
      <vt:lpstr>Limbajul SQL - DML</vt:lpstr>
      <vt:lpstr>Exerciții</vt:lpstr>
      <vt:lpstr>Bibliografie</vt:lpstr>
      <vt:lpstr>Bibliografie</vt:lpstr>
      <vt:lpstr>Bibliografie</vt:lpstr>
      <vt:lpstr>Bibliografie</vt:lpstr>
      <vt:lpstr>Bibliografie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DML: Limbaj de manipulare a datelor</dc:title>
  <dc:creator>Camelia Andor</dc:creator>
  <cp:lastModifiedBy>Camelia - Florina Andor</cp:lastModifiedBy>
  <cp:revision>41</cp:revision>
  <dcterms:created xsi:type="dcterms:W3CDTF">2023-10-12T19:43:00Z</dcterms:created>
  <dcterms:modified xsi:type="dcterms:W3CDTF">2025-10-13T21:37:20Z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0x010100ED50F07506689045B3DDED0E839A9646</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