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61" r:id="rId4"/>
    <p:sldId id="259" r:id="rId5"/>
    <p:sldId id="260" r:id="rId6"/>
    <p:sldId id="263" r:id="rId7"/>
    <p:sldId id="262" r:id="rId8"/>
    <p:sldId id="266"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12/26/2023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12/26/2023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4C8A-B653-3EED-57AA-88C42D7D1FCD}"/>
              </a:ext>
            </a:extLst>
          </p:cNvPr>
          <p:cNvSpPr>
            <a:spLocks noGrp="1"/>
          </p:cNvSpPr>
          <p:nvPr>
            <p:ph type="ctrTitle"/>
          </p:nvPr>
        </p:nvSpPr>
        <p:spPr/>
        <p:txBody>
          <a:bodyPr/>
          <a:lstStyle/>
          <a:p>
            <a:r>
              <a:rPr lang="en-US" b="1" dirty="0"/>
              <a:t>Cyclist (2019 – 2020)</a:t>
            </a:r>
            <a:endParaRPr lang="en-IN" b="1" dirty="0"/>
          </a:p>
        </p:txBody>
      </p:sp>
      <p:sp>
        <p:nvSpPr>
          <p:cNvPr id="3" name="Subtitle 2">
            <a:extLst>
              <a:ext uri="{FF2B5EF4-FFF2-40B4-BE49-F238E27FC236}">
                <a16:creationId xmlns:a16="http://schemas.microsoft.com/office/drawing/2014/main" id="{CB35043D-0427-563E-946C-044ED2226603}"/>
              </a:ext>
            </a:extLst>
          </p:cNvPr>
          <p:cNvSpPr>
            <a:spLocks noGrp="1"/>
          </p:cNvSpPr>
          <p:nvPr>
            <p:ph type="subTitle" idx="1"/>
          </p:nvPr>
        </p:nvSpPr>
        <p:spPr/>
        <p:txBody>
          <a:bodyPr/>
          <a:lstStyle/>
          <a:p>
            <a:r>
              <a:rPr lang="en-US" dirty="0"/>
              <a:t>Manu Shyam</a:t>
            </a:r>
            <a:endParaRPr lang="en-IN" dirty="0"/>
          </a:p>
        </p:txBody>
      </p:sp>
    </p:spTree>
    <p:extLst>
      <p:ext uri="{BB962C8B-B14F-4D97-AF65-F5344CB8AC3E}">
        <p14:creationId xmlns:p14="http://schemas.microsoft.com/office/powerpoint/2010/main" val="14181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F172-D1B6-5FC8-1479-1A4623B370E7}"/>
              </a:ext>
            </a:extLst>
          </p:cNvPr>
          <p:cNvSpPr>
            <a:spLocks noGrp="1"/>
          </p:cNvSpPr>
          <p:nvPr>
            <p:ph type="title"/>
          </p:nvPr>
        </p:nvSpPr>
        <p:spPr/>
        <p:txBody>
          <a:bodyPr/>
          <a:lstStyle/>
          <a:p>
            <a:r>
              <a:rPr lang="en-US" b="1" i="0" dirty="0">
                <a:solidFill>
                  <a:schemeClr val="bg1"/>
                </a:solidFill>
                <a:effectLst/>
                <a:latin typeface="Söhne"/>
              </a:rPr>
              <a:t>Digital Media Influence</a:t>
            </a:r>
            <a:endParaRPr lang="en-IN" b="1" dirty="0">
              <a:solidFill>
                <a:schemeClr val="bg1"/>
              </a:solidFill>
            </a:endParaRPr>
          </a:p>
        </p:txBody>
      </p:sp>
      <p:sp>
        <p:nvSpPr>
          <p:cNvPr id="3" name="Content Placeholder 2">
            <a:extLst>
              <a:ext uri="{FF2B5EF4-FFF2-40B4-BE49-F238E27FC236}">
                <a16:creationId xmlns:a16="http://schemas.microsoft.com/office/drawing/2014/main" id="{E2987A99-82F1-CDBE-A67E-69E60ADBCA9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Targeted Advertising:</a:t>
            </a:r>
            <a:r>
              <a:rPr lang="en-US" b="0" i="0" dirty="0">
                <a:solidFill>
                  <a:schemeClr val="tx1"/>
                </a:solidFill>
                <a:effectLst/>
                <a:latin typeface="Söhne"/>
              </a:rPr>
              <a:t> Utilize targeted digital advertising on social media platforms and other online channels to reach potential casual riders. Highlight the benefits of annual memberships and any ongoing promotions.</a:t>
            </a:r>
          </a:p>
          <a:p>
            <a:pPr algn="l">
              <a:buFont typeface="Arial" panose="020B0604020202020204" pitchFamily="34" charset="0"/>
              <a:buChar char="•"/>
            </a:pPr>
            <a:r>
              <a:rPr lang="en-US" b="1" i="0" dirty="0">
                <a:solidFill>
                  <a:schemeClr val="tx1"/>
                </a:solidFill>
                <a:effectLst/>
                <a:latin typeface="Söhne"/>
              </a:rPr>
              <a:t>Engaging Content:</a:t>
            </a:r>
            <a:r>
              <a:rPr lang="en-US" b="0" i="0" dirty="0">
                <a:solidFill>
                  <a:schemeClr val="tx1"/>
                </a:solidFill>
                <a:effectLst/>
                <a:latin typeface="Söhne"/>
              </a:rPr>
              <a:t> Create engaging and shareable content that showcases the convenience, cost savings, and positive experiences of annual members. This could include user testimonials, success stories, or short video clips.</a:t>
            </a:r>
          </a:p>
          <a:p>
            <a:pPr algn="l">
              <a:buFont typeface="Arial" panose="020B0604020202020204" pitchFamily="34" charset="0"/>
              <a:buChar char="•"/>
            </a:pPr>
            <a:r>
              <a:rPr lang="en-US" b="1" i="0" dirty="0">
                <a:solidFill>
                  <a:schemeClr val="tx1"/>
                </a:solidFill>
                <a:effectLst/>
                <a:latin typeface="Söhne"/>
              </a:rPr>
              <a:t>Limited-Time Offers:</a:t>
            </a:r>
            <a:r>
              <a:rPr lang="en-US" b="0" i="0" dirty="0">
                <a:solidFill>
                  <a:schemeClr val="tx1"/>
                </a:solidFill>
                <a:effectLst/>
                <a:latin typeface="Söhne"/>
              </a:rPr>
              <a:t> Use digital media to promote limited-time offers or discounts for annual memberships, creating a sense of urgency and encouraging casual riders to make the switch.</a:t>
            </a:r>
          </a:p>
          <a:p>
            <a:pPr algn="l">
              <a:buFont typeface="Arial" panose="020B0604020202020204" pitchFamily="34" charset="0"/>
              <a:buChar char="•"/>
            </a:pPr>
            <a:r>
              <a:rPr lang="en-US" b="1" i="0" dirty="0">
                <a:solidFill>
                  <a:schemeClr val="tx1"/>
                </a:solidFill>
                <a:effectLst/>
                <a:latin typeface="Söhne"/>
              </a:rPr>
              <a:t>Educational Campaigns:</a:t>
            </a:r>
            <a:r>
              <a:rPr lang="en-US" b="0" i="0" dirty="0">
                <a:solidFill>
                  <a:schemeClr val="tx1"/>
                </a:solidFill>
                <a:effectLst/>
                <a:latin typeface="Söhne"/>
              </a:rPr>
              <a:t> Run digital campaigns that educate casual riders about the advantages of annual memberships, emphasizing factors like convenience, flexibility, and overall value.</a:t>
            </a:r>
          </a:p>
          <a:p>
            <a:endParaRPr lang="en-IN" dirty="0"/>
          </a:p>
        </p:txBody>
      </p:sp>
    </p:spTree>
    <p:extLst>
      <p:ext uri="{BB962C8B-B14F-4D97-AF65-F5344CB8AC3E}">
        <p14:creationId xmlns:p14="http://schemas.microsoft.com/office/powerpoint/2010/main" val="154538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ADBC9-4F44-9A87-8752-85B17957CBDF}"/>
              </a:ext>
            </a:extLst>
          </p:cNvPr>
          <p:cNvSpPr>
            <a:spLocks noGrp="1"/>
          </p:cNvSpPr>
          <p:nvPr>
            <p:ph type="ctrTitle"/>
          </p:nvPr>
        </p:nvSpPr>
        <p:spPr/>
        <p:txBody>
          <a:bodyPr/>
          <a:lstStyle/>
          <a:p>
            <a:r>
              <a:rPr lang="en-US" b="1" dirty="0"/>
              <a:t>Thank You</a:t>
            </a:r>
            <a:endParaRPr lang="en-IN" b="1" dirty="0"/>
          </a:p>
        </p:txBody>
      </p:sp>
    </p:spTree>
    <p:extLst>
      <p:ext uri="{BB962C8B-B14F-4D97-AF65-F5344CB8AC3E}">
        <p14:creationId xmlns:p14="http://schemas.microsoft.com/office/powerpoint/2010/main" val="179168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92C3-022C-714B-08BF-D90B1AF0CAA1}"/>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08591ABF-B1C1-39D5-D11B-54947BA8CE60}"/>
              </a:ext>
            </a:extLst>
          </p:cNvPr>
          <p:cNvSpPr>
            <a:spLocks noGrp="1"/>
          </p:cNvSpPr>
          <p:nvPr>
            <p:ph idx="1"/>
          </p:nvPr>
        </p:nvSpPr>
        <p:spPr/>
        <p:txBody>
          <a:bodyPr/>
          <a:lstStyle/>
          <a:p>
            <a:r>
              <a:rPr lang="en-US" b="0" i="1" dirty="0">
                <a:solidFill>
                  <a:schemeClr val="tx1"/>
                </a:solidFill>
                <a:effectLst/>
                <a:latin typeface="Söhne"/>
              </a:rPr>
              <a:t>Good morning everyone! I'm thrilled to be here today to delver into the future of Cyclist and explore the key questions that will shape our marketing program. Today, we embark on a journey to uncover the unique characteristics of our user base and pave the way for membership growth. </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32950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5732-D90F-6DD6-19CD-0EB505DA75CB}"/>
              </a:ext>
            </a:extLst>
          </p:cNvPr>
          <p:cNvSpPr>
            <a:spLocks noGrp="1"/>
          </p:cNvSpPr>
          <p:nvPr>
            <p:ph type="title"/>
          </p:nvPr>
        </p:nvSpPr>
        <p:spPr/>
        <p:txBody>
          <a:bodyPr/>
          <a:lstStyle/>
          <a:p>
            <a:r>
              <a:rPr lang="en-US" b="1" i="0" dirty="0">
                <a:solidFill>
                  <a:schemeClr val="bg1"/>
                </a:solidFill>
                <a:effectLst/>
                <a:latin typeface="Söhne"/>
              </a:rPr>
              <a:t>The Three Guiding Questions</a:t>
            </a:r>
            <a:br>
              <a:rPr lang="en-US" i="0" dirty="0">
                <a:solidFill>
                  <a:srgbClr val="D1D5DB"/>
                </a:solidFill>
                <a:effectLst/>
                <a:latin typeface="Söhne"/>
              </a:rPr>
            </a:br>
            <a:endParaRPr lang="en-IN" dirty="0"/>
          </a:p>
        </p:txBody>
      </p:sp>
      <p:sp>
        <p:nvSpPr>
          <p:cNvPr id="3" name="Content Placeholder 2">
            <a:extLst>
              <a:ext uri="{FF2B5EF4-FFF2-40B4-BE49-F238E27FC236}">
                <a16:creationId xmlns:a16="http://schemas.microsoft.com/office/drawing/2014/main" id="{E2BF4933-AE9F-DA1B-C092-200DD8CD5AE4}"/>
              </a:ext>
            </a:extLst>
          </p:cNvPr>
          <p:cNvSpPr>
            <a:spLocks noGrp="1"/>
          </p:cNvSpPr>
          <p:nvPr>
            <p:ph idx="1"/>
          </p:nvPr>
        </p:nvSpPr>
        <p:spPr/>
        <p:txBody>
          <a:bodyPr/>
          <a:lstStyle/>
          <a:p>
            <a:pPr algn="l"/>
            <a:r>
              <a:rPr lang="en-US" b="0" i="1" dirty="0">
                <a:solidFill>
                  <a:schemeClr val="tx1"/>
                </a:solidFill>
                <a:effectLst/>
                <a:latin typeface="Söhne"/>
              </a:rPr>
              <a:t>Our exploration will revolve around three crucial questions that will guide our future marketing efforts:</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How do annual members and casual riders use Cyclist bikes differently?</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Why would casual riders buy Cyclist annual memberships?</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How can Cyclist use digital media to influence casual riders to become members?</a:t>
            </a:r>
            <a:endParaRPr lang="en-US" b="0" i="0" dirty="0">
              <a:solidFill>
                <a:schemeClr val="tx1"/>
              </a:solidFill>
              <a:effectLst/>
              <a:latin typeface="Söhne"/>
            </a:endParaRPr>
          </a:p>
          <a:p>
            <a:pPr algn="l"/>
            <a:r>
              <a:rPr lang="en-US" b="0" i="1" dirty="0">
                <a:solidFill>
                  <a:schemeClr val="tx1"/>
                </a:solidFill>
                <a:effectLst/>
                <a:latin typeface="Söhne"/>
              </a:rPr>
              <a:t>Join me as we unravel the answers to these questions and strategize our way towards enhancing user experience and membership engagement.</a:t>
            </a:r>
            <a:endParaRPr lang="en-US" b="0" i="0" dirty="0">
              <a:solidFill>
                <a:schemeClr val="tx1"/>
              </a:solidFill>
              <a:effectLst/>
              <a:latin typeface="Söhne"/>
            </a:endParaRPr>
          </a:p>
          <a:p>
            <a:pPr marL="0" indent="0">
              <a:buNone/>
            </a:pP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47233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5383-67B9-22C5-E798-EE452DBE5E23}"/>
              </a:ext>
            </a:extLst>
          </p:cNvPr>
          <p:cNvSpPr>
            <a:spLocks noGrp="1"/>
          </p:cNvSpPr>
          <p:nvPr>
            <p:ph type="title"/>
          </p:nvPr>
        </p:nvSpPr>
        <p:spPr/>
        <p:txBody>
          <a:bodyPr/>
          <a:lstStyle/>
          <a:p>
            <a:r>
              <a:rPr lang="en-US" b="1" dirty="0"/>
              <a:t>Agenda</a:t>
            </a:r>
            <a:br>
              <a:rPr lang="en-US" b="1" dirty="0"/>
            </a:br>
            <a:r>
              <a:rPr lang="en-US" b="1" dirty="0"/>
              <a:t>Overview</a:t>
            </a:r>
            <a:endParaRPr lang="en-IN" b="1" dirty="0"/>
          </a:p>
        </p:txBody>
      </p:sp>
      <p:sp>
        <p:nvSpPr>
          <p:cNvPr id="3" name="Content Placeholder 2">
            <a:extLst>
              <a:ext uri="{FF2B5EF4-FFF2-40B4-BE49-F238E27FC236}">
                <a16:creationId xmlns:a16="http://schemas.microsoft.com/office/drawing/2014/main" id="{90E41D23-9236-4072-5AA1-B40E5363AD12}"/>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User Behavior Analysis:</a:t>
            </a:r>
            <a:r>
              <a:rPr lang="en-US" b="0" i="0" dirty="0">
                <a:solidFill>
                  <a:schemeClr val="tx1"/>
                </a:solidFill>
                <a:effectLst/>
                <a:latin typeface="Söhne"/>
              </a:rPr>
              <a:t> Uncovering patterns and distinctions between annual members and casual riders.</a:t>
            </a:r>
          </a:p>
          <a:p>
            <a:pPr algn="l">
              <a:buFont typeface="Arial" panose="020B0604020202020204" pitchFamily="34" charset="0"/>
              <a:buChar char="•"/>
            </a:pPr>
            <a:r>
              <a:rPr lang="en-US" b="1" i="0" dirty="0">
                <a:solidFill>
                  <a:schemeClr val="tx1"/>
                </a:solidFill>
                <a:effectLst/>
                <a:latin typeface="Söhne"/>
              </a:rPr>
              <a:t>Motivations for Membership:</a:t>
            </a:r>
            <a:r>
              <a:rPr lang="en-US" b="0" i="0" dirty="0">
                <a:solidFill>
                  <a:schemeClr val="tx1"/>
                </a:solidFill>
                <a:effectLst/>
                <a:latin typeface="Söhne"/>
              </a:rPr>
              <a:t> Exploring the factors that drive casual riders to become annual members.</a:t>
            </a:r>
          </a:p>
          <a:p>
            <a:pPr algn="l">
              <a:buFont typeface="Arial" panose="020B0604020202020204" pitchFamily="34" charset="0"/>
              <a:buChar char="•"/>
            </a:pPr>
            <a:r>
              <a:rPr lang="en-US" b="1" i="0" dirty="0">
                <a:solidFill>
                  <a:schemeClr val="tx1"/>
                </a:solidFill>
                <a:effectLst/>
                <a:latin typeface="Söhne"/>
              </a:rPr>
              <a:t>Digital Media Influence:</a:t>
            </a:r>
            <a:r>
              <a:rPr lang="en-US" b="0" i="0" dirty="0">
                <a:solidFill>
                  <a:schemeClr val="tx1"/>
                </a:solidFill>
                <a:effectLst/>
                <a:latin typeface="Söhne"/>
              </a:rPr>
              <a:t> Crafting strategies to leverage digital media for membership conversion.</a:t>
            </a:r>
          </a:p>
          <a:p>
            <a:endParaRPr lang="en-IN" dirty="0"/>
          </a:p>
        </p:txBody>
      </p:sp>
    </p:spTree>
    <p:extLst>
      <p:ext uri="{BB962C8B-B14F-4D97-AF65-F5344CB8AC3E}">
        <p14:creationId xmlns:p14="http://schemas.microsoft.com/office/powerpoint/2010/main" val="402092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4E8F-1421-61E6-3657-2D16FE8FA27C}"/>
              </a:ext>
            </a:extLst>
          </p:cNvPr>
          <p:cNvSpPr>
            <a:spLocks noGrp="1"/>
          </p:cNvSpPr>
          <p:nvPr>
            <p:ph type="title"/>
          </p:nvPr>
        </p:nvSpPr>
        <p:spPr/>
        <p:txBody>
          <a:bodyPr/>
          <a:lstStyle/>
          <a:p>
            <a:r>
              <a:rPr lang="en-US" b="1" dirty="0"/>
              <a:t>User Behavior Analysis</a:t>
            </a:r>
            <a:endParaRPr lang="en-IN" b="1" dirty="0"/>
          </a:p>
        </p:txBody>
      </p:sp>
      <p:sp>
        <p:nvSpPr>
          <p:cNvPr id="3" name="Content Placeholder 2">
            <a:extLst>
              <a:ext uri="{FF2B5EF4-FFF2-40B4-BE49-F238E27FC236}">
                <a16:creationId xmlns:a16="http://schemas.microsoft.com/office/drawing/2014/main" id="{070195FC-186E-A348-1141-B4F1EC015642}"/>
              </a:ext>
            </a:extLst>
          </p:cNvPr>
          <p:cNvSpPr>
            <a:spLocks noGrp="1"/>
          </p:cNvSpPr>
          <p:nvPr>
            <p:ph idx="1"/>
          </p:nvPr>
        </p:nvSpPr>
        <p:spPr/>
        <p:txBody>
          <a:bodyPr/>
          <a:lstStyle/>
          <a:p>
            <a:r>
              <a:rPr lang="en-US" dirty="0">
                <a:solidFill>
                  <a:schemeClr val="tx1"/>
                </a:solidFill>
              </a:rPr>
              <a:t>From the data I’ve collected and analyzed we can see a clear difference in usage of rides between the Customers and Subscribers.</a:t>
            </a:r>
          </a:p>
          <a:p>
            <a:endParaRPr lang="en-IN" dirty="0"/>
          </a:p>
        </p:txBody>
      </p:sp>
    </p:spTree>
    <p:extLst>
      <p:ext uri="{BB962C8B-B14F-4D97-AF65-F5344CB8AC3E}">
        <p14:creationId xmlns:p14="http://schemas.microsoft.com/office/powerpoint/2010/main" val="299712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98DD-3C76-7A8E-8CF6-0DD33E76F609}"/>
              </a:ext>
            </a:extLst>
          </p:cNvPr>
          <p:cNvSpPr>
            <a:spLocks noGrp="1"/>
          </p:cNvSpPr>
          <p:nvPr>
            <p:ph type="title"/>
          </p:nvPr>
        </p:nvSpPr>
        <p:spPr/>
        <p:txBody>
          <a:bodyPr/>
          <a:lstStyle/>
          <a:p>
            <a:r>
              <a:rPr lang="en-US" b="1" dirty="0"/>
              <a:t>2019 Usage</a:t>
            </a:r>
            <a:endParaRPr lang="en-IN" b="1" dirty="0"/>
          </a:p>
        </p:txBody>
      </p:sp>
      <p:pic>
        <p:nvPicPr>
          <p:cNvPr id="5" name="Content Placeholder 4">
            <a:extLst>
              <a:ext uri="{FF2B5EF4-FFF2-40B4-BE49-F238E27FC236}">
                <a16:creationId xmlns:a16="http://schemas.microsoft.com/office/drawing/2014/main" id="{FF5CC4BB-F676-DACE-A009-EB90F28C8C45}"/>
              </a:ext>
            </a:extLst>
          </p:cNvPr>
          <p:cNvPicPr>
            <a:picLocks noGrp="1" noChangeAspect="1"/>
          </p:cNvPicPr>
          <p:nvPr>
            <p:ph sz="half" idx="1"/>
          </p:nvPr>
        </p:nvPicPr>
        <p:blipFill>
          <a:blip r:embed="rId2"/>
          <a:stretch>
            <a:fillRect/>
          </a:stretch>
        </p:blipFill>
        <p:spPr>
          <a:xfrm>
            <a:off x="3554082" y="1664896"/>
            <a:ext cx="3700733" cy="3191775"/>
          </a:xfrm>
        </p:spPr>
      </p:pic>
      <p:pic>
        <p:nvPicPr>
          <p:cNvPr id="11" name="Content Placeholder 10">
            <a:extLst>
              <a:ext uri="{FF2B5EF4-FFF2-40B4-BE49-F238E27FC236}">
                <a16:creationId xmlns:a16="http://schemas.microsoft.com/office/drawing/2014/main" id="{E8B13159-AE8E-36FD-84F2-5549F65A01D8}"/>
              </a:ext>
            </a:extLst>
          </p:cNvPr>
          <p:cNvPicPr>
            <a:picLocks noGrp="1" noChangeAspect="1"/>
          </p:cNvPicPr>
          <p:nvPr>
            <p:ph sz="half" idx="2"/>
          </p:nvPr>
        </p:nvPicPr>
        <p:blipFill>
          <a:blip r:embed="rId3"/>
          <a:stretch>
            <a:fillRect/>
          </a:stretch>
        </p:blipFill>
        <p:spPr>
          <a:xfrm>
            <a:off x="7824158" y="1664897"/>
            <a:ext cx="3933646" cy="3191773"/>
          </a:xfrm>
        </p:spPr>
      </p:pic>
    </p:spTree>
    <p:extLst>
      <p:ext uri="{BB962C8B-B14F-4D97-AF65-F5344CB8AC3E}">
        <p14:creationId xmlns:p14="http://schemas.microsoft.com/office/powerpoint/2010/main" val="284197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67C3-6CE1-77DF-AE9F-43FFBBAAAEB9}"/>
              </a:ext>
            </a:extLst>
          </p:cNvPr>
          <p:cNvSpPr>
            <a:spLocks noGrp="1"/>
          </p:cNvSpPr>
          <p:nvPr>
            <p:ph type="title"/>
          </p:nvPr>
        </p:nvSpPr>
        <p:spPr/>
        <p:txBody>
          <a:bodyPr/>
          <a:lstStyle/>
          <a:p>
            <a:r>
              <a:rPr lang="en-US" b="1" dirty="0"/>
              <a:t>2020</a:t>
            </a:r>
            <a:r>
              <a:rPr lang="en-US" dirty="0"/>
              <a:t> </a:t>
            </a:r>
            <a:r>
              <a:rPr lang="en-US" b="1" dirty="0"/>
              <a:t>Usage</a:t>
            </a:r>
            <a:r>
              <a:rPr lang="en-US" dirty="0"/>
              <a:t> </a:t>
            </a:r>
            <a:endParaRPr lang="en-IN" dirty="0"/>
          </a:p>
        </p:txBody>
      </p:sp>
      <p:pic>
        <p:nvPicPr>
          <p:cNvPr id="16" name="Content Placeholder 15">
            <a:extLst>
              <a:ext uri="{FF2B5EF4-FFF2-40B4-BE49-F238E27FC236}">
                <a16:creationId xmlns:a16="http://schemas.microsoft.com/office/drawing/2014/main" id="{5A154356-1742-903C-9EBE-0392A97C3F88}"/>
              </a:ext>
            </a:extLst>
          </p:cNvPr>
          <p:cNvPicPr>
            <a:picLocks noGrp="1" noChangeAspect="1"/>
          </p:cNvPicPr>
          <p:nvPr>
            <p:ph sz="half" idx="1"/>
          </p:nvPr>
        </p:nvPicPr>
        <p:blipFill>
          <a:blip r:embed="rId2"/>
          <a:stretch>
            <a:fillRect/>
          </a:stretch>
        </p:blipFill>
        <p:spPr>
          <a:xfrm>
            <a:off x="3562709" y="1578634"/>
            <a:ext cx="3779479" cy="3096883"/>
          </a:xfrm>
        </p:spPr>
      </p:pic>
      <p:pic>
        <p:nvPicPr>
          <p:cNvPr id="21" name="Content Placeholder 20">
            <a:extLst>
              <a:ext uri="{FF2B5EF4-FFF2-40B4-BE49-F238E27FC236}">
                <a16:creationId xmlns:a16="http://schemas.microsoft.com/office/drawing/2014/main" id="{EECE8579-4D28-61FA-1802-592004F6DE3B}"/>
              </a:ext>
            </a:extLst>
          </p:cNvPr>
          <p:cNvPicPr>
            <a:picLocks noGrp="1" noChangeAspect="1"/>
          </p:cNvPicPr>
          <p:nvPr>
            <p:ph sz="half" idx="2"/>
          </p:nvPr>
        </p:nvPicPr>
        <p:blipFill>
          <a:blip r:embed="rId3"/>
          <a:stretch>
            <a:fillRect/>
          </a:stretch>
        </p:blipFill>
        <p:spPr>
          <a:xfrm>
            <a:off x="7608498" y="1578633"/>
            <a:ext cx="3994030" cy="3096883"/>
          </a:xfrm>
        </p:spPr>
      </p:pic>
    </p:spTree>
    <p:extLst>
      <p:ext uri="{BB962C8B-B14F-4D97-AF65-F5344CB8AC3E}">
        <p14:creationId xmlns:p14="http://schemas.microsoft.com/office/powerpoint/2010/main" val="263179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D7A92C-285E-858D-0642-825E80C94DA3}"/>
              </a:ext>
            </a:extLst>
          </p:cNvPr>
          <p:cNvSpPr>
            <a:spLocks noGrp="1"/>
          </p:cNvSpPr>
          <p:nvPr>
            <p:ph type="title"/>
          </p:nvPr>
        </p:nvSpPr>
        <p:spPr/>
        <p:txBody>
          <a:bodyPr/>
          <a:lstStyle/>
          <a:p>
            <a:r>
              <a:rPr lang="en-US" b="1" i="0" dirty="0">
                <a:solidFill>
                  <a:schemeClr val="bg1"/>
                </a:solidFill>
                <a:effectLst/>
                <a:latin typeface="Söhne"/>
              </a:rPr>
              <a:t>User Behavior Analysis</a:t>
            </a:r>
            <a:endParaRPr lang="en-IN" b="1" dirty="0">
              <a:solidFill>
                <a:schemeClr val="bg1"/>
              </a:solidFill>
            </a:endParaRPr>
          </a:p>
        </p:txBody>
      </p:sp>
      <p:sp>
        <p:nvSpPr>
          <p:cNvPr id="3" name="Content Placeholder 2">
            <a:extLst>
              <a:ext uri="{FF2B5EF4-FFF2-40B4-BE49-F238E27FC236}">
                <a16:creationId xmlns:a16="http://schemas.microsoft.com/office/drawing/2014/main" id="{D3AF7F1F-6C0A-F82B-0275-A76D81C68403}"/>
              </a:ext>
            </a:extLst>
          </p:cNvPr>
          <p:cNvSpPr>
            <a:spLocks noGrp="1"/>
          </p:cNvSpPr>
          <p:nvPr>
            <p:ph idx="1"/>
          </p:nvPr>
        </p:nvSpPr>
        <p:spPr/>
        <p:txBody>
          <a:bodyPr/>
          <a:lstStyle/>
          <a:p>
            <a:r>
              <a:rPr lang="en-US" b="1" i="0" dirty="0">
                <a:solidFill>
                  <a:schemeClr val="tx1"/>
                </a:solidFill>
                <a:effectLst/>
                <a:latin typeface="Söhne"/>
              </a:rPr>
              <a:t>Frequency of Use:</a:t>
            </a:r>
            <a:r>
              <a:rPr lang="en-US" b="0" i="0" dirty="0">
                <a:solidFill>
                  <a:schemeClr val="tx1"/>
                </a:solidFill>
                <a:effectLst/>
                <a:latin typeface="Söhne"/>
              </a:rPr>
              <a:t> Annual members are more likely to use the bikes regularly, as they have committed to a longer-term membership. They may use the service for daily commuting or frequent short trips.</a:t>
            </a:r>
            <a:endParaRPr lang="en-IN" dirty="0">
              <a:solidFill>
                <a:schemeClr val="tx1"/>
              </a:solidFill>
            </a:endParaRPr>
          </a:p>
        </p:txBody>
      </p:sp>
    </p:spTree>
    <p:extLst>
      <p:ext uri="{BB962C8B-B14F-4D97-AF65-F5344CB8AC3E}">
        <p14:creationId xmlns:p14="http://schemas.microsoft.com/office/powerpoint/2010/main" val="45193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87C15-E788-C62D-6767-AB4C91C5E997}"/>
              </a:ext>
            </a:extLst>
          </p:cNvPr>
          <p:cNvSpPr>
            <a:spLocks noGrp="1"/>
          </p:cNvSpPr>
          <p:nvPr>
            <p:ph type="title"/>
          </p:nvPr>
        </p:nvSpPr>
        <p:spPr>
          <a:xfrm>
            <a:off x="1" y="759126"/>
            <a:ext cx="3476444" cy="5296617"/>
          </a:xfrm>
        </p:spPr>
        <p:txBody>
          <a:bodyPr/>
          <a:lstStyle/>
          <a:p>
            <a:r>
              <a:rPr lang="en-US" b="1" i="0" dirty="0">
                <a:solidFill>
                  <a:schemeClr val="bg1"/>
                </a:solidFill>
                <a:effectLst/>
                <a:latin typeface="Söhne"/>
              </a:rPr>
              <a:t>Why would casual riders buy Cyclist annual memberships?</a:t>
            </a:r>
            <a:br>
              <a:rPr lang="en-US" b="1" i="0" dirty="0">
                <a:solidFill>
                  <a:schemeClr val="bg1"/>
                </a:solidFill>
                <a:effectLst/>
                <a:latin typeface="Söhne"/>
              </a:rPr>
            </a:br>
            <a:endParaRPr lang="en-IN" b="1" dirty="0">
              <a:solidFill>
                <a:schemeClr val="bg1"/>
              </a:solidFill>
            </a:endParaRPr>
          </a:p>
        </p:txBody>
      </p:sp>
      <p:sp>
        <p:nvSpPr>
          <p:cNvPr id="3" name="Content Placeholder 2">
            <a:extLst>
              <a:ext uri="{FF2B5EF4-FFF2-40B4-BE49-F238E27FC236}">
                <a16:creationId xmlns:a16="http://schemas.microsoft.com/office/drawing/2014/main" id="{015C924B-6020-704F-1F88-A62673B5242D}"/>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chemeClr val="tx1"/>
                </a:solidFill>
                <a:effectLst/>
                <a:latin typeface="Söhne"/>
              </a:rPr>
              <a:t>Cost Savings:</a:t>
            </a:r>
            <a:r>
              <a:rPr lang="en-US" b="0" i="0" dirty="0">
                <a:solidFill>
                  <a:schemeClr val="tx1"/>
                </a:solidFill>
                <a:effectLst/>
                <a:latin typeface="Söhne"/>
              </a:rPr>
              <a:t> Offer promotions or discounts to demonstrate the potential cost savings of an annual membership compared to pay-per-ride fees.</a:t>
            </a:r>
          </a:p>
          <a:p>
            <a:pPr algn="l">
              <a:buFont typeface="Arial" panose="020B0604020202020204" pitchFamily="34" charset="0"/>
              <a:buChar char="•"/>
            </a:pPr>
            <a:r>
              <a:rPr lang="en-US" b="1" i="0" dirty="0">
                <a:solidFill>
                  <a:schemeClr val="tx1"/>
                </a:solidFill>
                <a:effectLst/>
                <a:latin typeface="Söhne"/>
              </a:rPr>
              <a:t>Incentives and Rewards:</a:t>
            </a:r>
            <a:r>
              <a:rPr lang="en-US" b="0" i="0" dirty="0">
                <a:solidFill>
                  <a:schemeClr val="tx1"/>
                </a:solidFill>
                <a:effectLst/>
                <a:latin typeface="Söhne"/>
              </a:rPr>
              <a:t> Implement a loyalty program that rewards frequent users with perks such as free rides, exclusive discounts, or partner offers.</a:t>
            </a:r>
          </a:p>
          <a:p>
            <a:pPr algn="l">
              <a:buFont typeface="Arial" panose="020B0604020202020204" pitchFamily="34" charset="0"/>
              <a:buChar char="•"/>
            </a:pPr>
            <a:r>
              <a:rPr lang="en-US" b="1" i="0" dirty="0">
                <a:solidFill>
                  <a:schemeClr val="tx1"/>
                </a:solidFill>
                <a:effectLst/>
                <a:latin typeface="Söhne"/>
              </a:rPr>
              <a:t>Exclusive Access:</a:t>
            </a:r>
            <a:r>
              <a:rPr lang="en-US" b="0" i="0" dirty="0">
                <a:solidFill>
                  <a:schemeClr val="tx1"/>
                </a:solidFill>
                <a:effectLst/>
                <a:latin typeface="Söhne"/>
              </a:rPr>
              <a:t> Provide annual members with exclusive access to certain bikes, priority parking spots, or other privileges to make the membership more appealing.</a:t>
            </a:r>
          </a:p>
          <a:p>
            <a:endParaRPr lang="en-IN" dirty="0"/>
          </a:p>
        </p:txBody>
      </p:sp>
    </p:spTree>
    <p:extLst>
      <p:ext uri="{BB962C8B-B14F-4D97-AF65-F5344CB8AC3E}">
        <p14:creationId xmlns:p14="http://schemas.microsoft.com/office/powerpoint/2010/main" val="88920849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45</TotalTime>
  <Words>477</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Corbel</vt:lpstr>
      <vt:lpstr>Söhne</vt:lpstr>
      <vt:lpstr>Wingdings 2</vt:lpstr>
      <vt:lpstr>Frame</vt:lpstr>
      <vt:lpstr>Cyclist (2019 – 2020)</vt:lpstr>
      <vt:lpstr>Introduction</vt:lpstr>
      <vt:lpstr>The Three Guiding Questions </vt:lpstr>
      <vt:lpstr>Agenda Overview</vt:lpstr>
      <vt:lpstr>User Behavior Analysis</vt:lpstr>
      <vt:lpstr>2019 Usage</vt:lpstr>
      <vt:lpstr>2020 Usage </vt:lpstr>
      <vt:lpstr>User Behavior Analysis</vt:lpstr>
      <vt:lpstr>Why would casual riders buy Cyclist annual memberships? </vt:lpstr>
      <vt:lpstr>Digital Media Influence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 (2019 – 2020)</dc:title>
  <dc:creator>Manu Shyam</dc:creator>
  <cp:lastModifiedBy>Manu Shyam</cp:lastModifiedBy>
  <cp:revision>1</cp:revision>
  <dcterms:created xsi:type="dcterms:W3CDTF">2023-12-26T07:54:47Z</dcterms:created>
  <dcterms:modified xsi:type="dcterms:W3CDTF">2023-12-26T08:39:56Z</dcterms:modified>
</cp:coreProperties>
</file>