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8" r:id="rId4"/>
    <p:sldId id="290" r:id="rId5"/>
    <p:sldId id="279" r:id="rId6"/>
    <p:sldId id="280" r:id="rId7"/>
    <p:sldId id="281" r:id="rId8"/>
    <p:sldId id="282" r:id="rId9"/>
    <p:sldId id="283" r:id="rId10"/>
    <p:sldId id="284" r:id="rId11"/>
    <p:sldId id="285" r:id="rId12"/>
    <p:sldId id="286" r:id="rId13"/>
    <p:sldId id="287" r:id="rId14"/>
    <p:sldId id="289" r:id="rId15"/>
    <p:sldId id="29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69" d="100"/>
          <a:sy n="69" d="100"/>
        </p:scale>
        <p:origin x="-1416" y="-114"/>
      </p:cViewPr>
      <p:guideLst>
        <p:guide orient="horz" pos="2160"/>
        <p:guide pos="2880"/>
      </p:guideLst>
    </p:cSldViewPr>
  </p:slideViewPr>
  <p:outlineViewPr>
    <p:cViewPr>
      <p:scale>
        <a:sx n="33" d="100"/>
        <a:sy n="33" d="100"/>
      </p:scale>
      <p:origin x="0" y="7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D9241-C829-4907-AB52-275653489742}" type="datetimeFigureOut">
              <a:rPr lang="en-US" smtClean="0"/>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F5FBE-ED2E-4F02-8BC5-66E53BFB6A5D}" type="slidenum">
              <a:rPr lang="en-US" smtClean="0"/>
              <a:t>‹#›</a:t>
            </a:fld>
            <a:endParaRPr lang="en-US"/>
          </a:p>
        </p:txBody>
      </p:sp>
    </p:spTree>
    <p:extLst>
      <p:ext uri="{BB962C8B-B14F-4D97-AF65-F5344CB8AC3E}">
        <p14:creationId xmlns:p14="http://schemas.microsoft.com/office/powerpoint/2010/main" val="30874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F5FBE-ED2E-4F02-8BC5-66E53BFB6A5D}" type="slidenum">
              <a:rPr lang="en-US" smtClean="0"/>
              <a:t>12</a:t>
            </a:fld>
            <a:endParaRPr lang="en-US"/>
          </a:p>
        </p:txBody>
      </p:sp>
    </p:spTree>
    <p:extLst>
      <p:ext uri="{BB962C8B-B14F-4D97-AF65-F5344CB8AC3E}">
        <p14:creationId xmlns:p14="http://schemas.microsoft.com/office/powerpoint/2010/main" val="379841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45675E-E8F8-4146-9F46-918E1E7A696D}"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324311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5675E-E8F8-4146-9F46-918E1E7A696D}"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21069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5675E-E8F8-4146-9F46-918E1E7A696D}"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295865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5675E-E8F8-4146-9F46-918E1E7A696D}"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181366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45675E-E8F8-4146-9F46-918E1E7A696D}"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325126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45675E-E8F8-4146-9F46-918E1E7A696D}"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418476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45675E-E8F8-4146-9F46-918E1E7A696D}"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295664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45675E-E8F8-4146-9F46-918E1E7A696D}"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182814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5675E-E8F8-4146-9F46-918E1E7A696D}"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344356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5675E-E8F8-4146-9F46-918E1E7A696D}"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11310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5675E-E8F8-4146-9F46-918E1E7A696D}"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700E-E977-49C5-B2B7-2D3E38DC6D20}" type="slidenum">
              <a:rPr lang="en-US" smtClean="0"/>
              <a:t>‹#›</a:t>
            </a:fld>
            <a:endParaRPr lang="en-US"/>
          </a:p>
        </p:txBody>
      </p:sp>
    </p:spTree>
    <p:extLst>
      <p:ext uri="{BB962C8B-B14F-4D97-AF65-F5344CB8AC3E}">
        <p14:creationId xmlns:p14="http://schemas.microsoft.com/office/powerpoint/2010/main" val="287348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5675E-E8F8-4146-9F46-918E1E7A696D}" type="datetimeFigureOut">
              <a:rPr lang="en-US" smtClean="0"/>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700E-E977-49C5-B2B7-2D3E38DC6D20}" type="slidenum">
              <a:rPr lang="en-US" smtClean="0"/>
              <a:t>‹#›</a:t>
            </a:fld>
            <a:endParaRPr lang="en-US"/>
          </a:p>
        </p:txBody>
      </p:sp>
    </p:spTree>
    <p:extLst>
      <p:ext uri="{BB962C8B-B14F-4D97-AF65-F5344CB8AC3E}">
        <p14:creationId xmlns:p14="http://schemas.microsoft.com/office/powerpoint/2010/main" val="2974136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470025"/>
          </a:xfrm>
        </p:spPr>
        <p:txBody>
          <a:bodyPr>
            <a:normAutofit fontScale="90000"/>
          </a:bodyPr>
          <a:lstStyle/>
          <a:p>
            <a:r>
              <a:rPr lang="en-US" sz="4800" b="1" dirty="0" smtClean="0"/>
              <a:t>Market Basket Analysis </a:t>
            </a:r>
            <a:r>
              <a:rPr lang="en-US" sz="4800" b="1" dirty="0"/>
              <a:t>w</a:t>
            </a:r>
            <a:r>
              <a:rPr lang="en-US" sz="4800" b="1" dirty="0" smtClean="0"/>
              <a:t>ith </a:t>
            </a:r>
            <a:r>
              <a:rPr lang="en-US" sz="4800" b="1" dirty="0" err="1" smtClean="0"/>
              <a:t>Apriori</a:t>
            </a:r>
            <a:r>
              <a:rPr lang="en-US" sz="4800" b="1" dirty="0" smtClean="0"/>
              <a:t> Algorithm on </a:t>
            </a:r>
            <a:br>
              <a:rPr lang="en-US" sz="4800" b="1" dirty="0" smtClean="0"/>
            </a:br>
            <a:r>
              <a:rPr lang="en-US" sz="4800" b="1" dirty="0" smtClean="0"/>
              <a:t>“Groceries” dataset</a:t>
            </a:r>
            <a:endParaRPr lang="en-US" sz="4800" b="1" dirty="0"/>
          </a:p>
        </p:txBody>
      </p:sp>
      <p:sp>
        <p:nvSpPr>
          <p:cNvPr id="3" name="Subtitle 2"/>
          <p:cNvSpPr>
            <a:spLocks noGrp="1"/>
          </p:cNvSpPr>
          <p:nvPr>
            <p:ph type="subTitle" idx="1"/>
          </p:nvPr>
        </p:nvSpPr>
        <p:spPr>
          <a:xfrm>
            <a:off x="1371600" y="4343400"/>
            <a:ext cx="6400800" cy="1752600"/>
          </a:xfrm>
        </p:spPr>
        <p:txBody>
          <a:bodyPr>
            <a:normAutofit/>
          </a:bodyPr>
          <a:lstStyle/>
          <a:p>
            <a:r>
              <a:rPr lang="en-US" i="1" dirty="0" smtClean="0">
                <a:solidFill>
                  <a:schemeClr val="tx1"/>
                </a:solidFill>
              </a:rPr>
              <a:t>Presented By :</a:t>
            </a:r>
          </a:p>
          <a:p>
            <a:r>
              <a:rPr lang="en-US" i="1" dirty="0" err="1" smtClean="0">
                <a:solidFill>
                  <a:schemeClr val="tx1"/>
                </a:solidFill>
              </a:rPr>
              <a:t>Mohini</a:t>
            </a:r>
            <a:r>
              <a:rPr lang="en-US" i="1" dirty="0">
                <a:solidFill>
                  <a:schemeClr val="tx1"/>
                </a:solidFill>
              </a:rPr>
              <a:t> </a:t>
            </a:r>
            <a:r>
              <a:rPr lang="en-US" i="1" dirty="0" err="1" smtClean="0">
                <a:solidFill>
                  <a:schemeClr val="tx1"/>
                </a:solidFill>
              </a:rPr>
              <a:t>Mahajan</a:t>
            </a:r>
            <a:endParaRPr lang="en-US" i="1" dirty="0" smtClean="0">
              <a:solidFill>
                <a:schemeClr val="tx1"/>
              </a:solidFill>
            </a:endParaRPr>
          </a:p>
          <a:p>
            <a:r>
              <a:rPr lang="en-US" i="1" dirty="0" err="1" smtClean="0">
                <a:solidFill>
                  <a:schemeClr val="tx1"/>
                </a:solidFill>
              </a:rPr>
              <a:t>Shubham</a:t>
            </a:r>
            <a:r>
              <a:rPr lang="en-US" i="1" dirty="0" smtClean="0">
                <a:solidFill>
                  <a:schemeClr val="tx1"/>
                </a:solidFill>
              </a:rPr>
              <a:t> </a:t>
            </a:r>
            <a:r>
              <a:rPr lang="en-US" i="1" dirty="0" err="1" smtClean="0">
                <a:solidFill>
                  <a:schemeClr val="tx1"/>
                </a:solidFill>
              </a:rPr>
              <a:t>Patil</a:t>
            </a:r>
            <a:endParaRPr lang="en-US" i="1" dirty="0" smtClean="0">
              <a:solidFill>
                <a:schemeClr val="tx1"/>
              </a:solidFill>
            </a:endParaRPr>
          </a:p>
          <a:p>
            <a:endParaRPr lang="en-US" i="1" dirty="0" smtClean="0">
              <a:solidFill>
                <a:schemeClr val="tx1"/>
              </a:solidFill>
            </a:endParaRPr>
          </a:p>
        </p:txBody>
      </p:sp>
    </p:spTree>
    <p:extLst>
      <p:ext uri="{BB962C8B-B14F-4D97-AF65-F5344CB8AC3E}">
        <p14:creationId xmlns:p14="http://schemas.microsoft.com/office/powerpoint/2010/main" val="1505472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2895600" cy="762000"/>
          </a:xfrm>
        </p:spPr>
        <p:txBody>
          <a:bodyPr>
            <a:normAutofit/>
          </a:bodyPr>
          <a:lstStyle/>
          <a:p>
            <a:r>
              <a:rPr lang="en-US" sz="3200" dirty="0" smtClean="0"/>
              <a:t>The data:</a:t>
            </a:r>
            <a:endParaRPr lang="en-US" sz="32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1066800"/>
            <a:ext cx="7010400" cy="2605674"/>
          </a:xfrm>
        </p:spPr>
      </p:pic>
      <p:sp>
        <p:nvSpPr>
          <p:cNvPr id="11" name="Content Placeholder 10"/>
          <p:cNvSpPr>
            <a:spLocks noGrp="1"/>
          </p:cNvSpPr>
          <p:nvPr>
            <p:ph sz="half" idx="2"/>
          </p:nvPr>
        </p:nvSpPr>
        <p:spPr>
          <a:xfrm>
            <a:off x="304800" y="4114800"/>
            <a:ext cx="8001000" cy="2011363"/>
          </a:xfrm>
        </p:spPr>
        <p:txBody>
          <a:bodyPr>
            <a:normAutofit fontScale="62500" lnSpcReduction="20000"/>
          </a:bodyPr>
          <a:lstStyle/>
          <a:p>
            <a:r>
              <a:rPr lang="en-US" dirty="0" smtClean="0"/>
              <a:t>The dataset has been created by researchers Department of Information System and Operations</a:t>
            </a:r>
          </a:p>
          <a:p>
            <a:r>
              <a:rPr lang="en-US" dirty="0" smtClean="0"/>
              <a:t>The “Groceries” data set contains 1 month (30 days) of real- world point-of-sale transaction data from a typical local grocery outlet. The dataset contains 3898 datasetcontains3898transactions and the items are aggregated to 169 categories</a:t>
            </a:r>
          </a:p>
          <a:p>
            <a:r>
              <a:rPr lang="en-US" dirty="0" smtClean="0"/>
              <a:t>Item categories have been used instead of brands, for simplicity. So “milk” can refer to any brand of milk.</a:t>
            </a:r>
            <a:endParaRPr lang="en-US" dirty="0"/>
          </a:p>
        </p:txBody>
      </p:sp>
    </p:spTree>
    <p:extLst>
      <p:ext uri="{BB962C8B-B14F-4D97-AF65-F5344CB8AC3E}">
        <p14:creationId xmlns:p14="http://schemas.microsoft.com/office/powerpoint/2010/main" val="244997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72403"/>
            <a:ext cx="4876800" cy="563562"/>
          </a:xfrm>
        </p:spPr>
        <p:txBody>
          <a:bodyPr>
            <a:normAutofit fontScale="90000"/>
          </a:bodyPr>
          <a:lstStyle/>
          <a:p>
            <a:r>
              <a:rPr lang="en-US" sz="3200" dirty="0" smtClean="0"/>
              <a:t>Top 10 most frequent items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212944" cy="3962400"/>
          </a:xfrm>
        </p:spPr>
      </p:pic>
    </p:spTree>
    <p:extLst>
      <p:ext uri="{BB962C8B-B14F-4D97-AF65-F5344CB8AC3E}">
        <p14:creationId xmlns:p14="http://schemas.microsoft.com/office/powerpoint/2010/main" val="368773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6629400" cy="533400"/>
          </a:xfrm>
        </p:spPr>
        <p:txBody>
          <a:bodyPr>
            <a:normAutofit fontScale="90000"/>
          </a:bodyPr>
          <a:lstStyle/>
          <a:p>
            <a:pPr marL="342900" indent="-342900">
              <a:buFont typeface="Arial" pitchFamily="34" charset="0"/>
              <a:buChar char="•"/>
            </a:pPr>
            <a:r>
              <a:rPr lang="en-US" sz="2000" dirty="0"/>
              <a:t>Creating new data frame of rules and Calculating number of rules</a:t>
            </a:r>
          </a:p>
        </p:txBody>
      </p:sp>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81000" y="990600"/>
            <a:ext cx="8153400" cy="1658183"/>
          </a:xfrm>
        </p:spPr>
      </p:pic>
      <p:pic>
        <p:nvPicPr>
          <p:cNvPr id="9" name="Content Placeholder 8"/>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a:off x="381000" y="3505200"/>
            <a:ext cx="7315199" cy="3048000"/>
          </a:xfrm>
        </p:spPr>
      </p:pic>
      <p:sp>
        <p:nvSpPr>
          <p:cNvPr id="10" name="TextBox 9"/>
          <p:cNvSpPr txBox="1"/>
          <p:nvPr/>
        </p:nvSpPr>
        <p:spPr>
          <a:xfrm>
            <a:off x="152400" y="2834015"/>
            <a:ext cx="7391401" cy="369332"/>
          </a:xfrm>
          <a:prstGeom prst="rect">
            <a:avLst/>
          </a:prstGeom>
          <a:noFill/>
        </p:spPr>
        <p:txBody>
          <a:bodyPr wrap="square" rtlCol="0">
            <a:spAutoFit/>
          </a:bodyPr>
          <a:lstStyle/>
          <a:p>
            <a:pPr marL="285750" indent="-285750">
              <a:buFont typeface="Arial" pitchFamily="34" charset="0"/>
              <a:buChar char="•"/>
            </a:pPr>
            <a:r>
              <a:rPr lang="en-US" dirty="0" smtClean="0"/>
              <a:t>Plotting </a:t>
            </a:r>
            <a:r>
              <a:rPr lang="en-US" dirty="0"/>
              <a:t>support, confidence and lift of rules</a:t>
            </a:r>
          </a:p>
        </p:txBody>
      </p:sp>
    </p:spTree>
    <p:extLst>
      <p:ext uri="{BB962C8B-B14F-4D97-AF65-F5344CB8AC3E}">
        <p14:creationId xmlns:p14="http://schemas.microsoft.com/office/powerpoint/2010/main" val="300237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239000" cy="685800"/>
          </a:xfrm>
        </p:spPr>
        <p:txBody>
          <a:bodyPr>
            <a:normAutofit fontScale="90000"/>
          </a:bodyPr>
          <a:lstStyle/>
          <a:p>
            <a:pPr marL="342900" indent="-342900">
              <a:buFont typeface="Arial" pitchFamily="34" charset="0"/>
              <a:buChar char="•"/>
            </a:pPr>
            <a:r>
              <a:rPr lang="en-US" sz="2000" dirty="0"/>
              <a:t>Creating new data frame of new rules and Calculating number of rules</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0" y="762001"/>
            <a:ext cx="7924800" cy="2057400"/>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81000" y="3657600"/>
            <a:ext cx="7010400" cy="3028950"/>
          </a:xfrm>
        </p:spPr>
      </p:pic>
      <p:sp>
        <p:nvSpPr>
          <p:cNvPr id="8" name="Rectangle 7"/>
          <p:cNvSpPr/>
          <p:nvPr/>
        </p:nvSpPr>
        <p:spPr>
          <a:xfrm>
            <a:off x="228600" y="3086333"/>
            <a:ext cx="6400800" cy="369332"/>
          </a:xfrm>
          <a:prstGeom prst="rect">
            <a:avLst/>
          </a:prstGeom>
        </p:spPr>
        <p:txBody>
          <a:bodyPr wrap="square">
            <a:spAutoFit/>
          </a:bodyPr>
          <a:lstStyle/>
          <a:p>
            <a:pPr marL="285750" indent="-285750">
              <a:buFont typeface="Arial" pitchFamily="34" charset="0"/>
              <a:buChar char="•"/>
            </a:pPr>
            <a:r>
              <a:rPr lang="en-US" dirty="0"/>
              <a:t>Plotting support, confidence and lift of new rules</a:t>
            </a:r>
          </a:p>
        </p:txBody>
      </p:sp>
    </p:spTree>
    <p:extLst>
      <p:ext uri="{BB962C8B-B14F-4D97-AF65-F5344CB8AC3E}">
        <p14:creationId xmlns:p14="http://schemas.microsoft.com/office/powerpoint/2010/main" val="348152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main algorithm used in market basket analysis is the </a:t>
            </a:r>
            <a:r>
              <a:rPr lang="en-US" dirty="0" err="1" smtClean="0"/>
              <a:t>Apriori</a:t>
            </a:r>
            <a:r>
              <a:rPr lang="en-US" dirty="0" smtClean="0"/>
              <a:t> algorithm. It can be very powerful tool for analyzing the purchasing patterns of consumers. The three statistical measures in market basket analysis are support, confidence. Support measures the frequency an item appears in a given transactional data set, confidence measures the algorithm’s predictive power or accuracy. In our example, we examined the transactional patterns of grocery purchases and discovered both obvious and not-so-obvious patterns in certain transactions.</a:t>
            </a:r>
            <a:endParaRPr lang="en-US" dirty="0"/>
          </a:p>
        </p:txBody>
      </p:sp>
    </p:spTree>
    <p:extLst>
      <p:ext uri="{BB962C8B-B14F-4D97-AF65-F5344CB8AC3E}">
        <p14:creationId xmlns:p14="http://schemas.microsoft.com/office/powerpoint/2010/main" val="139174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23738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market basket analysis?</a:t>
            </a:r>
          </a:p>
          <a:p>
            <a:r>
              <a:rPr lang="en-US" dirty="0" smtClean="0"/>
              <a:t>Objective</a:t>
            </a:r>
          </a:p>
          <a:p>
            <a:r>
              <a:rPr lang="en-US" dirty="0" smtClean="0"/>
              <a:t>Overview:</a:t>
            </a:r>
          </a:p>
          <a:p>
            <a:r>
              <a:rPr lang="en-US" dirty="0" err="1" smtClean="0"/>
              <a:t>Apriori</a:t>
            </a:r>
            <a:r>
              <a:rPr lang="en-US" dirty="0" smtClean="0"/>
              <a:t> algorithm:</a:t>
            </a:r>
          </a:p>
          <a:p>
            <a:r>
              <a:rPr lang="en-US" dirty="0" smtClean="0"/>
              <a:t>The data:</a:t>
            </a:r>
          </a:p>
          <a:p>
            <a:r>
              <a:rPr lang="en-US" dirty="0" smtClean="0"/>
              <a:t>Program flow:</a:t>
            </a:r>
          </a:p>
          <a:p>
            <a:r>
              <a:rPr lang="en-US" dirty="0" smtClean="0"/>
              <a:t>Top 10 most frequent items:</a:t>
            </a:r>
          </a:p>
          <a:p>
            <a:r>
              <a:rPr lang="en-US" dirty="0" smtClean="0"/>
              <a:t>Top 10 rules by “support’’:</a:t>
            </a:r>
          </a:p>
          <a:p>
            <a:r>
              <a:rPr lang="en-US" dirty="0" smtClean="0"/>
              <a:t>Top 10 rules by “confidence”:</a:t>
            </a:r>
          </a:p>
          <a:p>
            <a:r>
              <a:rPr lang="en-US" dirty="0" smtClean="0"/>
              <a:t>Top 10 rules by “lift”:</a:t>
            </a:r>
          </a:p>
          <a:p>
            <a:r>
              <a:rPr lang="en-US" dirty="0" smtClean="0"/>
              <a:t>Discussion:</a:t>
            </a:r>
          </a:p>
          <a:p>
            <a:r>
              <a:rPr lang="en-US" dirty="0" smtClean="0"/>
              <a:t>Conclusion:</a:t>
            </a:r>
          </a:p>
          <a:p>
            <a:pPr marL="0" indent="0">
              <a:buNone/>
            </a:pPr>
            <a:endParaRPr lang="en-US" dirty="0"/>
          </a:p>
        </p:txBody>
      </p:sp>
    </p:spTree>
    <p:extLst>
      <p:ext uri="{BB962C8B-B14F-4D97-AF65-F5344CB8AC3E}">
        <p14:creationId xmlns:p14="http://schemas.microsoft.com/office/powerpoint/2010/main" val="428954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 basket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Technique used by large retailers to uncover associates between items.</a:t>
            </a:r>
          </a:p>
          <a:p>
            <a:r>
              <a:rPr lang="en-US" dirty="0" smtClean="0"/>
              <a:t>Combination of items that occurs together frequently in transaction</a:t>
            </a:r>
          </a:p>
          <a:p>
            <a:r>
              <a:rPr lang="en-US" dirty="0" smtClean="0"/>
              <a:t>Technique which identifies the strength of association between pairs of products purchased together and identify patterns of co-occurrence.</a:t>
            </a:r>
          </a:p>
          <a:p>
            <a:r>
              <a:rPr lang="en-US" dirty="0" smtClean="0"/>
              <a:t>Market Basket Analysis creates If-Then scenario rule, for example – if item A is purchased the item B is likely to be purchased.</a:t>
            </a:r>
          </a:p>
          <a:p>
            <a:r>
              <a:rPr lang="en-US" dirty="0" smtClean="0"/>
              <a:t>The rules are probabilistic(i.e. they are derived from the frequencies of co-</a:t>
            </a:r>
            <a:r>
              <a:rPr lang="en-US" dirty="0" err="1" smtClean="0"/>
              <a:t>occurrance</a:t>
            </a:r>
            <a:r>
              <a:rPr lang="en-US" dirty="0" smtClean="0"/>
              <a:t> in the observations.)</a:t>
            </a:r>
            <a:endParaRPr lang="en-US" dirty="0"/>
          </a:p>
        </p:txBody>
      </p:sp>
    </p:spTree>
    <p:extLst>
      <p:ext uri="{BB962C8B-B14F-4D97-AF65-F5344CB8AC3E}">
        <p14:creationId xmlns:p14="http://schemas.microsoft.com/office/powerpoint/2010/main" val="300278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To find frequently purchased item sets from large transactional Database.</a:t>
            </a:r>
          </a:p>
          <a:p>
            <a:r>
              <a:rPr lang="en-US" dirty="0"/>
              <a:t>The main objective of Market Basket Analysis is to get better efficiency of market and sales strategy using consumer transactional data collected during the sales transaction.</a:t>
            </a:r>
          </a:p>
          <a:p>
            <a:endParaRPr lang="en-US" dirty="0"/>
          </a:p>
        </p:txBody>
      </p:sp>
    </p:spTree>
    <p:extLst>
      <p:ext uri="{BB962C8B-B14F-4D97-AF65-F5344CB8AC3E}">
        <p14:creationId xmlns:p14="http://schemas.microsoft.com/office/powerpoint/2010/main" val="307643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Identifies frequently purchased groceries from given transactional data</a:t>
            </a:r>
          </a:p>
          <a:p>
            <a:r>
              <a:rPr lang="en-US" dirty="0" smtClean="0"/>
              <a:t>Implemented SPSS Modeler A-priori modeling code to calculate support, confidence and lift for association rules</a:t>
            </a:r>
          </a:p>
          <a:p>
            <a:r>
              <a:rPr lang="en-US" dirty="0" smtClean="0"/>
              <a:t>List to 10 frequent bought items, top 10 combination by support, confidence and lift values.</a:t>
            </a:r>
            <a:endParaRPr lang="en-US" dirty="0"/>
          </a:p>
        </p:txBody>
      </p:sp>
    </p:spTree>
    <p:extLst>
      <p:ext uri="{BB962C8B-B14F-4D97-AF65-F5344CB8AC3E}">
        <p14:creationId xmlns:p14="http://schemas.microsoft.com/office/powerpoint/2010/main" val="176470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Apriori</a:t>
            </a:r>
            <a:r>
              <a:rPr lang="en-US" dirty="0" smtClean="0"/>
              <a:t> algorithm:</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Apriori</a:t>
            </a:r>
            <a:r>
              <a:rPr lang="en-US" dirty="0" smtClean="0"/>
              <a:t> algorithm employs a simple a priori belief as guideline for reducing the association rule search space: all subsets of a frequent item-set must also be frequent</a:t>
            </a:r>
          </a:p>
          <a:p>
            <a:r>
              <a:rPr lang="en-US" dirty="0" smtClean="0"/>
              <a:t>The Support of an item-set or rule measures how frequently it occurs in the data</a:t>
            </a:r>
          </a:p>
          <a:p>
            <a:pPr marL="0" indent="0">
              <a:buNone/>
            </a:pPr>
            <a:r>
              <a:rPr lang="en-US" dirty="0"/>
              <a:t>	</a:t>
            </a:r>
            <a:r>
              <a:rPr lang="en-US" dirty="0" smtClean="0"/>
              <a:t>	Support(x)=count(x)/N</a:t>
            </a:r>
          </a:p>
          <a:p>
            <a:r>
              <a:rPr lang="en-US" dirty="0" smtClean="0"/>
              <a:t>A rule’s confidence is a measurement of its predictive power or accuracy. It is define as the support of the item-set containing both X and Y divided by the support of the item-set containing only x</a:t>
            </a:r>
          </a:p>
          <a:p>
            <a:pPr marL="0" indent="0">
              <a:buNone/>
            </a:pPr>
            <a:r>
              <a:rPr lang="en-US" dirty="0" smtClean="0"/>
              <a:t>	Confidence(x     y)=support(</a:t>
            </a:r>
            <a:r>
              <a:rPr lang="en-US" dirty="0" err="1" smtClean="0"/>
              <a:t>x,y</a:t>
            </a:r>
            <a:r>
              <a:rPr lang="en-US" dirty="0" smtClean="0"/>
              <a:t>)/support(x)</a:t>
            </a:r>
          </a:p>
          <a:p>
            <a:r>
              <a:rPr lang="en-US" dirty="0"/>
              <a:t> </a:t>
            </a:r>
            <a:r>
              <a:rPr lang="en-US" dirty="0" smtClean="0"/>
              <a:t>Lift is a measure of how much more likely one item is to be purchased relative to its typical purchase rate, given that you know another item has been purchased</a:t>
            </a:r>
          </a:p>
          <a:p>
            <a:pPr marL="0" indent="0">
              <a:buNone/>
            </a:pPr>
            <a:r>
              <a:rPr lang="en-US" dirty="0" smtClean="0"/>
              <a:t>	Confidence(x     y)= support(</a:t>
            </a:r>
            <a:r>
              <a:rPr lang="en-US" dirty="0" err="1" smtClean="0"/>
              <a:t>x,y</a:t>
            </a:r>
            <a:r>
              <a:rPr lang="en-US" dirty="0" smtClean="0"/>
              <a:t>)/support(x)</a:t>
            </a:r>
          </a:p>
          <a:p>
            <a:pPr marL="0" indent="0">
              <a:buNone/>
            </a:pPr>
            <a:r>
              <a:rPr lang="en-US" dirty="0"/>
              <a:t> </a:t>
            </a:r>
            <a:endParaRPr lang="en-US" dirty="0" smtClean="0"/>
          </a:p>
          <a:p>
            <a:pPr marL="0" indent="0">
              <a:buNone/>
            </a:pPr>
            <a:endParaRPr lang="en-US" dirty="0" smtClean="0"/>
          </a:p>
        </p:txBody>
      </p:sp>
      <p:cxnSp>
        <p:nvCxnSpPr>
          <p:cNvPr id="5" name="Straight Arrow Connector 4"/>
          <p:cNvCxnSpPr/>
          <p:nvPr/>
        </p:nvCxnSpPr>
        <p:spPr>
          <a:xfrm>
            <a:off x="2846126" y="4191000"/>
            <a:ext cx="20955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852664" y="5313514"/>
            <a:ext cx="20955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97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a:t>
            </a:r>
            <a:endParaRPr lang="en-US" dirty="0"/>
          </a:p>
        </p:txBody>
      </p:sp>
      <p:sp>
        <p:nvSpPr>
          <p:cNvPr id="3" name="Content Placeholder 2"/>
          <p:cNvSpPr>
            <a:spLocks noGrp="1"/>
          </p:cNvSpPr>
          <p:nvPr>
            <p:ph idx="1"/>
          </p:nvPr>
        </p:nvSpPr>
        <p:spPr/>
        <p:txBody>
          <a:bodyPr/>
          <a:lstStyle/>
          <a:p>
            <a:r>
              <a:rPr lang="en-US" dirty="0" smtClean="0"/>
              <a:t>It is a measure of how frequently the collection of items occur together as a percentage of all transactions.</a:t>
            </a:r>
          </a:p>
          <a:p>
            <a:r>
              <a:rPr lang="en-US" dirty="0" smtClean="0"/>
              <a:t>Fraction of transactions that contain both x and y</a:t>
            </a:r>
            <a:endParaRPr lang="en-US" dirty="0"/>
          </a:p>
        </p:txBody>
      </p:sp>
    </p:spTree>
    <p:extLst>
      <p:ext uri="{BB962C8B-B14F-4D97-AF65-F5344CB8AC3E}">
        <p14:creationId xmlns:p14="http://schemas.microsoft.com/office/powerpoint/2010/main" val="135513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a:t>
            </a:r>
            <a:endParaRPr lang="en-US" dirty="0"/>
          </a:p>
        </p:txBody>
      </p:sp>
      <p:sp>
        <p:nvSpPr>
          <p:cNvPr id="3" name="Content Placeholder 2"/>
          <p:cNvSpPr>
            <a:spLocks noGrp="1"/>
          </p:cNvSpPr>
          <p:nvPr>
            <p:ph idx="1"/>
          </p:nvPr>
        </p:nvSpPr>
        <p:spPr/>
        <p:txBody>
          <a:bodyPr/>
          <a:lstStyle/>
          <a:p>
            <a:r>
              <a:rPr lang="en-US" dirty="0" smtClean="0"/>
              <a:t>Ratio of the number of transactions that include all items in B as well as the number of transactions that include all items in A to the number of transactions that include all items in A.</a:t>
            </a:r>
            <a:endParaRPr lang="en-US" dirty="0"/>
          </a:p>
        </p:txBody>
      </p:sp>
    </p:spTree>
    <p:extLst>
      <p:ext uri="{BB962C8B-B14F-4D97-AF65-F5344CB8AC3E}">
        <p14:creationId xmlns:p14="http://schemas.microsoft.com/office/powerpoint/2010/main" val="309858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LIFT RATIO</a:t>
            </a:r>
            <a:endParaRPr lang="en-US" dirty="0"/>
          </a:p>
        </p:txBody>
      </p:sp>
      <p:sp>
        <p:nvSpPr>
          <p:cNvPr id="3" name="Content Placeholder 2"/>
          <p:cNvSpPr>
            <a:spLocks noGrp="1"/>
          </p:cNvSpPr>
          <p:nvPr>
            <p:ph idx="1"/>
          </p:nvPr>
        </p:nvSpPr>
        <p:spPr/>
        <p:txBody>
          <a:bodyPr/>
          <a:lstStyle/>
          <a:p>
            <a:r>
              <a:rPr lang="en-US" dirty="0" smtClean="0"/>
              <a:t>How much our confidence  has increased that B will be purchased given that A was purchased.</a:t>
            </a:r>
            <a:endParaRPr lang="en-US" dirty="0"/>
          </a:p>
        </p:txBody>
      </p:sp>
    </p:spTree>
    <p:extLst>
      <p:ext uri="{BB962C8B-B14F-4D97-AF65-F5344CB8AC3E}">
        <p14:creationId xmlns:p14="http://schemas.microsoft.com/office/powerpoint/2010/main" val="138766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581</Words>
  <Application>Microsoft Office PowerPoint</Application>
  <PresentationFormat>On-screen Show (4:3)</PresentationFormat>
  <Paragraphs>59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Market Basket Analysis with Apriori Algorithm on  “Groceries” dataset</vt:lpstr>
      <vt:lpstr>Contents</vt:lpstr>
      <vt:lpstr>What is market basket analysis?</vt:lpstr>
      <vt:lpstr>Objective</vt:lpstr>
      <vt:lpstr>Overview:</vt:lpstr>
      <vt:lpstr>Apriori algorithm:</vt:lpstr>
      <vt:lpstr>SUPPORT</vt:lpstr>
      <vt:lpstr>CONFIDENCE</vt:lpstr>
      <vt:lpstr>LIFT RATIO</vt:lpstr>
      <vt:lpstr>The data:</vt:lpstr>
      <vt:lpstr>Top 10 most frequent items</vt:lpstr>
      <vt:lpstr>Creating new data frame of rules and Calculating number of rules</vt:lpstr>
      <vt:lpstr>Creating new data frame of new rules and Calculating number of rules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acomp</dc:creator>
  <cp:lastModifiedBy>acomp</cp:lastModifiedBy>
  <cp:revision>36</cp:revision>
  <dcterms:created xsi:type="dcterms:W3CDTF">2023-01-30T09:59:49Z</dcterms:created>
  <dcterms:modified xsi:type="dcterms:W3CDTF">2023-04-10T08:10:29Z</dcterms:modified>
</cp:coreProperties>
</file>