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IBM Plex Sans Medium" panose="020B06030502030002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A62486-A132-46E2-9D1E-9150D4EFD56F}" v="15" dt="2025-08-01T08:36:23.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sh Patel" userId="6c4a8b280afc678c" providerId="LiveId" clId="{2AA62486-A132-46E2-9D1E-9150D4EFD56F}"/>
    <pc:docChg chg="undo custSel modSld">
      <pc:chgData name="Naresh Patel" userId="6c4a8b280afc678c" providerId="LiveId" clId="{2AA62486-A132-46E2-9D1E-9150D4EFD56F}" dt="2025-08-01T08:37:23.714" v="97" actId="2710"/>
      <pc:docMkLst>
        <pc:docMk/>
      </pc:docMkLst>
      <pc:sldChg chg="modSp mod">
        <pc:chgData name="Naresh Patel" userId="6c4a8b280afc678c" providerId="LiveId" clId="{2AA62486-A132-46E2-9D1E-9150D4EFD56F}" dt="2025-08-01T08:37:23.714" v="97" actId="2710"/>
        <pc:sldMkLst>
          <pc:docMk/>
          <pc:sldMk cId="0" sldId="260"/>
        </pc:sldMkLst>
        <pc:spChg chg="mod">
          <ac:chgData name="Naresh Patel" userId="6c4a8b280afc678c" providerId="LiveId" clId="{2AA62486-A132-46E2-9D1E-9150D4EFD56F}" dt="2025-08-01T08:37:23.714" v="97" actId="2710"/>
          <ac:spMkLst>
            <pc:docMk/>
            <pc:sldMk cId="0" sldId="260"/>
            <ac:spMk id="8" creationId="{3EA3FC34-C56B-55B8-703C-BC00B890AA2B}"/>
          </ac:spMkLst>
        </pc:spChg>
      </pc:sldChg>
      <pc:sldChg chg="addSp modSp mod">
        <pc:chgData name="Naresh Patel" userId="6c4a8b280afc678c" providerId="LiveId" clId="{2AA62486-A132-46E2-9D1E-9150D4EFD56F}" dt="2025-08-01T08:29:11.570" v="72" actId="20577"/>
        <pc:sldMkLst>
          <pc:docMk/>
          <pc:sldMk cId="0" sldId="265"/>
        </pc:sldMkLst>
        <pc:spChg chg="mod">
          <ac:chgData name="Naresh Patel" userId="6c4a8b280afc678c" providerId="LiveId" clId="{2AA62486-A132-46E2-9D1E-9150D4EFD56F}" dt="2025-08-01T08:27:13.436" v="9" actId="1076"/>
          <ac:spMkLst>
            <pc:docMk/>
            <pc:sldMk cId="0" sldId="265"/>
            <ac:spMk id="2" creationId="{E34E22DF-5AA8-45BE-892B-B0571C492C96}"/>
          </ac:spMkLst>
        </pc:spChg>
        <pc:spChg chg="mod">
          <ac:chgData name="Naresh Patel" userId="6c4a8b280afc678c" providerId="LiveId" clId="{2AA62486-A132-46E2-9D1E-9150D4EFD56F}" dt="2025-08-01T08:29:11.570" v="72" actId="20577"/>
          <ac:spMkLst>
            <pc:docMk/>
            <pc:sldMk cId="0" sldId="265"/>
            <ac:spMk id="3" creationId="{7B9ABCD1-B096-EB37-7C7E-7684B4D8B175}"/>
          </ac:spMkLst>
        </pc:spChg>
        <pc:spChg chg="mod">
          <ac:chgData name="Naresh Patel" userId="6c4a8b280afc678c" providerId="LiveId" clId="{2AA62486-A132-46E2-9D1E-9150D4EFD56F}" dt="2025-08-01T08:26:51.530" v="5" actId="1076"/>
          <ac:spMkLst>
            <pc:docMk/>
            <pc:sldMk cId="0" sldId="265"/>
            <ac:spMk id="118" creationId="{00000000-0000-0000-0000-000000000000}"/>
          </ac:spMkLst>
        </pc:spChg>
        <pc:spChg chg="mod">
          <ac:chgData name="Naresh Patel" userId="6c4a8b280afc678c" providerId="LiveId" clId="{2AA62486-A132-46E2-9D1E-9150D4EFD56F}" dt="2025-08-01T08:27:29.101" v="10" actId="1076"/>
          <ac:spMkLst>
            <pc:docMk/>
            <pc:sldMk cId="0" sldId="265"/>
            <ac:spMk id="119" creationId="{00000000-0000-0000-0000-000000000000}"/>
          </ac:spMkLst>
        </pc:spChg>
        <pc:picChg chg="add mod ord">
          <ac:chgData name="Naresh Patel" userId="6c4a8b280afc678c" providerId="LiveId" clId="{2AA62486-A132-46E2-9D1E-9150D4EFD56F}" dt="2025-08-01T08:28:13.791" v="15" actId="14100"/>
          <ac:picMkLst>
            <pc:docMk/>
            <pc:sldMk cId="0" sldId="265"/>
            <ac:picMk id="5" creationId="{99C89098-E148-AE5A-950D-7B5D5DE2A866}"/>
          </ac:picMkLst>
        </pc:picChg>
      </pc:sldChg>
      <pc:sldChg chg="modSp mod">
        <pc:chgData name="Naresh Patel" userId="6c4a8b280afc678c" providerId="LiveId" clId="{2AA62486-A132-46E2-9D1E-9150D4EFD56F}" dt="2025-08-01T08:34:21.931" v="88" actId="14100"/>
        <pc:sldMkLst>
          <pc:docMk/>
          <pc:sldMk cId="0" sldId="267"/>
        </pc:sldMkLst>
        <pc:spChg chg="mod">
          <ac:chgData name="Naresh Patel" userId="6c4a8b280afc678c" providerId="LiveId" clId="{2AA62486-A132-46E2-9D1E-9150D4EFD56F}" dt="2025-08-01T08:34:21.931" v="88" actId="14100"/>
          <ac:spMkLst>
            <pc:docMk/>
            <pc:sldMk cId="0" sldId="267"/>
            <ac:spMk id="2" creationId="{4B756427-28E0-E578-5E28-51BEC4CFFC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c6a1759d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c6a1759d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c6a1759d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c6a1759d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c6a1759d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c6a1759d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ec6a1759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ec6a1759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c6a1759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c6a1759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ec6a1759d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ec6a1759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c6a1759d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c6a1759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c6a1759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c6a1759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c6a1759d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c6a1759d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ec6a1759d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ec6a1759d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c6a1759d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c6a1759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141"/>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46050" y="669550"/>
            <a:ext cx="6854400" cy="78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dirty="0">
                <a:solidFill>
                  <a:schemeClr val="lt1"/>
                </a:solidFill>
                <a:latin typeface="IBM Plex Sans Medium"/>
                <a:ea typeface="IBM Plex Sans Medium"/>
                <a:cs typeface="IBM Plex Sans Medium"/>
                <a:sym typeface="IBM Plex Sans Medium"/>
              </a:rPr>
              <a:t> IBM SkillsBuild Decoding Data PBL Program 2025 Final Project Presentation </a:t>
            </a:r>
            <a:br>
              <a:rPr lang="en" sz="1800" dirty="0">
                <a:solidFill>
                  <a:schemeClr val="lt1"/>
                </a:solidFill>
                <a:latin typeface="IBM Plex Sans Medium"/>
                <a:ea typeface="IBM Plex Sans Medium"/>
                <a:cs typeface="IBM Plex Sans Medium"/>
                <a:sym typeface="IBM Plex Sans Medium"/>
              </a:rPr>
            </a:br>
            <a:r>
              <a:rPr lang="en" sz="1800" dirty="0">
                <a:solidFill>
                  <a:schemeClr val="lt1"/>
                </a:solidFill>
                <a:latin typeface="IBM Plex Sans Medium"/>
                <a:ea typeface="IBM Plex Sans Medium"/>
                <a:cs typeface="IBM Plex Sans Medium"/>
                <a:sym typeface="IBM Plex Sans Medium"/>
              </a:rPr>
              <a:t>Final Project Presentation</a:t>
            </a:r>
            <a:endParaRPr sz="1800" dirty="0">
              <a:solidFill>
                <a:schemeClr val="lt1"/>
              </a:solidFill>
              <a:latin typeface="IBM Plex Sans Medium"/>
              <a:ea typeface="IBM Plex Sans Medium"/>
              <a:cs typeface="IBM Plex Sans Medium"/>
              <a:sym typeface="IBM Plex Sans Medium"/>
            </a:endParaRPr>
          </a:p>
        </p:txBody>
      </p:sp>
      <p:sp>
        <p:nvSpPr>
          <p:cNvPr id="55" name="Google Shape;55;p13"/>
          <p:cNvSpPr/>
          <p:nvPr/>
        </p:nvSpPr>
        <p:spPr>
          <a:xfrm>
            <a:off x="0" y="2212451"/>
            <a:ext cx="9144000" cy="2076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lvl="0"/>
            <a:r>
              <a:rPr lang="en" sz="1600" dirty="0">
                <a:latin typeface="IBM Plex Sans Medium"/>
                <a:ea typeface="IBM Plex Sans Medium"/>
                <a:cs typeface="IBM Plex Sans Medium"/>
                <a:sym typeface="IBM Plex Sans Medium"/>
              </a:rPr>
              <a:t>                      Project Name		:</a:t>
            </a:r>
            <a:r>
              <a:rPr lang="en-US" sz="1600" dirty="0">
                <a:latin typeface="IBM Plex Sans Medium"/>
                <a:ea typeface="IBM Plex Sans Medium"/>
                <a:cs typeface="IBM Plex Sans Medium"/>
                <a:sym typeface="IBM Plex Sans Medium"/>
              </a:rPr>
              <a:t>Retail Store Sale Analysis </a:t>
            </a:r>
            <a:br>
              <a:rPr lang="en" sz="1600" dirty="0">
                <a:latin typeface="IBM Plex Sans Medium"/>
                <a:ea typeface="IBM Plex Sans Medium"/>
                <a:cs typeface="IBM Plex Sans Medium"/>
                <a:sym typeface="IBM Plex Sans Medium"/>
              </a:rPr>
            </a:br>
            <a:r>
              <a:rPr lang="en" sz="1600" dirty="0">
                <a:latin typeface="IBM Plex Sans Medium"/>
                <a:ea typeface="IBM Plex Sans Medium"/>
                <a:cs typeface="IBM Plex Sans Medium"/>
                <a:sym typeface="IBM Plex Sans Medium"/>
              </a:rPr>
              <a:t>                      Team Name		:Hexabytes</a:t>
            </a:r>
            <a:endParaRPr sz="1600" dirty="0">
              <a:latin typeface="IBM Plex Sans Medium"/>
              <a:ea typeface="IBM Plex Sans Medium"/>
              <a:cs typeface="IBM Plex Sans Medium"/>
              <a:sym typeface="IBM Plex Sans Medium"/>
            </a:endParaRPr>
          </a:p>
          <a:p>
            <a:pPr marL="0" lvl="0" indent="0" rtl="0">
              <a:spcBef>
                <a:spcPts val="0"/>
              </a:spcBef>
              <a:spcAft>
                <a:spcPts val="0"/>
              </a:spcAft>
              <a:buNone/>
            </a:pPr>
            <a:r>
              <a:rPr lang="en" sz="1600" dirty="0">
                <a:latin typeface="IBM Plex Sans Medium"/>
                <a:ea typeface="IBM Plex Sans Medium"/>
                <a:cs typeface="IBM Plex Sans Medium"/>
                <a:sym typeface="IBM Plex Sans Medium"/>
              </a:rPr>
              <a:t>                      College Name		:Bapuji Institute of Engineering and Technology</a:t>
            </a:r>
            <a:endParaRPr sz="1600" dirty="0">
              <a:latin typeface="IBM Plex Sans Medium"/>
              <a:ea typeface="IBM Plex Sans Medium"/>
              <a:cs typeface="IBM Plex Sans Medium"/>
              <a:sym typeface="IBM Plex Sans Medium"/>
            </a:endParaRPr>
          </a:p>
        </p:txBody>
      </p:sp>
      <p:sp>
        <p:nvSpPr>
          <p:cNvPr id="56" name="Google Shape;56;p13"/>
          <p:cNvSpPr/>
          <p:nvPr/>
        </p:nvSpPr>
        <p:spPr>
          <a:xfrm>
            <a:off x="313000" y="1316675"/>
            <a:ext cx="6969300" cy="3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a:off x="0" y="3994100"/>
            <a:ext cx="9144000" cy="959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8" name="Google Shape;58;p13"/>
          <p:cNvPicPr preferRelativeResize="0"/>
          <p:nvPr/>
        </p:nvPicPr>
        <p:blipFill>
          <a:blip r:embed="rId3">
            <a:alphaModFix/>
          </a:blip>
          <a:stretch>
            <a:fillRect/>
          </a:stretch>
        </p:blipFill>
        <p:spPr>
          <a:xfrm>
            <a:off x="7282300" y="4288751"/>
            <a:ext cx="1711124" cy="5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pic>
        <p:nvPicPr>
          <p:cNvPr id="5" name="Picture 4">
            <a:extLst>
              <a:ext uri="{FF2B5EF4-FFF2-40B4-BE49-F238E27FC236}">
                <a16:creationId xmlns:a16="http://schemas.microsoft.com/office/drawing/2014/main" id="{99C89098-E148-AE5A-950D-7B5D5DE2A866}"/>
              </a:ext>
            </a:extLst>
          </p:cNvPr>
          <p:cNvPicPr>
            <a:picLocks noChangeAspect="1"/>
          </p:cNvPicPr>
          <p:nvPr/>
        </p:nvPicPr>
        <p:blipFill>
          <a:blip r:embed="rId3"/>
          <a:stretch>
            <a:fillRect/>
          </a:stretch>
        </p:blipFill>
        <p:spPr>
          <a:xfrm>
            <a:off x="4765288" y="2241016"/>
            <a:ext cx="4346261" cy="2735683"/>
          </a:xfrm>
          <a:prstGeom prst="rect">
            <a:avLst/>
          </a:prstGeom>
        </p:spPr>
      </p:pic>
      <p:sp>
        <p:nvSpPr>
          <p:cNvPr id="118" name="Google Shape;118;p22"/>
          <p:cNvSpPr txBox="1"/>
          <p:nvPr/>
        </p:nvSpPr>
        <p:spPr>
          <a:xfrm>
            <a:off x="0" y="-37775"/>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Visualization</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119" name="Google Shape;119;p22"/>
          <p:cNvSpPr txBox="1"/>
          <p:nvPr/>
        </p:nvSpPr>
        <p:spPr>
          <a:xfrm>
            <a:off x="-66063" y="264258"/>
            <a:ext cx="8719134" cy="3973689"/>
          </a:xfrm>
          <a:prstGeom prst="rect">
            <a:avLst/>
          </a:prstGeom>
          <a:noFill/>
          <a:ln>
            <a:noFill/>
          </a:ln>
        </p:spPr>
        <p:txBody>
          <a:bodyPr spcFirstLastPara="1" wrap="square" lIns="91425" tIns="91425" rIns="91425" bIns="91425" anchor="t" anchorCtr="0">
            <a:noAutofit/>
          </a:bodyPr>
          <a:lstStyle/>
          <a:p>
            <a:pPr marL="400050" lvl="0" indent="-285750" algn="l" rtl="0">
              <a:spcBef>
                <a:spcPts val="0"/>
              </a:spcBef>
              <a:spcAft>
                <a:spcPts val="0"/>
              </a:spcAft>
              <a:buClr>
                <a:schemeClr val="dk1"/>
              </a:buClr>
              <a:buSzPts val="1800"/>
              <a:buFont typeface="Arial" panose="020B0604020202020204" pitchFamily="34" charset="0"/>
              <a:buChar char="•"/>
            </a:pPr>
            <a:r>
              <a:rPr lang="en" sz="1600" b="1" dirty="0">
                <a:solidFill>
                  <a:schemeClr val="dk1"/>
                </a:solidFill>
                <a:latin typeface="Times New Roman" panose="02020603050405020304" pitchFamily="18" charset="0"/>
                <a:cs typeface="Times New Roman" panose="02020603050405020304" pitchFamily="18" charset="0"/>
              </a:rPr>
              <a:t>Prominent features of the platform:</a:t>
            </a:r>
          </a:p>
          <a:p>
            <a:pPr marL="400050" lvl="0" indent="-285750" algn="l" rtl="0">
              <a:spcBef>
                <a:spcPts val="0"/>
              </a:spcBef>
              <a:spcAft>
                <a:spcPts val="0"/>
              </a:spcAft>
              <a:buClr>
                <a:schemeClr val="dk1"/>
              </a:buClr>
              <a:buSzPts val="1800"/>
              <a:buFont typeface="Arial" panose="020B0604020202020204" pitchFamily="34" charset="0"/>
              <a:buChar char="•"/>
            </a:pPr>
            <a:endParaRPr lang="en" sz="1600" dirty="0">
              <a:solidFill>
                <a:schemeClr val="dk1"/>
              </a:solidFill>
              <a:latin typeface="Times New Roman" panose="02020603050405020304" pitchFamily="18" charset="0"/>
              <a:cs typeface="Times New Roman" panose="02020603050405020304" pitchFamily="18" charset="0"/>
            </a:endParaRPr>
          </a:p>
          <a:p>
            <a:pPr marL="400050" lvl="0" indent="-285750" algn="l" rtl="0">
              <a:spcBef>
                <a:spcPts val="0"/>
              </a:spcBef>
              <a:spcAft>
                <a:spcPts val="0"/>
              </a:spcAft>
              <a:buClr>
                <a:schemeClr val="dk1"/>
              </a:buClr>
              <a:buSzPts val="1800"/>
              <a:buFont typeface="Arial" panose="020B0604020202020204" pitchFamily="34" charset="0"/>
              <a:buChar char="•"/>
            </a:pPr>
            <a:endParaRPr lang="en" sz="1600" dirty="0">
              <a:solidFill>
                <a:schemeClr val="dk1"/>
              </a:solidFill>
              <a:latin typeface="Times New Roman" panose="02020603050405020304" pitchFamily="18" charset="0"/>
              <a:cs typeface="Times New Roman" panose="02020603050405020304" pitchFamily="18" charset="0"/>
            </a:endParaRPr>
          </a:p>
          <a:p>
            <a:pPr marL="400050" lvl="0" indent="-285750" algn="l" rtl="0">
              <a:spcBef>
                <a:spcPts val="0"/>
              </a:spcBef>
              <a:spcAft>
                <a:spcPts val="0"/>
              </a:spcAft>
              <a:buClr>
                <a:schemeClr val="dk1"/>
              </a:buClr>
              <a:buSzPts val="1800"/>
              <a:buFont typeface="Arial" panose="020B0604020202020204" pitchFamily="34" charset="0"/>
              <a:buChar char="•"/>
            </a:pPr>
            <a:endParaRPr lang="en" sz="1600" dirty="0">
              <a:solidFill>
                <a:schemeClr val="dk1"/>
              </a:solidFill>
              <a:latin typeface="Times New Roman" panose="02020603050405020304" pitchFamily="18" charset="0"/>
              <a:cs typeface="Times New Roman" panose="02020603050405020304" pitchFamily="18" charset="0"/>
            </a:endParaRPr>
          </a:p>
          <a:p>
            <a:pPr marL="400050" lvl="0" indent="-285750" algn="l" rtl="0">
              <a:spcBef>
                <a:spcPts val="0"/>
              </a:spcBef>
              <a:spcAft>
                <a:spcPts val="0"/>
              </a:spcAft>
              <a:buClr>
                <a:schemeClr val="dk1"/>
              </a:buClr>
              <a:buSzPts val="1800"/>
              <a:buFont typeface="Arial" panose="020B0604020202020204" pitchFamily="34" charset="0"/>
              <a:buChar char="•"/>
            </a:pPr>
            <a:endParaRPr lang="en" sz="1600" dirty="0">
              <a:solidFill>
                <a:schemeClr val="dk1"/>
              </a:solidFill>
              <a:latin typeface="Times New Roman" panose="02020603050405020304" pitchFamily="18" charset="0"/>
              <a:cs typeface="Times New Roman" panose="02020603050405020304" pitchFamily="18" charset="0"/>
            </a:endParaRPr>
          </a:p>
          <a:p>
            <a:pPr marL="400050" lvl="0" indent="-285750" algn="l" rtl="0">
              <a:spcBef>
                <a:spcPts val="0"/>
              </a:spcBef>
              <a:spcAft>
                <a:spcPts val="0"/>
              </a:spcAft>
              <a:buClr>
                <a:schemeClr val="dk1"/>
              </a:buClr>
              <a:buSzPts val="1800"/>
              <a:buFont typeface="Arial" panose="020B0604020202020204" pitchFamily="34" charset="0"/>
              <a:buChar char="•"/>
            </a:pPr>
            <a:endParaRPr lang="en" sz="1600" dirty="0">
              <a:solidFill>
                <a:schemeClr val="dk1"/>
              </a:solidFill>
              <a:latin typeface="Times New Roman" panose="02020603050405020304" pitchFamily="18" charset="0"/>
              <a:cs typeface="Times New Roman" panose="02020603050405020304" pitchFamily="18" charset="0"/>
            </a:endParaRPr>
          </a:p>
          <a:p>
            <a:pPr marL="400050" lvl="0" indent="-285750" algn="l" rtl="0">
              <a:spcBef>
                <a:spcPts val="0"/>
              </a:spcBef>
              <a:spcAft>
                <a:spcPts val="0"/>
              </a:spcAft>
              <a:buClr>
                <a:schemeClr val="dk1"/>
              </a:buClr>
              <a:buSzPts val="1800"/>
              <a:buFont typeface="Arial" panose="020B0604020202020204" pitchFamily="34" charset="0"/>
              <a:buChar char="•"/>
            </a:pPr>
            <a:endParaRPr lang="en" sz="1600" dirty="0">
              <a:solidFill>
                <a:schemeClr val="dk1"/>
              </a:solidFill>
              <a:latin typeface="Times New Roman" panose="02020603050405020304" pitchFamily="18" charset="0"/>
              <a:cs typeface="Times New Roman" panose="02020603050405020304" pitchFamily="18" charset="0"/>
            </a:endParaRPr>
          </a:p>
          <a:p>
            <a:pPr marL="114300" lvl="0" algn="l" rtl="0">
              <a:spcBef>
                <a:spcPts val="0"/>
              </a:spcBef>
              <a:spcAft>
                <a:spcPts val="0"/>
              </a:spcAft>
              <a:buClr>
                <a:schemeClr val="dk1"/>
              </a:buClr>
              <a:buSzPts val="1800"/>
            </a:pPr>
            <a:endParaRPr lang="en" sz="1600" dirty="0">
              <a:solidFill>
                <a:schemeClr val="dk1"/>
              </a:solidFill>
              <a:latin typeface="Times New Roman" panose="02020603050405020304" pitchFamily="18" charset="0"/>
              <a:cs typeface="Times New Roman" panose="02020603050405020304" pitchFamily="18" charset="0"/>
            </a:endParaRPr>
          </a:p>
          <a:p>
            <a:pPr marL="400050" lvl="0" indent="-285750" algn="l" rtl="0">
              <a:spcBef>
                <a:spcPts val="0"/>
              </a:spcBef>
              <a:spcAft>
                <a:spcPts val="0"/>
              </a:spcAft>
              <a:buClr>
                <a:schemeClr val="dk1"/>
              </a:buClr>
              <a:buSzPts val="1800"/>
              <a:buFont typeface="Arial" panose="020B0604020202020204" pitchFamily="34" charset="0"/>
              <a:buChar char="•"/>
            </a:pPr>
            <a:r>
              <a:rPr lang="en-US" sz="1600" b="1" dirty="0">
                <a:solidFill>
                  <a:schemeClr val="dk1"/>
                </a:solidFill>
                <a:latin typeface="Times New Roman" panose="02020603050405020304" pitchFamily="18" charset="0"/>
                <a:cs typeface="Times New Roman" panose="02020603050405020304" pitchFamily="18" charset="0"/>
              </a:rPr>
              <a:t>Site Map:</a:t>
            </a:r>
          </a:p>
          <a:p>
            <a:pPr marL="400050" lvl="0" indent="-285750" algn="l" rtl="0">
              <a:spcBef>
                <a:spcPts val="0"/>
              </a:spcBef>
              <a:spcAft>
                <a:spcPts val="0"/>
              </a:spcAft>
              <a:buClr>
                <a:schemeClr val="dk1"/>
              </a:buClr>
              <a:buSzPts val="1800"/>
              <a:buFont typeface="Arial" panose="020B0604020202020204" pitchFamily="34" charset="0"/>
              <a:buChar char="•"/>
            </a:pPr>
            <a:endParaRPr sz="1600" b="1" dirty="0">
              <a:solidFill>
                <a:schemeClr val="dk1"/>
              </a:solidFill>
              <a:latin typeface="Times New Roman" panose="02020603050405020304" pitchFamily="18" charset="0"/>
              <a:cs typeface="Times New Roman" panose="02020603050405020304" pitchFamily="18" charset="0"/>
            </a:endParaRPr>
          </a:p>
        </p:txBody>
      </p:sp>
      <p:sp>
        <p:nvSpPr>
          <p:cNvPr id="120" name="Google Shape;120;p22"/>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E34E22DF-5AA8-45BE-892B-B0571C492C96}"/>
              </a:ext>
            </a:extLst>
          </p:cNvPr>
          <p:cNvSpPr>
            <a:spLocks noChangeArrowheads="1"/>
          </p:cNvSpPr>
          <p:nvPr/>
        </p:nvSpPr>
        <p:spPr bwMode="auto">
          <a:xfrm>
            <a:off x="269576" y="589110"/>
            <a:ext cx="7757252"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Visuals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Charts and graphs automatically update based on filter selections.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KPIs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summary cards display total sales, tax, and average rating.</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Geo-Spatial Analysis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Map view highlights performance across major Indian metro cities.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Time-Based Analysis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Monthly sales trends visualized to detect seasonality.</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Product-Level Insights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Drill-down into product line performance by rating, tax, GST, and income.</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Comparative Metrics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Gross income vs total sales to measure profitability.</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Summarization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Aggregated statistics for product lines—GST, tax, ratings, and units sold.</a:t>
            </a:r>
          </a:p>
        </p:txBody>
      </p:sp>
      <p:sp>
        <p:nvSpPr>
          <p:cNvPr id="3" name="Rectangle 2">
            <a:extLst>
              <a:ext uri="{FF2B5EF4-FFF2-40B4-BE49-F238E27FC236}">
                <a16:creationId xmlns:a16="http://schemas.microsoft.com/office/drawing/2014/main" id="{7B9ABCD1-B096-EB37-7C7E-7684B4D8B175}"/>
              </a:ext>
            </a:extLst>
          </p:cNvPr>
          <p:cNvSpPr>
            <a:spLocks noChangeArrowheads="1"/>
          </p:cNvSpPr>
          <p:nvPr/>
        </p:nvSpPr>
        <p:spPr bwMode="auto">
          <a:xfrm>
            <a:off x="195234" y="2257914"/>
            <a:ext cx="7319311"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Summary Cards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4" eaLnBrk="0" fontAlgn="base" hangingPunct="0">
              <a:spcBef>
                <a:spcPct val="0"/>
              </a:spcBef>
              <a:spcAft>
                <a:spcPct val="0"/>
              </a:spcAft>
              <a:buClrTx/>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Sales, Tax, Average Rating</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 Analytics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Monthly sales trends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Analysis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Bar and line charts: Total Sales vs Gross Income by product line</a:t>
            </a:r>
          </a:p>
          <a:p>
            <a:pPr lvl="1" eaLnBrk="0" fontAlgn="base" hangingPunct="0">
              <a:spcBef>
                <a:spcPct val="0"/>
              </a:spcBef>
              <a:spcAft>
                <a:spcPct val="0"/>
              </a:spcAft>
              <a:buClrTx/>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Pie chart: Average Rating per product line</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Statistical Summary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Average GST, Tax per product line</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 of unit prices and sales comparisons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23"/>
          <p:cNvSpPr txBox="1"/>
          <p:nvPr/>
        </p:nvSpPr>
        <p:spPr>
          <a:xfrm>
            <a:off x="186097" y="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Conclusion:</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126" name="Google Shape;126;p23"/>
          <p:cNvSpPr txBox="1"/>
          <p:nvPr/>
        </p:nvSpPr>
        <p:spPr>
          <a:xfrm>
            <a:off x="50630" y="415355"/>
            <a:ext cx="4521370" cy="4312789"/>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IN" sz="1600" b="1" dirty="0">
                <a:solidFill>
                  <a:schemeClr val="dk1"/>
                </a:solidFill>
                <a:latin typeface="Times New Roman" panose="02020603050405020304" pitchFamily="18" charset="0"/>
                <a:cs typeface="Times New Roman" panose="02020603050405020304" pitchFamily="18" charset="0"/>
              </a:rPr>
              <a:t>Impact of Proposed Solution:</a:t>
            </a:r>
          </a:p>
          <a:p>
            <a:pPr marL="114300" lvl="0" algn="l" rtl="0">
              <a:spcBef>
                <a:spcPts val="0"/>
              </a:spcBef>
              <a:spcAft>
                <a:spcPts val="0"/>
              </a:spcAft>
              <a:buClr>
                <a:schemeClr val="dk1"/>
              </a:buClr>
              <a:buSzPts val="1800"/>
            </a:pPr>
            <a:endParaRPr lang="en-IN" sz="1600" b="1" dirty="0">
              <a:solidFill>
                <a:schemeClr val="dk1"/>
              </a:solidFill>
              <a:latin typeface="Times New Roman" panose="02020603050405020304" pitchFamily="18" charset="0"/>
              <a:cs typeface="Times New Roman" panose="02020603050405020304" pitchFamily="18" charset="0"/>
            </a:endParaRPr>
          </a:p>
          <a:p>
            <a:pPr marL="114300" lvl="0" algn="l" rtl="0">
              <a:spcBef>
                <a:spcPts val="0"/>
              </a:spcBef>
              <a:spcAft>
                <a:spcPts val="0"/>
              </a:spcAft>
              <a:buClr>
                <a:schemeClr val="dk1"/>
              </a:buClr>
              <a:buSzPts val="1800"/>
            </a:pPr>
            <a:endParaRPr lang="en-US" sz="1800" dirty="0">
              <a:solidFill>
                <a:schemeClr val="dk1"/>
              </a:solidFill>
            </a:endParaRPr>
          </a:p>
          <a:p>
            <a:pPr marL="114300" lvl="0" algn="l" rtl="0">
              <a:spcBef>
                <a:spcPts val="0"/>
              </a:spcBef>
              <a:spcAft>
                <a:spcPts val="0"/>
              </a:spcAft>
              <a:buClr>
                <a:schemeClr val="dk1"/>
              </a:buClr>
              <a:buSzPts val="1800"/>
            </a:pPr>
            <a:endParaRPr lang="en-IN" sz="1800" dirty="0">
              <a:solidFill>
                <a:schemeClr val="dk1"/>
              </a:solidFill>
            </a:endParaRPr>
          </a:p>
          <a:p>
            <a:pPr marL="114300" lvl="0" algn="l" rtl="0">
              <a:spcBef>
                <a:spcPts val="0"/>
              </a:spcBef>
              <a:spcAft>
                <a:spcPts val="0"/>
              </a:spcAft>
              <a:buClr>
                <a:schemeClr val="dk1"/>
              </a:buClr>
              <a:buSzPts val="1800"/>
            </a:pPr>
            <a:endParaRPr lang="en-IN" sz="1800" dirty="0">
              <a:solidFill>
                <a:schemeClr val="dk1"/>
              </a:solidFill>
            </a:endParaRPr>
          </a:p>
          <a:p>
            <a:pPr marL="114300" lvl="0" algn="l" rtl="0">
              <a:spcBef>
                <a:spcPts val="0"/>
              </a:spcBef>
              <a:spcAft>
                <a:spcPts val="0"/>
              </a:spcAft>
              <a:buClr>
                <a:schemeClr val="dk1"/>
              </a:buClr>
              <a:buSzPts val="1800"/>
            </a:pPr>
            <a:endParaRPr lang="en-IN" sz="1800" dirty="0">
              <a:solidFill>
                <a:schemeClr val="dk1"/>
              </a:solidFill>
            </a:endParaRPr>
          </a:p>
          <a:p>
            <a:pPr marL="114300" lvl="0" algn="l" rtl="0">
              <a:spcBef>
                <a:spcPts val="0"/>
              </a:spcBef>
              <a:spcAft>
                <a:spcPts val="0"/>
              </a:spcAft>
              <a:buClr>
                <a:schemeClr val="dk1"/>
              </a:buClr>
              <a:buSzPts val="1800"/>
            </a:pPr>
            <a:r>
              <a:rPr lang="en-IN" sz="1600" b="1" dirty="0">
                <a:solidFill>
                  <a:schemeClr val="dk1"/>
                </a:solidFill>
                <a:latin typeface="Times New Roman" panose="02020603050405020304" pitchFamily="18" charset="0"/>
                <a:cs typeface="Times New Roman" panose="02020603050405020304" pitchFamily="18" charset="0"/>
              </a:rPr>
              <a:t>Future Work:</a:t>
            </a:r>
          </a:p>
          <a:p>
            <a:pPr marL="114300" lvl="0" algn="l" rtl="0">
              <a:spcBef>
                <a:spcPts val="0"/>
              </a:spcBef>
              <a:spcAft>
                <a:spcPts val="0"/>
              </a:spcAft>
              <a:buClr>
                <a:schemeClr val="dk1"/>
              </a:buClr>
              <a:buSzPts val="1800"/>
            </a:pPr>
            <a:endParaRPr sz="1600" b="1" dirty="0">
              <a:solidFill>
                <a:schemeClr val="dk1"/>
              </a:solidFill>
              <a:latin typeface="Times New Roman" panose="02020603050405020304" pitchFamily="18" charset="0"/>
              <a:cs typeface="Times New Roman" panose="02020603050405020304" pitchFamily="18" charset="0"/>
            </a:endParaRPr>
          </a:p>
        </p:txBody>
      </p:sp>
      <p:sp>
        <p:nvSpPr>
          <p:cNvPr id="127" name="Google Shape;127;p23"/>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8B0A9D6F-9C0F-198A-9E83-7968F0FDC8BD}"/>
              </a:ext>
            </a:extLst>
          </p:cNvPr>
          <p:cNvSpPr>
            <a:spLocks noChangeArrowheads="1"/>
          </p:cNvSpPr>
          <p:nvPr/>
        </p:nvSpPr>
        <p:spPr bwMode="auto">
          <a:xfrm>
            <a:off x="513200" y="820691"/>
            <a:ext cx="462297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Boosted data accessibility for retail managers.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Enabled strategic product and stock planning.</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customer segmentation understanding.</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Aligned with SDG 8, 9, and 12 for sustainable business innovation.</a:t>
            </a:r>
          </a:p>
        </p:txBody>
      </p:sp>
      <p:sp>
        <p:nvSpPr>
          <p:cNvPr id="3" name="Rectangle 2">
            <a:extLst>
              <a:ext uri="{FF2B5EF4-FFF2-40B4-BE49-F238E27FC236}">
                <a16:creationId xmlns:a16="http://schemas.microsoft.com/office/drawing/2014/main" id="{F762FB8E-D60B-665F-ED26-E8115F350C62}"/>
              </a:ext>
            </a:extLst>
          </p:cNvPr>
          <p:cNvSpPr>
            <a:spLocks noChangeArrowheads="1"/>
          </p:cNvSpPr>
          <p:nvPr/>
        </p:nvSpPr>
        <p:spPr bwMode="auto">
          <a:xfrm>
            <a:off x="423990" y="2405597"/>
            <a:ext cx="462297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Integration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 dashboard to live databases for up-to-the-minute analytics.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Module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predictive models for demand forecasting using Python or Azure ML.</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Optimization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insights on reorder points and low-stock alerts.</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Clustering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machine learning models for behavior-based customer segmentation.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4"/>
          <p:cNvSpPr txBox="1"/>
          <p:nvPr/>
        </p:nvSpPr>
        <p:spPr>
          <a:xfrm>
            <a:off x="101783" y="146447"/>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References</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133" name="Google Shape;133;p24"/>
          <p:cNvSpPr txBox="1"/>
          <p:nvPr/>
        </p:nvSpPr>
        <p:spPr>
          <a:xfrm>
            <a:off x="101783" y="270190"/>
            <a:ext cx="8940434" cy="45501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endParaRPr>
          </a:p>
          <a:p>
            <a:pPr marL="114300" lvl="0" algn="l" rtl="0">
              <a:spcBef>
                <a:spcPts val="0"/>
              </a:spcBef>
              <a:spcAft>
                <a:spcPts val="0"/>
              </a:spcAft>
              <a:buClr>
                <a:schemeClr val="dk1"/>
              </a:buClr>
              <a:buSzPts val="1800"/>
            </a:pPr>
            <a:r>
              <a:rPr lang="en" sz="1600" b="1" dirty="0">
                <a:solidFill>
                  <a:schemeClr val="dk1"/>
                </a:solidFill>
                <a:latin typeface="Times New Roman" panose="02020603050405020304" pitchFamily="18" charset="0"/>
                <a:cs typeface="Times New Roman" panose="02020603050405020304" pitchFamily="18" charset="0"/>
              </a:rPr>
              <a:t>Tools and Software Used:</a:t>
            </a:r>
            <a:endParaRPr sz="1600" b="1" dirty="0">
              <a:solidFill>
                <a:schemeClr val="dk1"/>
              </a:solidFill>
              <a:latin typeface="Times New Roman" panose="02020603050405020304" pitchFamily="18" charset="0"/>
              <a:cs typeface="Times New Roman" panose="02020603050405020304" pitchFamily="18" charset="0"/>
            </a:endParaRPr>
          </a:p>
          <a:p>
            <a:pPr marL="114300" lvl="0" algn="l" rtl="0">
              <a:spcBef>
                <a:spcPts val="0"/>
              </a:spcBef>
              <a:spcAft>
                <a:spcPts val="0"/>
              </a:spcAft>
              <a:buClr>
                <a:schemeClr val="dk1"/>
              </a:buClr>
              <a:buSzPts val="1800"/>
            </a:pPr>
            <a:endParaRPr sz="1800" dirty="0">
              <a:solidFill>
                <a:schemeClr val="dk1"/>
              </a:solidFill>
            </a:endParaRPr>
          </a:p>
        </p:txBody>
      </p:sp>
      <p:sp>
        <p:nvSpPr>
          <p:cNvPr id="134" name="Google Shape;134;p24"/>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4B756427-28E0-E578-5E28-51BEC4CFFC08}"/>
              </a:ext>
            </a:extLst>
          </p:cNvPr>
          <p:cNvSpPr>
            <a:spLocks noChangeArrowheads="1"/>
          </p:cNvSpPr>
          <p:nvPr/>
        </p:nvSpPr>
        <p:spPr bwMode="auto">
          <a:xfrm>
            <a:off x="456781" y="919758"/>
            <a:ext cx="858543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Power BI</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Primary tool for building interactive dashboards.</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data visualization, drill-down analysis, filtering, and KPI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(with Pandas)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initial data cleaning, transformation, and exploratory data analysis (EDA).</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Helped in deriving new features like hour, day, month, and basic statistical summaries.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Microsoft Excel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Utilized for manual inspection and basic manipulation of dataset before importing into Power BI.</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Helped in checking null values, formatting, and early-stage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PowerPoint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to design the final project report and presentation slides.</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Incorporated visuals from Power BI to explain insights clearly.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IBM Skills Build Dataset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Provided real-world retail sales transaction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Source of key metrics such as invoice details, product lines, payment modes, customer types,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etc</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187800" y="169000"/>
            <a:ext cx="20136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Team Members</a:t>
            </a:r>
            <a:endParaRPr sz="18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64" name="Google Shape;64;p14"/>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TextBox 1">
            <a:extLst>
              <a:ext uri="{FF2B5EF4-FFF2-40B4-BE49-F238E27FC236}">
                <a16:creationId xmlns:a16="http://schemas.microsoft.com/office/drawing/2014/main" id="{EDD51C0E-6A7F-89AE-98EF-6E9B8330F8A8}"/>
              </a:ext>
            </a:extLst>
          </p:cNvPr>
          <p:cNvSpPr txBox="1"/>
          <p:nvPr/>
        </p:nvSpPr>
        <p:spPr>
          <a:xfrm>
            <a:off x="639337" y="743415"/>
            <a:ext cx="5166731" cy="363176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Manu K C (Team Leader)</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Naresh Patel</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Animesh H M</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Shradha G Vernekar</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Pavithra B</a:t>
            </a:r>
          </a:p>
          <a:p>
            <a:pPr marL="285750" indent="-285750">
              <a:lnSpc>
                <a:spcPct val="2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Shreya K S</a:t>
            </a:r>
          </a:p>
          <a:p>
            <a:pPr marL="285750" indent="-28575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5"/>
          <p:cNvSpPr txBox="1"/>
          <p:nvPr/>
        </p:nvSpPr>
        <p:spPr>
          <a:xfrm>
            <a:off x="135650" y="158575"/>
            <a:ext cx="16692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Introduction</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71" name="Google Shape;71;p15"/>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TextBox 1">
            <a:extLst>
              <a:ext uri="{FF2B5EF4-FFF2-40B4-BE49-F238E27FC236}">
                <a16:creationId xmlns:a16="http://schemas.microsoft.com/office/drawing/2014/main" id="{ECD56910-9914-48BD-66C0-B42B340EB285}"/>
              </a:ext>
            </a:extLst>
          </p:cNvPr>
          <p:cNvSpPr txBox="1"/>
          <p:nvPr/>
        </p:nvSpPr>
        <p:spPr>
          <a:xfrm>
            <a:off x="438615" y="632275"/>
            <a:ext cx="8214731"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today’s competitive retail landscape, data-driven decision-making is essential for business growth and efficiency. Our team developed a Power BI dashboard to analyze retail store sales data, aiming to uncover insights related to sales performance, customer behavior, product trends, and store profitability.</a:t>
            </a:r>
          </a:p>
        </p:txBody>
      </p:sp>
      <p:sp>
        <p:nvSpPr>
          <p:cNvPr id="8" name="TextBox 7">
            <a:extLst>
              <a:ext uri="{FF2B5EF4-FFF2-40B4-BE49-F238E27FC236}">
                <a16:creationId xmlns:a16="http://schemas.microsoft.com/office/drawing/2014/main" id="{01585778-4F61-4DB1-6E74-58DDD7541D78}"/>
              </a:ext>
            </a:extLst>
          </p:cNvPr>
          <p:cNvSpPr txBox="1"/>
          <p:nvPr/>
        </p:nvSpPr>
        <p:spPr>
          <a:xfrm>
            <a:off x="514816" y="1642398"/>
            <a:ext cx="4243037" cy="3068597"/>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Project Overview</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Power BI to visualize and analyze retail sales data.</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Covered multiple dimensions: time, location, product, and customer.</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insights include: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Sales &amp; revenue trends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Store &amp; product performance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segmentation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Inventory &amp; profit analysis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Enabled interactive filtering and drill-downs.</a:t>
            </a:r>
          </a:p>
        </p:txBody>
      </p:sp>
      <p:sp>
        <p:nvSpPr>
          <p:cNvPr id="12" name="TextBox 11">
            <a:extLst>
              <a:ext uri="{FF2B5EF4-FFF2-40B4-BE49-F238E27FC236}">
                <a16:creationId xmlns:a16="http://schemas.microsoft.com/office/drawing/2014/main" id="{AAA2790F-4E9F-87DF-F430-1ADA5007E07D}"/>
              </a:ext>
            </a:extLst>
          </p:cNvPr>
          <p:cNvSpPr txBox="1"/>
          <p:nvPr/>
        </p:nvSpPr>
        <p:spPr>
          <a:xfrm>
            <a:off x="4705814" y="1544311"/>
            <a:ext cx="4575716" cy="2315827"/>
          </a:xfrm>
          <a:prstGeom prst="rect">
            <a:avLst/>
          </a:prstGeom>
          <a:noFill/>
        </p:spPr>
        <p:txBody>
          <a:bodyPr wrap="square">
            <a:spAutoFit/>
          </a:bodyPr>
          <a:lstStyle/>
          <a:p>
            <a:pPr>
              <a:lnSpc>
                <a:spcPct val="150000"/>
              </a:lnSpc>
              <a:buNone/>
            </a:pPr>
            <a:r>
              <a:rPr lang="en-US" b="1" dirty="0">
                <a:latin typeface="Times New Roman" panose="02020603050405020304" pitchFamily="18" charset="0"/>
                <a:cs typeface="Times New Roman" panose="02020603050405020304" pitchFamily="18" charset="0"/>
              </a:rPr>
              <a:t>Objectives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a clear view of sales performance</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top-performing products and stores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 trends and anomalies for better planning</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informed, data-driven decisions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inventory and stock management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customer experience through behavior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p:nvPr/>
        </p:nvSpPr>
        <p:spPr>
          <a:xfrm>
            <a:off x="208674" y="169000"/>
            <a:ext cx="2892035"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Problem Identification</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78" name="Google Shape;78;p16"/>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TextBox 7">
            <a:extLst>
              <a:ext uri="{FF2B5EF4-FFF2-40B4-BE49-F238E27FC236}">
                <a16:creationId xmlns:a16="http://schemas.microsoft.com/office/drawing/2014/main" id="{25121B0C-9C93-4374-23A2-7CB30C1A0F10}"/>
              </a:ext>
            </a:extLst>
          </p:cNvPr>
          <p:cNvSpPr txBox="1"/>
          <p:nvPr/>
        </p:nvSpPr>
        <p:spPr>
          <a:xfrm>
            <a:off x="475785" y="642700"/>
            <a:ext cx="8459540" cy="1169551"/>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Problem Statement:</a:t>
            </a:r>
          </a:p>
          <a:p>
            <a:pPr lvl="6"/>
            <a:r>
              <a:rPr lang="en-US" dirty="0">
                <a:latin typeface="Times New Roman" panose="02020603050405020304" pitchFamily="18" charset="0"/>
                <a:cs typeface="Times New Roman" panose="02020603050405020304" pitchFamily="18" charset="0"/>
              </a:rPr>
              <a:t>Retail businesses often lack real-time visibility into sales, inventory, and customer behavior. Manual reporting is slow and prone to errors, making it hard to identify trends or make quick decisions. This project uses Power BI to solve these issues through interactive and insightful data visualization.</a:t>
            </a:r>
          </a:p>
          <a:p>
            <a:endParaRPr lang="en-US" dirty="0"/>
          </a:p>
        </p:txBody>
      </p:sp>
      <p:sp>
        <p:nvSpPr>
          <p:cNvPr id="10" name="TextBox 9">
            <a:extLst>
              <a:ext uri="{FF2B5EF4-FFF2-40B4-BE49-F238E27FC236}">
                <a16:creationId xmlns:a16="http://schemas.microsoft.com/office/drawing/2014/main" id="{07A03CF8-BE72-67D7-3C01-F2ADE127CA09}"/>
              </a:ext>
            </a:extLst>
          </p:cNvPr>
          <p:cNvSpPr txBox="1"/>
          <p:nvPr/>
        </p:nvSpPr>
        <p:spPr>
          <a:xfrm>
            <a:off x="475785" y="1779502"/>
            <a:ext cx="6387790" cy="1560492"/>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Significance of the Problem:</a:t>
            </a:r>
          </a:p>
          <a:p>
            <a:pPr marL="285750" lvl="6"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Affects revenue generation and business growth</a:t>
            </a:r>
          </a:p>
          <a:p>
            <a:pPr marL="285750" lvl="6"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Causes delays in responding to market trends or inventory issues</a:t>
            </a:r>
          </a:p>
          <a:p>
            <a:pPr marL="285750" lvl="6"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Reduces customer satisfaction due to poor data utilization</a:t>
            </a:r>
          </a:p>
          <a:p>
            <a:pPr marL="285750" lvl="6"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Leads to inefficient operations and missed opportunities</a:t>
            </a:r>
          </a:p>
        </p:txBody>
      </p:sp>
      <p:sp>
        <p:nvSpPr>
          <p:cNvPr id="12" name="TextBox 11">
            <a:extLst>
              <a:ext uri="{FF2B5EF4-FFF2-40B4-BE49-F238E27FC236}">
                <a16:creationId xmlns:a16="http://schemas.microsoft.com/office/drawing/2014/main" id="{5750ABF3-646E-C14A-F00B-280DEB411B21}"/>
              </a:ext>
            </a:extLst>
          </p:cNvPr>
          <p:cNvSpPr txBox="1"/>
          <p:nvPr/>
        </p:nvSpPr>
        <p:spPr>
          <a:xfrm>
            <a:off x="475785" y="3516600"/>
            <a:ext cx="4575716" cy="1238609"/>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Relevant SDGs (Sustainable Development Goals)</a:t>
            </a:r>
          </a:p>
          <a:p>
            <a:pPr marL="171450" lvl="5" indent="-1714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SDG 8</a:t>
            </a:r>
            <a:r>
              <a:rPr lang="en-US" dirty="0">
                <a:latin typeface="Times New Roman" panose="02020603050405020304" pitchFamily="18" charset="0"/>
                <a:cs typeface="Times New Roman" panose="02020603050405020304" pitchFamily="18" charset="0"/>
              </a:rPr>
              <a:t> – Decent Work and Economic Growth</a:t>
            </a:r>
          </a:p>
          <a:p>
            <a:pPr marL="171450" lvl="5" indent="-1714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SDG 9</a:t>
            </a:r>
            <a:r>
              <a:rPr lang="en-US" dirty="0">
                <a:latin typeface="Times New Roman" panose="02020603050405020304" pitchFamily="18" charset="0"/>
                <a:cs typeface="Times New Roman" panose="02020603050405020304" pitchFamily="18" charset="0"/>
              </a:rPr>
              <a:t> – Industry, Innovation, and Infrastructure</a:t>
            </a:r>
          </a:p>
          <a:p>
            <a:pPr marL="171450" lvl="5" indent="-1714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SDG 12</a:t>
            </a:r>
            <a:r>
              <a:rPr lang="en-US" dirty="0">
                <a:latin typeface="Times New Roman" panose="02020603050405020304" pitchFamily="18" charset="0"/>
                <a:cs typeface="Times New Roman" panose="02020603050405020304" pitchFamily="18" charset="0"/>
              </a:rPr>
              <a:t> – Responsible Consumption and Production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302508" y="445428"/>
            <a:ext cx="2845954"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Data Collection</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85" name="Google Shape;85;p17"/>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Rectangle 5">
            <a:extLst>
              <a:ext uri="{FF2B5EF4-FFF2-40B4-BE49-F238E27FC236}">
                <a16:creationId xmlns:a16="http://schemas.microsoft.com/office/drawing/2014/main" id="{5CCBD1B4-FCCE-1B92-AB28-DAEA73E2E893}"/>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6">
            <a:extLst>
              <a:ext uri="{FF2B5EF4-FFF2-40B4-BE49-F238E27FC236}">
                <a16:creationId xmlns:a16="http://schemas.microsoft.com/office/drawing/2014/main" id="{3EA3FC34-C56B-55B8-703C-BC00B890AA2B}"/>
              </a:ext>
            </a:extLst>
          </p:cNvPr>
          <p:cNvSpPr>
            <a:spLocks noChangeArrowheads="1"/>
          </p:cNvSpPr>
          <p:nvPr/>
        </p:nvSpPr>
        <p:spPr bwMode="auto">
          <a:xfrm rot="10800000" flipV="1">
            <a:off x="556889" y="863934"/>
            <a:ext cx="7843696"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Sources of Data</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was provided for the PBL program by IBM Skills Build.</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Contains real-world retail sales data, covering transactions across metro cities.</a:t>
            </a:r>
          </a:p>
          <a:p>
            <a:pPr marL="0" marR="0" lvl="0" indent="0"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Description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include: Invoice ID, Branch, City, Customer Type, Gender, Product Line, Unit Price, Quantity, Tax 5%, Total, Date, Time, Payment, COGS, Gross Income, and Rating.</a:t>
            </a:r>
          </a:p>
          <a:p>
            <a:pPr marL="0" marR="0" lvl="0" indent="0"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Data Collection Methods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was collected via the internal retail store transaction system.</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row corresponds to a unique transaction.</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reflects real-time transactions from stores in three metro cities.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220006" y="376815"/>
            <a:ext cx="2789325"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Data Preprocessing</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91" name="Google Shape;91;p18"/>
          <p:cNvSpPr txBox="1"/>
          <p:nvPr/>
        </p:nvSpPr>
        <p:spPr>
          <a:xfrm>
            <a:off x="2425471" y="1811281"/>
            <a:ext cx="5137235" cy="3076978"/>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endParaRPr sz="1800" dirty="0">
              <a:solidFill>
                <a:schemeClr val="dk1"/>
              </a:solidFill>
            </a:endParaRPr>
          </a:p>
        </p:txBody>
      </p:sp>
      <p:sp>
        <p:nvSpPr>
          <p:cNvPr id="92" name="Google Shape;92;p18"/>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06FA351A-93FD-0DF4-012F-612AC50B0BAF}"/>
              </a:ext>
            </a:extLst>
          </p:cNvPr>
          <p:cNvSpPr>
            <a:spLocks noChangeArrowheads="1"/>
          </p:cNvSpPr>
          <p:nvPr/>
        </p:nvSpPr>
        <p:spPr bwMode="auto">
          <a:xfrm>
            <a:off x="446887" y="875173"/>
            <a:ext cx="744582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Cleaning Methods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duplicate entries based on Invoice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Standardized text columns (Customer Type, Product Line) to maintain consistency.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Parsed Date and Time columns to datetime format.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Handling Missing Values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Checked for null or missing values: No significant missing data observed.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Minor inconsistencies handled using forward-fill for categorical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Data Transformation Techniques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new columns: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Hour extracted from Time for hourly sales analysis.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Day and Month derived from Date for temporal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Aggregated metrics like Daily Sales, City-wise Sales, and Product-wise Revenue.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206256" y="261228"/>
            <a:ext cx="2784078"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Data Analysis</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98" name="Google Shape;98;p19"/>
          <p:cNvSpPr txBox="1"/>
          <p:nvPr/>
        </p:nvSpPr>
        <p:spPr>
          <a:xfrm>
            <a:off x="2556100" y="1921775"/>
            <a:ext cx="2952600" cy="1919700"/>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endParaRPr sz="1800" dirty="0">
              <a:solidFill>
                <a:schemeClr val="dk1"/>
              </a:solidFill>
            </a:endParaRPr>
          </a:p>
        </p:txBody>
      </p:sp>
      <p:sp>
        <p:nvSpPr>
          <p:cNvPr id="99" name="Google Shape;99;p19"/>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95AC841C-4BE2-96D1-2936-488383844B17}"/>
              </a:ext>
            </a:extLst>
          </p:cNvPr>
          <p:cNvSpPr>
            <a:spLocks noChangeArrowheads="1"/>
          </p:cNvSpPr>
          <p:nvPr/>
        </p:nvSpPr>
        <p:spPr bwMode="auto">
          <a:xfrm>
            <a:off x="410108" y="660587"/>
            <a:ext cx="7542082"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latin typeface="Times New Roman" panose="02020603050405020304" pitchFamily="18" charset="0"/>
                <a:cs typeface="Times New Roman" panose="02020603050405020304" pitchFamily="18" charset="0"/>
              </a:rPr>
              <a:t>1. Analytical Tools and Methods Used</a:t>
            </a:r>
          </a:p>
          <a:p>
            <a:pPr lvl="3"/>
            <a:r>
              <a:rPr lang="en-US" dirty="0">
                <a:latin typeface="Times New Roman" panose="02020603050405020304" pitchFamily="18" charset="0"/>
                <a:cs typeface="Times New Roman" panose="02020603050405020304" pitchFamily="18" charset="0"/>
              </a:rPr>
              <a:t>	•Used Power BI for data visualization and filtering.	</a:t>
            </a:r>
          </a:p>
          <a:p>
            <a:pPr lvl="3"/>
            <a:r>
              <a:rPr lang="en-US" dirty="0">
                <a:latin typeface="Times New Roman" panose="02020603050405020304" pitchFamily="18" charset="0"/>
                <a:cs typeface="Times New Roman" panose="02020603050405020304" pitchFamily="18" charset="0"/>
              </a:rPr>
              <a:t>	•Visuals: cards, bar-line combo charts, maps, line graphs, pie charts, and tables.</a:t>
            </a:r>
          </a:p>
          <a:p>
            <a:pPr lvl="3"/>
            <a:r>
              <a:rPr lang="en-US" dirty="0">
                <a:latin typeface="Times New Roman" panose="02020603050405020304" pitchFamily="18" charset="0"/>
                <a:cs typeface="Times New Roman" panose="02020603050405020304" pitchFamily="18" charset="0"/>
              </a:rPr>
              <a:t>	•Filters applied: Year, Month, City, Gender.	</a:t>
            </a:r>
          </a:p>
          <a:p>
            <a:pPr lvl="3"/>
            <a:r>
              <a:rPr lang="en-US" dirty="0">
                <a:latin typeface="Times New Roman" panose="02020603050405020304" pitchFamily="18" charset="0"/>
                <a:cs typeface="Times New Roman" panose="02020603050405020304" pitchFamily="18" charset="0"/>
              </a:rPr>
              <a:t>	•Key metrics derived using DAX measures and aggregation.</a:t>
            </a:r>
          </a:p>
          <a:p>
            <a:r>
              <a:rPr lang="en-US" sz="1600" b="1" dirty="0">
                <a:latin typeface="Times New Roman" panose="02020603050405020304" pitchFamily="18" charset="0"/>
                <a:cs typeface="Times New Roman" panose="02020603050405020304" pitchFamily="18" charset="0"/>
              </a:rPr>
              <a:t>2. Key Findings</a:t>
            </a:r>
          </a:p>
          <a:p>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•Total Sales: ₹39.44K</a:t>
            </a:r>
          </a:p>
          <a:p>
            <a:r>
              <a:rPr lang="en-US" sz="1600" dirty="0">
                <a:latin typeface="Times New Roman" panose="02020603050405020304" pitchFamily="18" charset="0"/>
                <a:cs typeface="Times New Roman" panose="02020603050405020304" pitchFamily="18" charset="0"/>
              </a:rPr>
              <a:t>	•Average Rating: 7.24	</a:t>
            </a:r>
          </a:p>
          <a:p>
            <a:r>
              <a:rPr lang="en-US" sz="1600" dirty="0">
                <a:latin typeface="Times New Roman" panose="02020603050405020304" pitchFamily="18" charset="0"/>
                <a:cs typeface="Times New Roman" panose="02020603050405020304" pitchFamily="18" charset="0"/>
              </a:rPr>
              <a:t>	•Total Tax: ₹4.57K</a:t>
            </a:r>
          </a:p>
          <a:p>
            <a:r>
              <a:rPr lang="en-US" sz="1600" dirty="0">
                <a:latin typeface="Times New Roman" panose="02020603050405020304" pitchFamily="18" charset="0"/>
                <a:cs typeface="Times New Roman" panose="02020603050405020304" pitchFamily="18" charset="0"/>
              </a:rPr>
              <a:t>	•Top-selling category: Health and Beauty	</a:t>
            </a:r>
          </a:p>
          <a:p>
            <a:r>
              <a:rPr lang="en-US" sz="1600" dirty="0">
                <a:latin typeface="Times New Roman" panose="02020603050405020304" pitchFamily="18" charset="0"/>
                <a:cs typeface="Times New Roman" panose="02020603050405020304" pitchFamily="18" charset="0"/>
              </a:rPr>
              <a:t>	•Highest rated category: Fashion Accessories (7.47)	</a:t>
            </a:r>
          </a:p>
          <a:p>
            <a:r>
              <a:rPr lang="en-US" sz="1600" dirty="0">
                <a:latin typeface="Times New Roman" panose="02020603050405020304" pitchFamily="18" charset="0"/>
                <a:cs typeface="Times New Roman" panose="02020603050405020304" pitchFamily="18" charset="0"/>
              </a:rPr>
              <a:t>	•Peak sales in Month 12 (₹5.1K)</a:t>
            </a:r>
          </a:p>
          <a:p>
            <a:r>
              <a:rPr lang="en-US" sz="1600" b="1" dirty="0">
                <a:latin typeface="Times New Roman" panose="02020603050405020304" pitchFamily="18" charset="0"/>
                <a:cs typeface="Times New Roman" panose="02020603050405020304" pitchFamily="18" charset="0"/>
              </a:rPr>
              <a:t>3. Insights Derived</a:t>
            </a:r>
          </a:p>
          <a:p>
            <a:pPr marL="285750" lvl="8"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Branch C had the highest gross income.</a:t>
            </a:r>
          </a:p>
          <a:p>
            <a:pPr marL="285750" lvl="5"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Weekends showed higher footfall and purchases.</a:t>
            </a:r>
          </a:p>
          <a:p>
            <a:pPr marL="285750" lvl="2"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Ratings were generally high (Avg: ~7), with Electronics scoring best.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68752" y="220006"/>
            <a:ext cx="3050848" cy="43314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Hypothesis Development</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105" name="Google Shape;105;p20"/>
          <p:cNvSpPr txBox="1"/>
          <p:nvPr/>
        </p:nvSpPr>
        <p:spPr>
          <a:xfrm>
            <a:off x="357510" y="831899"/>
            <a:ext cx="7631458" cy="2811952"/>
          </a:xfrm>
          <a:prstGeom prst="rect">
            <a:avLst/>
          </a:prstGeom>
          <a:noFill/>
          <a:ln>
            <a:noFill/>
          </a:ln>
        </p:spPr>
        <p:txBody>
          <a:bodyPr spcFirstLastPara="1" wrap="square" lIns="91425" tIns="91425" rIns="91425" bIns="91425" anchor="t" anchorCtr="0">
            <a:noAutofit/>
          </a:bodyPr>
          <a:lstStyle/>
          <a:p>
            <a:r>
              <a:rPr lang="en-US" sz="1600" b="1" dirty="0">
                <a:latin typeface="Times New Roman" panose="02020603050405020304" pitchFamily="18" charset="0"/>
                <a:cs typeface="Times New Roman" panose="02020603050405020304" pitchFamily="18" charset="0"/>
              </a:rPr>
              <a:t>1. Formulated Hypothesis</a:t>
            </a:r>
            <a:endParaRPr lang="en-US" sz="1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“Metro city stores with higher footfall during peak hours generate significantly more revenue than those with low footfall.”</a:t>
            </a:r>
          </a:p>
          <a:p>
            <a:endParaRPr lang="en-US"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Rationale Behind the Hypothesis</a:t>
            </a:r>
            <a:endParaRPr lang="en-US" sz="1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Preliminary data suggested revenue spikes during afternoon hours in densely populated cities.</a:t>
            </a:r>
          </a:p>
          <a:p>
            <a:endParaRPr lang="en-US"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Method for Testing the Hypothesis</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Compared revenue across time slots and cities.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Analyzed correlation between customer count and total sales.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Validated using visualizations (heatmaps, bar charts) in Power BI.</a:t>
            </a:r>
          </a:p>
          <a:p>
            <a:pPr marL="114300" lvl="0" algn="l" rtl="0">
              <a:spcBef>
                <a:spcPts val="0"/>
              </a:spcBef>
              <a:spcAft>
                <a:spcPts val="0"/>
              </a:spcAft>
              <a:buClr>
                <a:schemeClr val="dk1"/>
              </a:buClr>
              <a:buSzPts val="1800"/>
            </a:pPr>
            <a:endParaRPr sz="1800" dirty="0">
              <a:solidFill>
                <a:schemeClr val="dk1"/>
              </a:solidFill>
            </a:endParaRPr>
          </a:p>
        </p:txBody>
      </p:sp>
      <p:sp>
        <p:nvSpPr>
          <p:cNvPr id="106" name="Google Shape;106;p20"/>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156525" y="15860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rPr>
              <a:t>Solution Design</a:t>
            </a:r>
            <a:endParaRPr sz="2000" b="1" dirty="0">
              <a:solidFill>
                <a:schemeClr val="dk1"/>
              </a:solidFill>
              <a:latin typeface="Times New Roman" panose="02020603050405020304" pitchFamily="18" charset="0"/>
              <a:ea typeface="IBM Plex Sans Medium"/>
              <a:cs typeface="Times New Roman" panose="02020603050405020304" pitchFamily="18" charset="0"/>
              <a:sym typeface="IBM Plex Sans Medium"/>
            </a:endParaRPr>
          </a:p>
        </p:txBody>
      </p:sp>
      <p:sp>
        <p:nvSpPr>
          <p:cNvPr id="113" name="Google Shape;113;p21"/>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TextBox 2">
            <a:extLst>
              <a:ext uri="{FF2B5EF4-FFF2-40B4-BE49-F238E27FC236}">
                <a16:creationId xmlns:a16="http://schemas.microsoft.com/office/drawing/2014/main" id="{123DA191-0022-F2C2-9654-974C8E6731A6}"/>
              </a:ext>
            </a:extLst>
          </p:cNvPr>
          <p:cNvSpPr txBox="1"/>
          <p:nvPr/>
        </p:nvSpPr>
        <p:spPr>
          <a:xfrm>
            <a:off x="265786" y="632300"/>
            <a:ext cx="8205353" cy="584775"/>
          </a:xfrm>
          <a:prstGeom prst="rect">
            <a:avLst/>
          </a:prstGeom>
          <a:noFill/>
        </p:spPr>
        <p:txBody>
          <a:bodyPr wrap="square">
            <a:spAutoFit/>
          </a:bodyPr>
          <a:lstStyle/>
          <a:p>
            <a:pPr marL="400050" lvl="0" indent="-285750" algn="l" rtl="0">
              <a:spcBef>
                <a:spcPts val="0"/>
              </a:spcBef>
              <a:spcAft>
                <a:spcPts val="0"/>
              </a:spcAft>
              <a:buClr>
                <a:schemeClr val="dk1"/>
              </a:buClr>
              <a:buSzPts val="1800"/>
              <a:buFont typeface="Arial" panose="020B0604020202020204" pitchFamily="34" charset="0"/>
              <a:buChar char="•"/>
            </a:pPr>
            <a:r>
              <a:rPr lang="en-IN" sz="1600" b="1" dirty="0">
                <a:solidFill>
                  <a:schemeClr val="dk1"/>
                </a:solidFill>
                <a:latin typeface="Times New Roman" panose="02020603050405020304" pitchFamily="18" charset="0"/>
                <a:cs typeface="Times New Roman" panose="02020603050405020304" pitchFamily="18" charset="0"/>
              </a:rPr>
              <a:t>Proposed Solution:</a:t>
            </a:r>
          </a:p>
          <a:p>
            <a:pPr marL="457200" lvl="0" indent="-342900" algn="l" rtl="0">
              <a:spcBef>
                <a:spcPts val="0"/>
              </a:spcBef>
              <a:spcAft>
                <a:spcPts val="0"/>
              </a:spcAft>
              <a:buClr>
                <a:schemeClr val="dk1"/>
              </a:buClr>
              <a:buSzPts val="1800"/>
              <a:buChar char="●"/>
            </a:pPr>
            <a:endParaRPr lang="en-IN" sz="1600" b="1" dirty="0">
              <a:solidFill>
                <a:schemeClr val="dk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D709428-C675-B15E-B682-A5873DCDC4A3}"/>
              </a:ext>
            </a:extLst>
          </p:cNvPr>
          <p:cNvSpPr>
            <a:spLocks noChangeArrowheads="1"/>
          </p:cNvSpPr>
          <p:nvPr/>
        </p:nvSpPr>
        <p:spPr bwMode="auto">
          <a:xfrm>
            <a:off x="472615" y="952111"/>
            <a:ext cx="840559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 dynamic and interactive Power BI dashboard to visualize retail store sales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Addressed key business needs: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trends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inventory management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behavior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profitability insights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006E3AFD-32CF-3E95-2CC3-F54B2C36119A}"/>
              </a:ext>
            </a:extLst>
          </p:cNvPr>
          <p:cNvSpPr>
            <a:spLocks noChangeArrowheads="1"/>
          </p:cNvSpPr>
          <p:nvPr/>
        </p:nvSpPr>
        <p:spPr bwMode="auto">
          <a:xfrm>
            <a:off x="472615" y="1819614"/>
            <a:ext cx="768925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plan:</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solidFill>
                  <a:schemeClr val="tx1"/>
                </a:solidFill>
                <a:latin typeface="Times New Roman" panose="02020603050405020304" pitchFamily="18" charset="0"/>
                <a:cs typeface="Times New Roman" panose="02020603050405020304" pitchFamily="18" charset="0"/>
              </a:rPr>
              <a:t>  </a:t>
            </a:r>
            <a:r>
              <a:rPr lang="en-US" altLang="en-US" dirty="0">
                <a:solidFill>
                  <a:schemeClr val="tx1"/>
                </a:solidFill>
                <a:latin typeface="Times New Roman" panose="02020603050405020304" pitchFamily="18" charset="0"/>
                <a:cs typeface="Times New Roman" panose="02020603050405020304" pitchFamily="18" charset="0"/>
              </a:rPr>
              <a:t>Data understanding</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Times New Roman" panose="02020603050405020304" pitchFamily="18" charset="0"/>
                <a:cs typeface="Times New Roman" panose="02020603050405020304" pitchFamily="18" charset="0"/>
              </a:rPr>
              <a:t>  Preprocessing and transformation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Visualization Design in Power BI</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Times New Roman" panose="02020603050405020304" pitchFamily="18" charset="0"/>
                <a:cs typeface="Times New Roman" panose="02020603050405020304" pitchFamily="18" charset="0"/>
              </a:rPr>
              <a:t>  Insights Generation</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1B4B0462-97FB-2D27-8C4D-5C5B64FF7041}"/>
              </a:ext>
            </a:extLst>
          </p:cNvPr>
          <p:cNvSpPr>
            <a:spLocks noChangeArrowheads="1"/>
          </p:cNvSpPr>
          <p:nvPr/>
        </p:nvSpPr>
        <p:spPr bwMode="auto">
          <a:xfrm>
            <a:off x="398274" y="3174312"/>
            <a:ext cx="76892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lang="en-US" altLang="en-US" sz="1600" b="1" dirty="0">
                <a:solidFill>
                  <a:schemeClr val="tx1"/>
                </a:solidFill>
                <a:latin typeface="Times New Roman" panose="02020603050405020304" pitchFamily="18" charset="0"/>
                <a:cs typeface="Times New Roman" panose="02020603050405020304" pitchFamily="18" charset="0"/>
              </a:rPr>
              <a:t>Alignment with SDGs</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solidFill>
                  <a:schemeClr val="tx1"/>
                </a:solidFill>
                <a:latin typeface="Times New Roman" panose="02020603050405020304" pitchFamily="18" charset="0"/>
                <a:cs typeface="Times New Roman" panose="02020603050405020304" pitchFamily="18" charset="0"/>
              </a:rPr>
              <a:t>  </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5">
            <a:extLst>
              <a:ext uri="{FF2B5EF4-FFF2-40B4-BE49-F238E27FC236}">
                <a16:creationId xmlns:a16="http://schemas.microsoft.com/office/drawing/2014/main" id="{F4F24452-35B9-21E7-AA8D-E0AAA430C925}"/>
              </a:ext>
            </a:extLst>
          </p:cNvPr>
          <p:cNvSpPr>
            <a:spLocks noChangeArrowheads="1"/>
          </p:cNvSpPr>
          <p:nvPr/>
        </p:nvSpPr>
        <p:spPr bwMode="auto">
          <a:xfrm>
            <a:off x="472615" y="3513347"/>
            <a:ext cx="831028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SDG 8</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Promotes data-driven operational efficiency, contributing to economic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SDG 9</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Applies modern technology (BI tools) to drive innovation in retail infrastructure.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SDG 12</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Improves resource planning, reduces overstocking, and supports responsible consumption patterns.</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1328</Words>
  <Application>Microsoft Office PowerPoint</Application>
  <PresentationFormat>On-screen Show (16:9)</PresentationFormat>
  <Paragraphs>171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IBM Plex Sans Medium</vt:lpstr>
      <vt:lpstr>Wingdings</vt:lpstr>
      <vt:lpstr>Times New Roman</vt:lpstr>
      <vt:lpstr>Arial</vt:lpstr>
      <vt:lpstr>Courier New</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SHRADHA G V</dc:creator>
  <cp:lastModifiedBy>Naresh Patel</cp:lastModifiedBy>
  <cp:revision>5</cp:revision>
  <dcterms:modified xsi:type="dcterms:W3CDTF">2025-08-01T08:37:29Z</dcterms:modified>
</cp:coreProperties>
</file>