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We’ll show explainable scrubbing, role-gated de-scrub, and append-only audit; PNG screenshots are priority.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Directly from kickoff.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200">
                <a:solidFill>
                  <a:srgbClr val="FF6200"/>
                </a:solidFill>
              </a:defRPr>
            </a:pPr>
            <a:r>
              <a:t>SecurePrompt (ING) — Milestone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191919"/>
                </a:solidFill>
              </a:defRPr>
            </a:pPr>
            <a:r>
              <a:t>Sanitization architecture • workflows • KPI • 02 Oct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F6200"/>
                </a:solidFill>
              </a:defRPr>
            </a:pPr>
            <a:r>
              <a:t>Tech primer + next steps &amp; Q&amp;A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234440"/>
            <a:ext cx="4434840" cy="4480560"/>
          </a:xfrm>
          <a:prstGeom prst="rect">
            <a:avLst/>
          </a:prstGeom>
          <a:solidFill>
            <a:srgbClr val="F8F8F8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191919"/>
                </a:solidFill>
              </a:defRPr>
            </a:pPr>
            <a:r>
              <a:t>Python tech (what &amp; why)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FastAPI + Pydantic — REST + typed schemas; /docs via OpenAPI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Regex + python-stdnum + Luhn — find + validate IBAN/card numbers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phonenumbers + rapidfuzz — parse phones; context boosting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pdfminer/PyMuPDF + python-docx + BeautifulSoup — extract before OCR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pytesseract + OpenCV — OCR for screenshots/scans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cryptography.Fernet + BLAKE3/SHA-256 — optional encrypted originals + tamper-evident chain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pytest + ruff/black/mypy — tests &amp; quality gates (golden set metrics)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4920" y="1234440"/>
            <a:ext cx="4434840" cy="4480560"/>
          </a:xfrm>
          <a:prstGeom prst="rect">
            <a:avLst/>
          </a:prstGeom>
          <a:solidFill>
            <a:srgbClr val="F8F8F8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191919"/>
                </a:solidFill>
              </a:defRPr>
            </a:pPr>
            <a:r>
              <a:t>Next steps &amp; decisions needed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Wire detectors + OCR writers; selective de-scrub with roles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Nightly metrics with receipts (precision/recall per label)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Confirm: label→C-level mapping; acceptable FP/FN; file mix; de-scrub governance; receipt retention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F6200"/>
                </a:solidFill>
              </a:defRPr>
            </a:pPr>
            <a:r>
              <a:t>Executive summary (from kickoff)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234440"/>
            <a:ext cx="8961120" cy="4480560"/>
          </a:xfrm>
          <a:prstGeom prst="rect">
            <a:avLst/>
          </a:prstGeom>
          <a:solidFill>
            <a:srgbClr val="F8F8F8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191919"/>
                </a:solidFill>
              </a:defRPr>
            </a:pPr>
            <a:r>
              <a:t>What we are building</a:t>
            </a:r>
          </a:p>
          <a:p>
            <a:pPr>
              <a:defRPr sz="1800">
                <a:solidFill>
                  <a:srgbClr val="191919"/>
                </a:solidFill>
              </a:defRPr>
            </a:pPr>
            <a:r>
              <a:t>• Production-grade prompt &amp; file scrubber for banking LLMs</a:t>
            </a:r>
          </a:p>
          <a:p>
            <a:pPr>
              <a:defRPr sz="1800">
                <a:solidFill>
                  <a:srgbClr val="191919"/>
                </a:solidFill>
              </a:defRPr>
            </a:pPr>
            <a:r>
              <a:t>• Explainable detections with confidence; replace originals with identifiers</a:t>
            </a:r>
          </a:p>
          <a:p>
            <a:pPr>
              <a:defRPr sz="1800">
                <a:solidFill>
                  <a:srgbClr val="191919"/>
                </a:solidFill>
              </a:defRPr>
            </a:pPr>
            <a:r>
              <a:t>• Adaptive sensitivity (C2–C4) and role-gated de-scrub with justification</a:t>
            </a:r>
          </a:p>
          <a:p>
            <a:pPr>
              <a:defRPr sz="1800">
                <a:solidFill>
                  <a:srgbClr val="191919"/>
                </a:solidFill>
              </a:defRPr>
            </a:pPr>
            <a:r>
              <a:t>• Append-only audit with receipts; highlight malicious prompts</a:t>
            </a:r>
          </a:p>
          <a:p>
            <a:pPr>
              <a:defRPr sz="1800">
                <a:solidFill>
                  <a:srgbClr val="191919"/>
                </a:solidFill>
              </a:defRPr>
            </a:pPr>
            <a:r>
              <a:t>• File scope: PDF, DOCX, TXT, HTML; priority: screenshots (PNG)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F6200"/>
                </a:solidFill>
              </a:defRPr>
            </a:pPr>
            <a:r>
              <a:t>Architecture overview + Policy (C2–C4)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8640" y="1371600"/>
            <a:ext cx="164592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Clients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UI • Swagger • SDK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68880" y="1371600"/>
            <a:ext cx="164592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FastAPI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/scrub /files /descrub /audit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89120" y="1371600"/>
            <a:ext cx="164592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Scrub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detect → explain → replace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309360" y="1371600"/>
            <a:ext cx="164592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Policy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C2/C3/C4 matrix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29600" y="1371600"/>
            <a:ext cx="164592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Audit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hash chain • receipts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91839" y="2697480"/>
            <a:ext cx="164592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De-scrub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role + justification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229600" y="2697480"/>
            <a:ext cx="164592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Receipts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JSON/JSONL</a:t>
            </a:r>
          </a:p>
        </p:txBody>
      </p:sp>
      <p:cxnSp>
        <p:nvCxnSpPr>
          <p:cNvPr id="10" name="Connector 9"/>
          <p:cNvCxnSpPr/>
          <p:nvPr/>
        </p:nvCxnSpPr>
        <p:spPr>
          <a:xfrm>
            <a:off x="2194560" y="1805940.0"/>
            <a:ext cx="274320" cy="0.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4114800" y="1805940.0"/>
            <a:ext cx="274320" cy="0.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6035040" y="1805940.0"/>
            <a:ext cx="274320" cy="0.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7955280" y="1805940.0"/>
            <a:ext cx="274320" cy="0.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V="1">
            <a:off x="4114799.0" y="2240280"/>
            <a:ext cx="3017521.0" cy="45720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9052560.0" y="2240280"/>
            <a:ext cx="0.0" cy="45720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20640" y="3246120"/>
            <a:ext cx="4389120" cy="2377440"/>
          </a:xfrm>
          <a:prstGeom prst="rect">
            <a:avLst/>
          </a:prstGeom>
          <a:solidFill>
            <a:srgbClr val="F8F8F8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191919"/>
                </a:solidFill>
              </a:defRPr>
            </a:pPr>
            <a:r>
              <a:t>Policy usage (examples)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Map labels → clearance: PAN/IBAN=C4; address/email/phone=C3; name=C2 (confirm with ING)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Runtime: mask entities above user’s clearance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Per-label toggles for temporary tuning during KPI runs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F6200"/>
                </a:solidFill>
              </a:defRPr>
            </a:pPr>
            <a:r>
              <a:t>Workflow — text scrubbing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8640" y="1417320"/>
            <a:ext cx="192024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Input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prompt/response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88920" y="1417320"/>
            <a:ext cx="192024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Detectors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regex + validators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29200" y="1417320"/>
            <a:ext cx="192024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Explain &amp; score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label • rule • confidence • C-level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269480" y="1417320"/>
            <a:ext cx="192024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Replace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C{lvl}::LABEL::hash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509760" y="1417320"/>
            <a:ext cx="192024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Output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sanitized text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2468880" y="1851660.0"/>
            <a:ext cx="320040" cy="0.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4709160" y="1851660.0"/>
            <a:ext cx="320040" cy="0.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6949440" y="1851660.0"/>
            <a:ext cx="320040" cy="0.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9189720" y="1851660.0"/>
            <a:ext cx="320040" cy="0.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8640" y="3246120"/>
            <a:ext cx="8961120" cy="2331720"/>
          </a:xfrm>
          <a:prstGeom prst="rect">
            <a:avLst/>
          </a:prstGeom>
          <a:solidFill>
            <a:srgbClr val="F8F8F8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191919"/>
                </a:solidFill>
              </a:defRPr>
            </a:pPr>
            <a:r>
              <a:t>Highlights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Rules-first for M1 (reliable &amp; fast); ML assist post-M1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Human explanation per hit (e.g., 'detected as IBAN')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Confidence per hit feeds KPI and operator 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F6200"/>
                </a:solidFill>
              </a:defRPr>
            </a:pPr>
            <a:r>
              <a:t>Workflow — file &amp; OCR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8640" y="1371600"/>
            <a:ext cx="201168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Sources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PDF • DOCX • TXT • HTML • CSV • PNG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834640" y="1371600"/>
            <a:ext cx="201168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Extract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pdfminer/PyMuPDF • python-docx • BeautifulSoup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20640" y="1371600"/>
            <a:ext cx="201168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OCR (scans/PNG)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pytesseract • OpenCV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06640" y="1371600"/>
            <a:ext cx="201168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To text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merge regions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560320" y="1805940.0"/>
            <a:ext cx="274320" cy="0.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4846320" y="1805940.0"/>
            <a:ext cx="274320" cy="0.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7132320" y="1805940.0"/>
            <a:ext cx="274320" cy="0.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017520" y="2697480"/>
            <a:ext cx="384048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Scrub pipeline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detect → explain → replace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8640" y="2697480"/>
            <a:ext cx="2011680" cy="868680"/>
          </a:xfrm>
          <a:prstGeom prst="roundRect">
            <a:avLst/>
          </a:prstGeom>
          <a:solidFill>
            <a:srgbClr val="FFFFFF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b="1" sz="1400">
                <a:solidFill>
                  <a:srgbClr val="191919"/>
                </a:solidFill>
              </a:defRPr>
            </a:pPr>
            <a:r>
              <a:t>Redacted output</a:t>
            </a:r>
          </a:p>
          <a:p>
            <a:pPr>
              <a:defRPr sz="1200">
                <a:solidFill>
                  <a:srgbClr val="191919"/>
                </a:solidFill>
              </a:defRPr>
            </a:pPr>
            <a:r>
              <a:t>text replace • image masks + map</a:t>
            </a:r>
          </a:p>
        </p:txBody>
      </p:sp>
      <p:cxnSp>
        <p:nvCxnSpPr>
          <p:cNvPr id="12" name="Connector 11"/>
          <p:cNvCxnSpPr/>
          <p:nvPr/>
        </p:nvCxnSpPr>
        <p:spPr>
          <a:xfrm flipH="1">
            <a:off x="548640" y="3131820.0"/>
            <a:ext cx="6309360" cy="0.0"/>
          </a:xfrm>
          <a:prstGeom prst="line">
            <a:avLst/>
          </a:prstGeom>
          <a:ln>
            <a:solidFill>
              <a:srgbClr val="B4B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8640" y="3246120"/>
            <a:ext cx="8961120" cy="2331720"/>
          </a:xfrm>
          <a:prstGeom prst="rect">
            <a:avLst/>
          </a:prstGeom>
          <a:solidFill>
            <a:srgbClr val="F8F8F8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191919"/>
                </a:solidFill>
              </a:defRPr>
            </a:pPr>
            <a:r>
              <a:t>Highlights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Kickoff priority: screenshots (PNG); PDFs use text layer first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Both paths feed the same scrubber for consistent policy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Image outputs can include a 'mask map' JSON for evidence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F6200"/>
                </a:solidFill>
              </a:defRPr>
            </a:pPr>
            <a:r>
              <a:t>Audit &amp; governance (from kickoff)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234440"/>
            <a:ext cx="4434840" cy="4480560"/>
          </a:xfrm>
          <a:prstGeom prst="rect">
            <a:avLst/>
          </a:prstGeom>
          <a:solidFill>
            <a:srgbClr val="F8F8F8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191919"/>
                </a:solidFill>
              </a:defRPr>
            </a:pPr>
            <a:r>
              <a:t>What we log (examples)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Timestamp, corporate key, session open/close, logon/logoff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Client, device, browser, (optional) location/MAC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Original &amp; scrubbed hashes; entities &amp; confidences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Highlight malicious prompts (search/export/update/delete)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Receipts downloadable as JSON/JSONL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4920" y="1234440"/>
            <a:ext cx="4434840" cy="4480560"/>
          </a:xfrm>
          <a:prstGeom prst="rect">
            <a:avLst/>
          </a:prstGeom>
          <a:solidFill>
            <a:srgbClr val="F8F8F8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191919"/>
                </a:solidFill>
              </a:defRPr>
            </a:pPr>
            <a:r>
              <a:t>De-scrub (role-gated)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Full or selective by entity IDs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Mandatory justification (we implement even if 'nice-to-have')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Every attempt logged and hash-chained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Supports incident response &amp; compliance checks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F6200"/>
                </a:solidFill>
              </a:defRPr>
            </a:pPr>
            <a:r>
              <a:t>API surface &amp;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234440"/>
            <a:ext cx="4434840" cy="4480560"/>
          </a:xfrm>
          <a:prstGeom prst="rect">
            <a:avLst/>
          </a:prstGeom>
          <a:solidFill>
            <a:srgbClr val="F8F8F8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191919"/>
                </a:solidFill>
              </a:defRPr>
            </a:pPr>
            <a:r>
              <a:t>Endpoints</a:t>
            </a:r>
          </a:p>
          <a:p>
            <a:pPr>
              <a:defRPr sz="1800">
                <a:solidFill>
                  <a:srgbClr val="191919"/>
                </a:solidFill>
              </a:defRPr>
            </a:pPr>
            <a:r>
              <a:t>• POST /scrub (text)</a:t>
            </a:r>
          </a:p>
          <a:p>
            <a:pPr>
              <a:defRPr sz="1800">
                <a:solidFill>
                  <a:srgbClr val="191919"/>
                </a:solidFill>
              </a:defRPr>
            </a:pPr>
            <a:r>
              <a:t>• POST /files/redact-text (file)</a:t>
            </a:r>
          </a:p>
          <a:p>
            <a:pPr>
              <a:defRPr sz="1800">
                <a:solidFill>
                  <a:srgbClr val="191919"/>
                </a:solidFill>
              </a:defRPr>
            </a:pPr>
            <a:r>
              <a:t>• POST /descrub (IDs + justification)</a:t>
            </a:r>
          </a:p>
          <a:p>
            <a:pPr>
              <a:defRPr sz="1800">
                <a:solidFill>
                  <a:srgbClr val="191919"/>
                </a:solidFill>
              </a:defRPr>
            </a:pPr>
            <a:r>
              <a:t>• GET /audit • GET /audit/jsonl • GET /docs (Swagger)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4920" y="1234440"/>
            <a:ext cx="4434840" cy="4480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191919"/>
                </a:solidFill>
                <a:latin typeface="Courier New"/>
              </a:defRPr>
            </a:pPr>
            <a:r>
              <a:t>curl -X POST /scrub -H 'Content-Type: application/json' -d '{"text":"Email a@b.com"}'</a:t>
            </a:r>
            <a:br/>
            <a:r>
              <a:t>→ { "scrubbed":"Email &lt;C3::EMAIL::…&gt;", "receipt":"…" }</a:t>
            </a:r>
            <a:br/>
            <a:br/>
            <a:r>
              <a:t>curl -X POST /descrub -H 'Content-Type: application/json' -d '{"ids":["…"],"justification":"fraud case"}'</a:t>
            </a:r>
            <a:br/>
            <a:r>
              <a:t>→ { "descrubbed":"Email a@b.com"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F6200"/>
                </a:solidFill>
              </a:defRPr>
            </a:pPr>
            <a:r>
              <a:t>UI preview (combined)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234440"/>
            <a:ext cx="2743200" cy="3977640"/>
          </a:xfrm>
          <a:prstGeom prst="rect">
            <a:avLst/>
          </a:prstGeom>
          <a:solidFill>
            <a:srgbClr val="F8F8F8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(missing) Interactive_Scrubbing.png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956048"/>
            <a:ext cx="2743200" cy="256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/>
            </a:pPr>
            <a:r>
              <a:t>Interactive Scrubbing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234440"/>
            <a:ext cx="2743200" cy="3977640"/>
          </a:xfrm>
          <a:prstGeom prst="rect">
            <a:avLst/>
          </a:prstGeom>
          <a:solidFill>
            <a:srgbClr val="F8F8F8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(missing) Audit_Dashboard.png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4956048"/>
            <a:ext cx="2743200" cy="256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/>
            </a:pPr>
            <a:r>
              <a:t>Audit Dashboard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6560" y="1234440"/>
            <a:ext cx="2743200" cy="3977640"/>
          </a:xfrm>
          <a:prstGeom prst="rect">
            <a:avLst/>
          </a:prstGeom>
          <a:solidFill>
            <a:srgbClr val="F8F8F8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(missing) API_Docs_Swagger.png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6560" y="4956048"/>
            <a:ext cx="2743200" cy="2560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/>
            </a:pPr>
            <a:r>
              <a:t>API Docs (Swagger)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FF6200"/>
                </a:solidFill>
              </a:defRPr>
            </a:pPr>
            <a:r>
              <a:t>KPI, milestones &amp; deliverables (from kickoff)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234440"/>
            <a:ext cx="4434840" cy="4480560"/>
          </a:xfrm>
          <a:prstGeom prst="rect">
            <a:avLst/>
          </a:prstGeom>
          <a:solidFill>
            <a:srgbClr val="F8F8F8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191919"/>
                </a:solidFill>
              </a:defRPr>
            </a:pPr>
            <a:r>
              <a:t>Milestones &amp; KPI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03/10 — M1: intermediary presentation + Q&amp;A; KPI = % correctly scrubbed (recall-first)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10/10 — M2 @ ING: pass/fail — all sensitive info scrubbed per parameters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M2 deck: performance, strengths, weaknesses, improvements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4920" y="1234440"/>
            <a:ext cx="4434840" cy="4480560"/>
          </a:xfrm>
          <a:prstGeom prst="rect">
            <a:avLst/>
          </a:prstGeom>
          <a:solidFill>
            <a:srgbClr val="F8F8F8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191919"/>
                </a:solidFill>
              </a:defRPr>
            </a:pPr>
            <a:r>
              <a:t>Deliverables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Python 3 modules; open-source allowed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Unit tests for significant methods; precision/recall on golden set</a:t>
            </a:r>
          </a:p>
          <a:p>
            <a:pPr>
              <a:defRPr sz="1600">
                <a:solidFill>
                  <a:srgbClr val="191919"/>
                </a:solidFill>
              </a:defRPr>
            </a:pPr>
            <a:r>
              <a:t>• Performance (speed/efficiency) and documentation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