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1383625" cy="30275213"/>
  <p:notesSz cx="7559675" cy="10691813"/>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berto Simoes" initials="A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8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CE2BF4-ED01-46C2-A95D-14F4E730C156}" v="2" dt="2025-01-09T17:47:07.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5"/>
  </p:normalViewPr>
  <p:slideViewPr>
    <p:cSldViewPr snapToGrid="0">
      <p:cViewPr>
        <p:scale>
          <a:sx n="66" d="100"/>
          <a:sy n="66" d="100"/>
        </p:scale>
        <p:origin x="-485" y="-90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ão Cunha" userId="7dd2f168bb4c501d" providerId="LiveId" clId="{90CE2BF4-ED01-46C2-A95D-14F4E730C156}"/>
    <pc:docChg chg="custSel modSld">
      <pc:chgData name="João Cunha" userId="7dd2f168bb4c501d" providerId="LiveId" clId="{90CE2BF4-ED01-46C2-A95D-14F4E730C156}" dt="2025-01-09T17:47:14.432" v="139" actId="20577"/>
      <pc:docMkLst>
        <pc:docMk/>
      </pc:docMkLst>
      <pc:sldChg chg="modSp mod">
        <pc:chgData name="João Cunha" userId="7dd2f168bb4c501d" providerId="LiveId" clId="{90CE2BF4-ED01-46C2-A95D-14F4E730C156}" dt="2025-01-09T17:47:14.432" v="139" actId="20577"/>
        <pc:sldMkLst>
          <pc:docMk/>
          <pc:sldMk cId="0" sldId="256"/>
        </pc:sldMkLst>
        <pc:spChg chg="mod">
          <ac:chgData name="João Cunha" userId="7dd2f168bb4c501d" providerId="LiveId" clId="{90CE2BF4-ED01-46C2-A95D-14F4E730C156}" dt="2025-01-09T00:32:03.739" v="0" actId="313"/>
          <ac:spMkLst>
            <pc:docMk/>
            <pc:sldMk cId="0" sldId="256"/>
            <ac:spMk id="64" creationId="{00000000-0000-0000-0000-000000000000}"/>
          </ac:spMkLst>
        </pc:spChg>
        <pc:spChg chg="mod">
          <ac:chgData name="João Cunha" userId="7dd2f168bb4c501d" providerId="LiveId" clId="{90CE2BF4-ED01-46C2-A95D-14F4E730C156}" dt="2025-01-09T17:47:14.432" v="139" actId="20577"/>
          <ac:spMkLst>
            <pc:docMk/>
            <pc:sldMk cId="0" sldId="256"/>
            <ac:spMk id="6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9" name="PlaceHolder 2"/>
          <p:cNvSpPr>
            <a:spLocks noGrp="1"/>
          </p:cNvSpPr>
          <p:nvPr>
            <p:ph type="body"/>
          </p:nvPr>
        </p:nvSpPr>
        <p:spPr>
          <a:xfrm>
            <a:off x="1068840" y="708408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0" name="PlaceHolder 3"/>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2"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3"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4"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5" name="PlaceHolder 5"/>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37" name="PlaceHolder 2"/>
          <p:cNvSpPr>
            <a:spLocks noGrp="1"/>
          </p:cNvSpPr>
          <p:nvPr>
            <p:ph type="body"/>
          </p:nvPr>
        </p:nvSpPr>
        <p:spPr>
          <a:xfrm>
            <a:off x="1068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8" name="PlaceHolder 3"/>
          <p:cNvSpPr>
            <a:spLocks noGrp="1"/>
          </p:cNvSpPr>
          <p:nvPr>
            <p:ph type="body"/>
          </p:nvPr>
        </p:nvSpPr>
        <p:spPr>
          <a:xfrm>
            <a:off x="757584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39" name="PlaceHolder 4"/>
          <p:cNvSpPr>
            <a:spLocks noGrp="1"/>
          </p:cNvSpPr>
          <p:nvPr>
            <p:ph type="body"/>
          </p:nvPr>
        </p:nvSpPr>
        <p:spPr>
          <a:xfrm>
            <a:off x="14082480" y="708408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0" name="PlaceHolder 5"/>
          <p:cNvSpPr>
            <a:spLocks noGrp="1"/>
          </p:cNvSpPr>
          <p:nvPr>
            <p:ph type="body"/>
          </p:nvPr>
        </p:nvSpPr>
        <p:spPr>
          <a:xfrm>
            <a:off x="1068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1" name="PlaceHolder 6"/>
          <p:cNvSpPr>
            <a:spLocks noGrp="1"/>
          </p:cNvSpPr>
          <p:nvPr>
            <p:ph type="body"/>
          </p:nvPr>
        </p:nvSpPr>
        <p:spPr>
          <a:xfrm>
            <a:off x="757584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42" name="PlaceHolder 7"/>
          <p:cNvSpPr>
            <a:spLocks noGrp="1"/>
          </p:cNvSpPr>
          <p:nvPr>
            <p:ph type="body"/>
          </p:nvPr>
        </p:nvSpPr>
        <p:spPr>
          <a:xfrm>
            <a:off x="14082480" y="16255440"/>
            <a:ext cx="61966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8" name="PlaceHolder 2"/>
          <p:cNvSpPr>
            <a:spLocks noGrp="1"/>
          </p:cNvSpPr>
          <p:nvPr>
            <p:ph type="subTitle"/>
          </p:nvPr>
        </p:nvSpPr>
        <p:spPr>
          <a:xfrm>
            <a:off x="1068840" y="7084080"/>
            <a:ext cx="19244880" cy="175590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0" name="PlaceHolder 2"/>
          <p:cNvSpPr>
            <a:spLocks noGrp="1"/>
          </p:cNvSpPr>
          <p:nvPr>
            <p:ph type="body"/>
          </p:nvPr>
        </p:nvSpPr>
        <p:spPr>
          <a:xfrm>
            <a:off x="1068840" y="7084080"/>
            <a:ext cx="1924488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2"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3"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963360" y="796680"/>
            <a:ext cx="19244880" cy="23435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17"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8" name="PlaceHolder 3"/>
          <p:cNvSpPr>
            <a:spLocks noGrp="1"/>
          </p:cNvSpPr>
          <p:nvPr>
            <p:ph type="body"/>
          </p:nvPr>
        </p:nvSpPr>
        <p:spPr>
          <a:xfrm>
            <a:off x="1092996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19" name="PlaceHolder 4"/>
          <p:cNvSpPr>
            <a:spLocks noGrp="1"/>
          </p:cNvSpPr>
          <p:nvPr>
            <p:ph type="body"/>
          </p:nvPr>
        </p:nvSpPr>
        <p:spPr>
          <a:xfrm>
            <a:off x="106884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1" name="PlaceHolder 2"/>
          <p:cNvSpPr>
            <a:spLocks noGrp="1"/>
          </p:cNvSpPr>
          <p:nvPr>
            <p:ph type="body"/>
          </p:nvPr>
        </p:nvSpPr>
        <p:spPr>
          <a:xfrm>
            <a:off x="1068840" y="7084080"/>
            <a:ext cx="9391320" cy="175590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2"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3" name="PlaceHolder 4"/>
          <p:cNvSpPr>
            <a:spLocks noGrp="1"/>
          </p:cNvSpPr>
          <p:nvPr>
            <p:ph type="body"/>
          </p:nvPr>
        </p:nvSpPr>
        <p:spPr>
          <a:xfrm>
            <a:off x="10929960" y="1625544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963360" y="796680"/>
            <a:ext cx="19244880" cy="5055480"/>
          </a:xfrm>
          <a:prstGeom prst="rect">
            <a:avLst/>
          </a:prstGeom>
        </p:spPr>
        <p:txBody>
          <a:bodyPr lIns="0" tIns="0" rIns="0" bIns="0" anchor="ctr">
            <a:noAutofit/>
          </a:bodyPr>
          <a:lstStyle/>
          <a:p>
            <a:endParaRPr lang="pt-PT" sz="4880" b="0" strike="noStrike" spc="-1">
              <a:solidFill>
                <a:srgbClr val="000000"/>
              </a:solidFill>
              <a:latin typeface="Calibri"/>
            </a:endParaRPr>
          </a:p>
        </p:txBody>
      </p:sp>
      <p:sp>
        <p:nvSpPr>
          <p:cNvPr id="25" name="PlaceHolder 2"/>
          <p:cNvSpPr>
            <a:spLocks noGrp="1"/>
          </p:cNvSpPr>
          <p:nvPr>
            <p:ph type="body"/>
          </p:nvPr>
        </p:nvSpPr>
        <p:spPr>
          <a:xfrm>
            <a:off x="106884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6" name="PlaceHolder 3"/>
          <p:cNvSpPr>
            <a:spLocks noGrp="1"/>
          </p:cNvSpPr>
          <p:nvPr>
            <p:ph type="body"/>
          </p:nvPr>
        </p:nvSpPr>
        <p:spPr>
          <a:xfrm>
            <a:off x="10929960" y="7084080"/>
            <a:ext cx="9391320" cy="8375400"/>
          </a:xfrm>
          <a:prstGeom prst="rect">
            <a:avLst/>
          </a:prstGeom>
        </p:spPr>
        <p:txBody>
          <a:bodyPr lIns="0" tIns="0" rIns="0" bIns="0">
            <a:normAutofit/>
          </a:bodyPr>
          <a:lstStyle/>
          <a:p>
            <a:endParaRPr lang="pt-PT" sz="6550" b="0" strike="noStrike" spc="-1">
              <a:solidFill>
                <a:srgbClr val="000000"/>
              </a:solidFill>
              <a:latin typeface="Calibri"/>
            </a:endParaRPr>
          </a:p>
        </p:txBody>
      </p:sp>
      <p:sp>
        <p:nvSpPr>
          <p:cNvPr id="27" name="PlaceHolder 4"/>
          <p:cNvSpPr>
            <a:spLocks noGrp="1"/>
          </p:cNvSpPr>
          <p:nvPr>
            <p:ph type="body"/>
          </p:nvPr>
        </p:nvSpPr>
        <p:spPr>
          <a:xfrm>
            <a:off x="1068840" y="16255440"/>
            <a:ext cx="19244880" cy="8375400"/>
          </a:xfrm>
          <a:prstGeom prst="rect">
            <a:avLst/>
          </a:prstGeom>
        </p:spPr>
        <p:txBody>
          <a:bodyPr lIns="0" tIns="0" rIns="0" bIns="0">
            <a:normAutofit/>
          </a:bodyPr>
          <a:lstStyle/>
          <a:p>
            <a:endParaRPr lang="pt-PT" sz="655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0" y="-526680"/>
            <a:ext cx="21383280" cy="47955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27606240"/>
            <a:ext cx="21383280" cy="28483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p:style>
      </p:sp>
      <p:sp>
        <p:nvSpPr>
          <p:cNvPr id="3" name="PlaceHolder 3"/>
          <p:cNvSpPr>
            <a:spLocks noGrp="1"/>
          </p:cNvSpPr>
          <p:nvPr>
            <p:ph type="title"/>
          </p:nvPr>
        </p:nvSpPr>
        <p:spPr>
          <a:xfrm>
            <a:off x="963360" y="796680"/>
            <a:ext cx="19244880" cy="5055480"/>
          </a:xfrm>
          <a:prstGeom prst="rect">
            <a:avLst/>
          </a:prstGeom>
        </p:spPr>
        <p:txBody>
          <a:bodyPr lIns="0" tIns="0" rIns="0" bIns="0" anchor="ctr">
            <a:noAutofit/>
          </a:bodyPr>
          <a:lstStyle/>
          <a:p>
            <a:r>
              <a:rPr lang="pt-PT" sz="4880" b="0" strike="noStrike" spc="-1">
                <a:solidFill>
                  <a:srgbClr val="000000"/>
                </a:solidFill>
                <a:latin typeface="Calibri"/>
              </a:rPr>
              <a:t>Click to edit the title text format</a:t>
            </a:r>
          </a:p>
        </p:txBody>
      </p:sp>
      <p:sp>
        <p:nvSpPr>
          <p:cNvPr id="4" name="PlaceHolder 4"/>
          <p:cNvSpPr>
            <a:spLocks noGrp="1"/>
          </p:cNvSpPr>
          <p:nvPr>
            <p:ph type="body"/>
          </p:nvPr>
        </p:nvSpPr>
        <p:spPr>
          <a:xfrm>
            <a:off x="1068840" y="7084080"/>
            <a:ext cx="19244880" cy="1755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PT" sz="6550" b="0" strike="noStrike" spc="-1" dirty="0" err="1">
                <a:solidFill>
                  <a:srgbClr val="000000"/>
                </a:solidFill>
                <a:latin typeface="Calibri"/>
              </a:rPr>
              <a:t>Click</a:t>
            </a:r>
            <a:r>
              <a:rPr lang="pt-PT" sz="6550" b="0" strike="noStrike" spc="-1" dirty="0">
                <a:solidFill>
                  <a:srgbClr val="000000"/>
                </a:solidFill>
                <a:latin typeface="Calibri"/>
              </a:rPr>
              <a:t> to </a:t>
            </a:r>
            <a:r>
              <a:rPr lang="pt-PT" sz="6550" b="0" strike="noStrike" spc="-1" dirty="0" err="1">
                <a:solidFill>
                  <a:srgbClr val="000000"/>
                </a:solidFill>
                <a:latin typeface="Calibri"/>
              </a:rPr>
              <a:t>edit</a:t>
            </a:r>
            <a:r>
              <a:rPr lang="pt-PT" sz="6550" b="0" strike="noStrike" spc="-1" dirty="0">
                <a:solidFill>
                  <a:srgbClr val="000000"/>
                </a:solidFill>
                <a:latin typeface="Calibri"/>
              </a:rPr>
              <a:t> </a:t>
            </a:r>
            <a:r>
              <a:rPr lang="pt-PT" sz="6550" b="0" strike="noStrike" spc="-1" dirty="0" err="1">
                <a:solidFill>
                  <a:srgbClr val="000000"/>
                </a:solidFill>
                <a:latin typeface="Calibri"/>
              </a:rPr>
              <a:t>the</a:t>
            </a:r>
            <a:r>
              <a:rPr lang="pt-PT" sz="6550" b="0" strike="noStrike" spc="-1" dirty="0">
                <a:solidFill>
                  <a:srgbClr val="000000"/>
                </a:solidFill>
                <a:latin typeface="Calibri"/>
              </a:rPr>
              <a:t> </a:t>
            </a:r>
            <a:r>
              <a:rPr lang="pt-PT" sz="6550" b="0" strike="noStrike" spc="-1" dirty="0" err="1">
                <a:solidFill>
                  <a:srgbClr val="000000"/>
                </a:solidFill>
                <a:latin typeface="Calibri"/>
              </a:rPr>
              <a:t>outline</a:t>
            </a:r>
            <a:r>
              <a:rPr lang="pt-PT" sz="6550" b="0" strike="noStrike" spc="-1" dirty="0">
                <a:solidFill>
                  <a:srgbClr val="000000"/>
                </a:solidFill>
                <a:latin typeface="Calibri"/>
              </a:rPr>
              <a:t> </a:t>
            </a:r>
            <a:r>
              <a:rPr lang="pt-PT" sz="6550" b="0" strike="noStrike" spc="-1" dirty="0" err="1">
                <a:solidFill>
                  <a:srgbClr val="000000"/>
                </a:solidFill>
                <a:latin typeface="Calibri"/>
              </a:rPr>
              <a:t>text</a:t>
            </a:r>
            <a:r>
              <a:rPr lang="pt-PT" sz="6550" b="0" strike="noStrike" spc="-1" dirty="0">
                <a:solidFill>
                  <a:srgbClr val="000000"/>
                </a:solidFill>
                <a:latin typeface="Calibri"/>
              </a:rPr>
              <a:t> </a:t>
            </a:r>
            <a:r>
              <a:rPr lang="pt-PT" sz="6550" b="0" strike="noStrike" spc="-1" dirty="0" err="1">
                <a:solidFill>
                  <a:srgbClr val="000000"/>
                </a:solidFill>
                <a:latin typeface="Calibri"/>
              </a:rPr>
              <a:t>format</a:t>
            </a:r>
            <a:endParaRPr lang="pt-PT" sz="6550" b="0" strike="noStrike" spc="-1" dirty="0">
              <a:solidFill>
                <a:srgbClr val="000000"/>
              </a:solidFill>
              <a:latin typeface="Calibri"/>
            </a:endParaRPr>
          </a:p>
          <a:p>
            <a:pPr marL="864000" lvl="1" indent="-324000">
              <a:spcBef>
                <a:spcPts val="1134"/>
              </a:spcBef>
              <a:buClr>
                <a:srgbClr val="000000"/>
              </a:buClr>
              <a:buSzPct val="75000"/>
              <a:buFont typeface="Symbol" charset="2"/>
              <a:buChar char=""/>
            </a:pPr>
            <a:r>
              <a:rPr lang="pt-PT" sz="4680" b="0" strike="noStrike" spc="-1" dirty="0" err="1">
                <a:solidFill>
                  <a:srgbClr val="000000"/>
                </a:solidFill>
                <a:latin typeface="Calibri"/>
              </a:rPr>
              <a:t>Second</a:t>
            </a:r>
            <a:r>
              <a:rPr lang="pt-PT" sz="4680" b="0" strike="noStrike" spc="-1" dirty="0">
                <a:solidFill>
                  <a:srgbClr val="000000"/>
                </a:solidFill>
                <a:latin typeface="Calibri"/>
              </a:rPr>
              <a:t> </a:t>
            </a:r>
            <a:r>
              <a:rPr lang="pt-PT" sz="4680" b="0" strike="noStrike" spc="-1" dirty="0" err="1">
                <a:solidFill>
                  <a:srgbClr val="000000"/>
                </a:solidFill>
                <a:latin typeface="Calibri"/>
              </a:rPr>
              <a:t>Outline</a:t>
            </a:r>
            <a:r>
              <a:rPr lang="pt-PT" sz="4680" b="0" strike="noStrike" spc="-1" dirty="0">
                <a:solidFill>
                  <a:srgbClr val="000000"/>
                </a:solidFill>
                <a:latin typeface="Calibri"/>
              </a:rPr>
              <a:t> </a:t>
            </a:r>
            <a:r>
              <a:rPr lang="pt-PT" sz="4680" b="0" strike="noStrike" spc="-1" dirty="0" err="1">
                <a:solidFill>
                  <a:srgbClr val="000000"/>
                </a:solidFill>
                <a:latin typeface="Calibri"/>
              </a:rPr>
              <a:t>Level</a:t>
            </a:r>
            <a:endParaRPr lang="pt-PT" sz="4680" b="0" strike="noStrike" spc="-1" dirty="0">
              <a:solidFill>
                <a:srgbClr val="000000"/>
              </a:solidFill>
              <a:latin typeface="Calibri"/>
            </a:endParaRPr>
          </a:p>
          <a:p>
            <a:pPr marL="1296000" lvl="2" indent="-288000">
              <a:spcBef>
                <a:spcPts val="850"/>
              </a:spcBef>
              <a:buClr>
                <a:srgbClr val="000000"/>
              </a:buClr>
              <a:buSzPct val="45000"/>
              <a:buFont typeface="Wingdings" charset="2"/>
              <a:buChar char=""/>
            </a:pPr>
            <a:r>
              <a:rPr lang="pt-PT" sz="4210" b="0" strike="noStrike" spc="-1" dirty="0" err="1">
                <a:solidFill>
                  <a:srgbClr val="000000"/>
                </a:solidFill>
                <a:latin typeface="Calibri"/>
              </a:rPr>
              <a:t>Third</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1728000" lvl="3" indent="-216000">
              <a:spcBef>
                <a:spcPts val="567"/>
              </a:spcBef>
              <a:buClr>
                <a:srgbClr val="000000"/>
              </a:buClr>
              <a:buSzPct val="75000"/>
              <a:buFont typeface="Symbol" charset="2"/>
              <a:buChar char=""/>
            </a:pPr>
            <a:r>
              <a:rPr lang="pt-PT" sz="4210" b="0" strike="noStrike" spc="-1" dirty="0" err="1">
                <a:solidFill>
                  <a:srgbClr val="000000"/>
                </a:solidFill>
                <a:latin typeface="Calibri"/>
              </a:rPr>
              <a:t>Fourth</a:t>
            </a:r>
            <a:r>
              <a:rPr lang="pt-PT" sz="4210" b="0" strike="noStrike" spc="-1" dirty="0">
                <a:solidFill>
                  <a:srgbClr val="000000"/>
                </a:solidFill>
                <a:latin typeface="Calibri"/>
              </a:rPr>
              <a:t> </a:t>
            </a:r>
            <a:r>
              <a:rPr lang="pt-PT" sz="4210" b="0" strike="noStrike" spc="-1" dirty="0" err="1">
                <a:solidFill>
                  <a:srgbClr val="000000"/>
                </a:solidFill>
                <a:latin typeface="Calibri"/>
              </a:rPr>
              <a:t>Outline</a:t>
            </a:r>
            <a:r>
              <a:rPr lang="pt-PT" sz="4210" b="0" strike="noStrike" spc="-1" dirty="0">
                <a:solidFill>
                  <a:srgbClr val="000000"/>
                </a:solidFill>
                <a:latin typeface="Calibri"/>
              </a:rPr>
              <a:t> </a:t>
            </a:r>
            <a:r>
              <a:rPr lang="pt-PT" sz="4210" b="0" strike="noStrike" spc="-1" dirty="0" err="1">
                <a:solidFill>
                  <a:srgbClr val="000000"/>
                </a:solidFill>
                <a:latin typeface="Calibri"/>
              </a:rPr>
              <a:t>Level</a:t>
            </a:r>
            <a:endParaRPr lang="pt-PT" sz="4210" b="0" strike="noStrike" spc="-1" dirty="0">
              <a:solidFill>
                <a:srgbClr val="000000"/>
              </a:solidFill>
              <a:latin typeface="Calibri"/>
            </a:endParaRPr>
          </a:p>
          <a:p>
            <a:pPr marL="2160000" lvl="4" indent="-216000">
              <a:spcBef>
                <a:spcPts val="283"/>
              </a:spcBef>
              <a:buClr>
                <a:srgbClr val="000000"/>
              </a:buClr>
              <a:buSzPct val="45000"/>
              <a:buFont typeface="Wingdings" charset="2"/>
              <a:buChar char=""/>
            </a:pPr>
            <a:r>
              <a:rPr lang="pt-PT" sz="2000" b="0" strike="noStrike" spc="-1" dirty="0" err="1">
                <a:solidFill>
                  <a:srgbClr val="000000"/>
                </a:solidFill>
                <a:latin typeface="Calibri"/>
              </a:rPr>
              <a:t>Fifth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2592000" lvl="5"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Sixth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a:p>
            <a:pPr marL="3024000" lvl="6" indent="-216000">
              <a:spcBef>
                <a:spcPts val="283"/>
              </a:spcBef>
              <a:buClr>
                <a:srgbClr val="000000"/>
              </a:buClr>
              <a:buSzPct val="45000"/>
              <a:buFont typeface="Wingdings" charset="2"/>
              <a:buChar char=""/>
            </a:pPr>
            <a:r>
              <a:rPr lang="pt-PT" sz="2000" b="0" strike="noStrike" spc="-1" dirty="0" err="1">
                <a:solidFill>
                  <a:srgbClr val="000000"/>
                </a:solidFill>
                <a:latin typeface="Calibri"/>
              </a:rPr>
              <a:t>Seventh</a:t>
            </a:r>
            <a:r>
              <a:rPr lang="pt-PT" sz="2000" b="0" strike="noStrike" spc="-1" dirty="0">
                <a:solidFill>
                  <a:srgbClr val="000000"/>
                </a:solidFill>
                <a:latin typeface="Calibri"/>
              </a:rPr>
              <a:t> </a:t>
            </a:r>
            <a:r>
              <a:rPr lang="pt-PT" sz="2000" b="0" strike="noStrike" spc="-1" dirty="0" err="1">
                <a:solidFill>
                  <a:srgbClr val="000000"/>
                </a:solidFill>
                <a:latin typeface="Calibri"/>
              </a:rPr>
              <a:t>Outline</a:t>
            </a:r>
            <a:r>
              <a:rPr lang="pt-PT" sz="2000" b="0" strike="noStrike" spc="-1" dirty="0">
                <a:solidFill>
                  <a:srgbClr val="000000"/>
                </a:solidFill>
                <a:latin typeface="Calibri"/>
              </a:rPr>
              <a:t> </a:t>
            </a:r>
            <a:r>
              <a:rPr lang="pt-PT" sz="2000" b="0" strike="noStrike" spc="-1" dirty="0" err="1">
                <a:solidFill>
                  <a:srgbClr val="000000"/>
                </a:solidFill>
                <a:latin typeface="Calibri"/>
              </a:rPr>
              <a:t>Level</a:t>
            </a:r>
            <a:endParaRPr lang="pt-PT" sz="2000" b="0" strike="noStrike" spc="-1" dirty="0">
              <a:solidFill>
                <a:srgbClr val="000000"/>
              </a:solidFill>
              <a:latin typeface="Calibri"/>
            </a:endParaRPr>
          </a:p>
        </p:txBody>
      </p:sp>
      <p:pic>
        <p:nvPicPr>
          <p:cNvPr id="5" name="Imagem 4"/>
          <p:cNvPicPr/>
          <p:nvPr/>
        </p:nvPicPr>
        <p:blipFill>
          <a:blip r:embed="rId14"/>
          <a:stretch/>
        </p:blipFill>
        <p:spPr>
          <a:xfrm>
            <a:off x="616320" y="28163520"/>
            <a:ext cx="6241680" cy="1563120"/>
          </a:xfrm>
          <a:prstGeom prst="rect">
            <a:avLst/>
          </a:prstGeom>
          <a:ln>
            <a:noFill/>
          </a:ln>
        </p:spPr>
      </p:pic>
      <p:pic>
        <p:nvPicPr>
          <p:cNvPr id="9" name="Imagem 8">
            <a:extLst>
              <a:ext uri="{FF2B5EF4-FFF2-40B4-BE49-F238E27FC236}">
                <a16:creationId xmlns:a16="http://schemas.microsoft.com/office/drawing/2014/main" id="{4DD06808-4AE3-EA55-7E8C-D649F4384DCC}"/>
              </a:ext>
            </a:extLst>
          </p:cNvPr>
          <p:cNvPicPr/>
          <p:nvPr userDrawn="1"/>
        </p:nvPicPr>
        <p:blipFill>
          <a:blip r:embed="rId14"/>
          <a:stretch/>
        </p:blipFill>
        <p:spPr>
          <a:xfrm>
            <a:off x="963360" y="1089540"/>
            <a:ext cx="6241680" cy="1563120"/>
          </a:xfrm>
          <a:prstGeom prst="rect">
            <a:avLst/>
          </a:prstGeom>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mailto:a23502@alunos.ipca.pt(Manuel" TargetMode="External"/><Relationship Id="rId7" Type="http://schemas.openxmlformats.org/officeDocument/2006/relationships/image" Target="../media/image5.png"/><Relationship Id="rId2"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mailto:a23510@alunos.ipca.pt(Guilherme"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1161000" y="4859640"/>
            <a:ext cx="6010920" cy="135770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endParaRPr lang="pt-PT" dirty="0"/>
          </a:p>
          <a:p>
            <a:pPr algn="just"/>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In many communities, surplus goods often go to waste, while vulnerable families struggle to meet their basic needs. Local organizations face challenges in managing donations and redistributing items effectively. The Social Store project emerged as a solution to bridge this gap. By leveraging technology, the Social Store streamlines the donation process, facilitates efficient stock management, and ensures that goods are distributed to those most in need. It creates a transparent and impactful system that enables store volunteers to work and increases productivity. This project came to life as a challenge by the São Lazaro association to create an app that will improve the lives of hundreds of people.</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p:txBody>
      </p:sp>
      <p:sp>
        <p:nvSpPr>
          <p:cNvPr id="44" name="CustomShape 2"/>
          <p:cNvSpPr/>
          <p:nvPr/>
        </p:nvSpPr>
        <p:spPr>
          <a:xfrm>
            <a:off x="7878252" y="5006402"/>
            <a:ext cx="12451680" cy="592164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6" name="CustomShape 4"/>
          <p:cNvSpPr/>
          <p:nvPr/>
        </p:nvSpPr>
        <p:spPr>
          <a:xfrm>
            <a:off x="1161000" y="19076760"/>
            <a:ext cx="1246968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dirty="0"/>
          </a:p>
        </p:txBody>
      </p:sp>
      <p:sp>
        <p:nvSpPr>
          <p:cNvPr id="47" name="CustomShape 5"/>
          <p:cNvSpPr/>
          <p:nvPr/>
        </p:nvSpPr>
        <p:spPr>
          <a:xfrm>
            <a:off x="14016241" y="19124871"/>
            <a:ext cx="5889960" cy="8057160"/>
          </a:xfrm>
          <a:prstGeom prst="rect">
            <a:avLst/>
          </a:prstGeom>
          <a:solidFill>
            <a:schemeClr val="bg1"/>
          </a:solidFill>
          <a:ln>
            <a:noFill/>
          </a:ln>
          <a:effectLst>
            <a:outerShdw blurRad="139700" dist="37923" dir="4201013" sx="101000" sy="101000" algn="tl" rotWithShape="0">
              <a:schemeClr val="bg2">
                <a:lumMod val="75000"/>
                <a:alpha val="25000"/>
              </a:schemeClr>
            </a:outerShdw>
          </a:effectLst>
        </p:spPr>
        <p:style>
          <a:lnRef idx="2">
            <a:schemeClr val="accent1">
              <a:shade val="50000"/>
            </a:schemeClr>
          </a:lnRef>
          <a:fillRef idx="1">
            <a:schemeClr val="accent1"/>
          </a:fillRef>
          <a:effectRef idx="0">
            <a:schemeClr val="accent1"/>
          </a:effectRef>
          <a:fontRef idx="minor"/>
        </p:style>
        <p:txBody>
          <a:bodyPr/>
          <a:lstStyle/>
          <a:p>
            <a:endParaRPr lang="pt-PT"/>
          </a:p>
        </p:txBody>
      </p:sp>
      <p:pic>
        <p:nvPicPr>
          <p:cNvPr id="48" name="Imagem 21"/>
          <p:cNvPicPr/>
          <p:nvPr/>
        </p:nvPicPr>
        <p:blipFill>
          <a:blip r:embed="rId2"/>
          <a:stretch/>
        </p:blipFill>
        <p:spPr>
          <a:xfrm>
            <a:off x="8052840" y="11715840"/>
            <a:ext cx="304560" cy="367920"/>
          </a:xfrm>
          <a:prstGeom prst="rect">
            <a:avLst/>
          </a:prstGeom>
          <a:ln>
            <a:noFill/>
          </a:ln>
        </p:spPr>
      </p:pic>
      <p:pic>
        <p:nvPicPr>
          <p:cNvPr id="49" name="Imagem 22"/>
          <p:cNvPicPr/>
          <p:nvPr/>
        </p:nvPicPr>
        <p:blipFill>
          <a:blip r:embed="rId2"/>
          <a:stretch/>
        </p:blipFill>
        <p:spPr>
          <a:xfrm>
            <a:off x="8060760" y="5116320"/>
            <a:ext cx="304560" cy="367920"/>
          </a:xfrm>
          <a:prstGeom prst="rect">
            <a:avLst/>
          </a:prstGeom>
          <a:ln>
            <a:noFill/>
          </a:ln>
        </p:spPr>
      </p:pic>
      <p:pic>
        <p:nvPicPr>
          <p:cNvPr id="50" name="Imagem 23"/>
          <p:cNvPicPr/>
          <p:nvPr/>
        </p:nvPicPr>
        <p:blipFill>
          <a:blip r:embed="rId2"/>
          <a:stretch/>
        </p:blipFill>
        <p:spPr>
          <a:xfrm>
            <a:off x="1525680" y="5116320"/>
            <a:ext cx="304560" cy="367920"/>
          </a:xfrm>
          <a:prstGeom prst="rect">
            <a:avLst/>
          </a:prstGeom>
          <a:ln>
            <a:noFill/>
          </a:ln>
        </p:spPr>
      </p:pic>
      <p:pic>
        <p:nvPicPr>
          <p:cNvPr id="51" name="Imagem 24"/>
          <p:cNvPicPr/>
          <p:nvPr/>
        </p:nvPicPr>
        <p:blipFill>
          <a:blip r:embed="rId2"/>
          <a:stretch/>
        </p:blipFill>
        <p:spPr>
          <a:xfrm>
            <a:off x="1525680" y="19333080"/>
            <a:ext cx="304560" cy="367920"/>
          </a:xfrm>
          <a:prstGeom prst="rect">
            <a:avLst/>
          </a:prstGeom>
          <a:ln>
            <a:noFill/>
          </a:ln>
        </p:spPr>
      </p:pic>
      <p:sp>
        <p:nvSpPr>
          <p:cNvPr id="52" name="CustomShape 6"/>
          <p:cNvSpPr/>
          <p:nvPr/>
        </p:nvSpPr>
        <p:spPr>
          <a:xfrm>
            <a:off x="1951200" y="1920816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RESULTS AND CONCLUSIONS</a:t>
            </a:r>
            <a:endParaRPr lang="en-US" sz="3600" b="0" strike="noStrike" spc="-1" dirty="0">
              <a:latin typeface="Arial"/>
            </a:endParaRPr>
          </a:p>
        </p:txBody>
      </p:sp>
      <p:sp>
        <p:nvSpPr>
          <p:cNvPr id="53" name="CustomShape 7"/>
          <p:cNvSpPr/>
          <p:nvPr/>
        </p:nvSpPr>
        <p:spPr>
          <a:xfrm>
            <a:off x="1525680" y="20674277"/>
            <a:ext cx="5646600" cy="525075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Enhanced Operational Efficiency</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app streamlined the process of managing donations, stock, and volunteers, saving time and reducing errors for social organizations.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Real-time updates enabled better tracking of stock availability and donation requests.</a:t>
            </a:r>
          </a:p>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Sustainability Impact</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Facilitated the reuse of surplus goods, reducing waste and promoting eco-friendly practices.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Enabled effective redistribution of resources to those in need.</a:t>
            </a:r>
          </a:p>
          <a:p>
            <a:pPr algn="just">
              <a:lnSpc>
                <a:spcPts val="2999"/>
              </a:lnSpc>
            </a:pPr>
            <a:endParaRPr lang="en-US" sz="2400" b="0" strike="noStrike" spc="-1" dirty="0">
              <a:latin typeface="Arial"/>
            </a:endParaRPr>
          </a:p>
        </p:txBody>
      </p:sp>
      <p:sp>
        <p:nvSpPr>
          <p:cNvPr id="54" name="CustomShape 8"/>
          <p:cNvSpPr/>
          <p:nvPr/>
        </p:nvSpPr>
        <p:spPr>
          <a:xfrm>
            <a:off x="7720110" y="20660862"/>
            <a:ext cx="5436000" cy="59894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Scalability and Customization</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modular architecture ensured that the app could be easily adapted for different organizations and their unique needs.</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Firebase integration allowed for seamless scaling to accommodate growing user bases.</a:t>
            </a:r>
          </a:p>
          <a:p>
            <a:pPr algn="just"/>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Empowering Social Organizations</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lgn="just">
              <a:buFont typeface="Arial" panose="020B0604020202020204" pitchFamily="34" charset="0"/>
              <a:buChar char="•"/>
            </a:pP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The app successfully addressed the challenges faced by social organizations in managing donations and resources. It became an effective tool for fostering social impact.</a:t>
            </a:r>
          </a:p>
          <a:p>
            <a:pPr>
              <a:buFont typeface="Arial" panose="020B0604020202020204" pitchFamily="34" charset="0"/>
              <a:buChar char="•"/>
            </a:pPr>
            <a:endPar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algn="just">
              <a:lnSpc>
                <a:spcPts val="2999"/>
              </a:lnSpc>
            </a:pPr>
            <a:endParaRPr lang="en-US" sz="2400" b="0" strike="noStrike" spc="-1" dirty="0">
              <a:latin typeface="Arial"/>
            </a:endParaRPr>
          </a:p>
        </p:txBody>
      </p:sp>
      <p:sp>
        <p:nvSpPr>
          <p:cNvPr id="55" name="CustomShape 9"/>
          <p:cNvSpPr/>
          <p:nvPr/>
        </p:nvSpPr>
        <p:spPr>
          <a:xfrm>
            <a:off x="8408160" y="11580120"/>
            <a:ext cx="1167948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METHODOLOGY</a:t>
            </a:r>
            <a:endParaRPr lang="en-US" sz="3600" b="0" strike="noStrike" spc="-1">
              <a:latin typeface="Arial"/>
            </a:endParaRPr>
          </a:p>
        </p:txBody>
      </p:sp>
      <p:sp>
        <p:nvSpPr>
          <p:cNvPr id="56" name="CustomShape 10"/>
          <p:cNvSpPr/>
          <p:nvPr/>
        </p:nvSpPr>
        <p:spPr>
          <a:xfrm>
            <a:off x="1951200" y="5028480"/>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BACKGROUND</a:t>
            </a:r>
            <a:endParaRPr lang="en-US" sz="3600" b="0" strike="noStrike" spc="-1">
              <a:latin typeface="Arial"/>
            </a:endParaRPr>
          </a:p>
        </p:txBody>
      </p:sp>
      <p:sp>
        <p:nvSpPr>
          <p:cNvPr id="57" name="CustomShape 11"/>
          <p:cNvSpPr/>
          <p:nvPr/>
        </p:nvSpPr>
        <p:spPr>
          <a:xfrm>
            <a:off x="8457065" y="5052473"/>
            <a:ext cx="4725720" cy="639360"/>
          </a:xfrm>
          <a:prstGeom prst="rect">
            <a:avLst/>
          </a:prstGeom>
          <a:solidFill>
            <a:schemeClr val="bg1">
              <a:alpha val="27000"/>
            </a:schemeClr>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dirty="0">
                <a:solidFill>
                  <a:srgbClr val="004B87"/>
                </a:solidFill>
                <a:latin typeface="Calibri"/>
              </a:rPr>
              <a:t>OBJECTIVES</a:t>
            </a:r>
            <a:endParaRPr lang="en-US" sz="3600" b="0" strike="noStrike" spc="-1" dirty="0">
              <a:solidFill>
                <a:srgbClr val="004B87"/>
              </a:solidFill>
              <a:latin typeface="Arial"/>
            </a:endParaRPr>
          </a:p>
        </p:txBody>
      </p:sp>
      <p:sp>
        <p:nvSpPr>
          <p:cNvPr id="59" name="CustomShape 13"/>
          <p:cNvSpPr/>
          <p:nvPr/>
        </p:nvSpPr>
        <p:spPr>
          <a:xfrm>
            <a:off x="8408160" y="12609596"/>
            <a:ext cx="10934917" cy="30347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Development</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Frontend</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Built using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Kotlin</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in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Android Studio</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for an intuitive and mobile-friendly interface.</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Backend</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Integrated with </a:t>
            </a: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Firebase</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for real-time database management, authentication, and cloud storage.</a:t>
            </a:r>
          </a:p>
          <a:p>
            <a:pPr>
              <a:buFont typeface="Arial" panose="020B0604020202020204" pitchFamily="34" charset="0"/>
              <a:buChar char="•"/>
            </a:pPr>
            <a:r>
              <a:rPr lang="en-US" sz="2400" b="1" dirty="0">
                <a:solidFill>
                  <a:srgbClr val="004B87"/>
                </a:solidFill>
                <a:latin typeface="Calibri" panose="020F0502020204030204" pitchFamily="34" charset="0"/>
                <a:ea typeface="Calibri" panose="020F0502020204030204" pitchFamily="34" charset="0"/>
                <a:cs typeface="Calibri" panose="020F0502020204030204" pitchFamily="34" charset="0"/>
              </a:rPr>
              <a:t>Modular Architecture</a:t>
            </a:r>
            <a:r>
              <a:rPr lang="en-US" sz="2400" dirty="0">
                <a:solidFill>
                  <a:srgbClr val="004B87"/>
                </a:solidFill>
                <a:latin typeface="Calibri" panose="020F0502020204030204" pitchFamily="34" charset="0"/>
                <a:ea typeface="Calibri" panose="020F0502020204030204" pitchFamily="34" charset="0"/>
                <a:cs typeface="Calibri" panose="020F0502020204030204" pitchFamily="34" charset="0"/>
              </a:rPr>
              <a:t>: Designed a clean structure with repositories and use cases for scalability and maintainability.</a:t>
            </a:r>
          </a:p>
          <a:p>
            <a:pPr algn="just">
              <a:lnSpc>
                <a:spcPts val="2999"/>
              </a:lnSpc>
            </a:pPr>
            <a:endParaRPr lang="en-US" sz="2400" b="0" strike="noStrike" spc="-1" dirty="0">
              <a:latin typeface="Arial"/>
            </a:endParaRPr>
          </a:p>
        </p:txBody>
      </p:sp>
      <p:sp>
        <p:nvSpPr>
          <p:cNvPr id="61" name="CustomShape 15"/>
          <p:cNvSpPr/>
          <p:nvPr/>
        </p:nvSpPr>
        <p:spPr>
          <a:xfrm>
            <a:off x="7918200" y="6376822"/>
            <a:ext cx="5712120" cy="23818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spc="-1" dirty="0" err="1">
                <a:solidFill>
                  <a:srgbClr val="004B87"/>
                </a:solidFill>
                <a:latin typeface="Calibri"/>
              </a:rPr>
              <a:t>Our</a:t>
            </a:r>
            <a:r>
              <a:rPr lang="pt-PT" sz="2400" spc="-1" dirty="0">
                <a:solidFill>
                  <a:srgbClr val="004B87"/>
                </a:solidFill>
                <a:latin typeface="Calibri"/>
              </a:rPr>
              <a:t> </a:t>
            </a:r>
            <a:r>
              <a:rPr lang="pt-PT" sz="2400" spc="-1" dirty="0" err="1">
                <a:solidFill>
                  <a:srgbClr val="004B87"/>
                </a:solidFill>
                <a:latin typeface="Calibri"/>
              </a:rPr>
              <a:t>main</a:t>
            </a:r>
            <a:r>
              <a:rPr lang="pt-PT" sz="2400" spc="-1" dirty="0">
                <a:solidFill>
                  <a:srgbClr val="004B87"/>
                </a:solidFill>
                <a:latin typeface="Calibri"/>
              </a:rPr>
              <a:t> </a:t>
            </a:r>
            <a:r>
              <a:rPr lang="pt-PT" sz="2400" spc="-1" dirty="0" err="1">
                <a:solidFill>
                  <a:srgbClr val="004B87"/>
                </a:solidFill>
                <a:latin typeface="Calibri"/>
              </a:rPr>
              <a:t>objectives</a:t>
            </a:r>
            <a:r>
              <a:rPr lang="pt-PT" sz="2400" spc="-1" dirty="0">
                <a:solidFill>
                  <a:srgbClr val="004B87"/>
                </a:solidFill>
                <a:latin typeface="Calibri"/>
              </a:rPr>
              <a:t> </a:t>
            </a:r>
            <a:r>
              <a:rPr lang="pt-PT" sz="2400" spc="-1" dirty="0" err="1">
                <a:solidFill>
                  <a:srgbClr val="004B87"/>
                </a:solidFill>
                <a:latin typeface="Calibri"/>
              </a:rPr>
              <a:t>were</a:t>
            </a:r>
            <a:r>
              <a:rPr lang="pt-PT" sz="2400"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Enhance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Accessibility</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Optimize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Operations</a:t>
            </a:r>
            <a:endPar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Reduce</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Waste</a:t>
            </a:r>
            <a:endParaRPr lang="pt-PT" sz="2400"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457200" indent="-456840" algn="just">
              <a:lnSpc>
                <a:spcPts val="2999"/>
              </a:lnSpc>
              <a:buClr>
                <a:srgbClr val="004B87"/>
              </a:buClr>
              <a:buFont typeface="Calibri Light"/>
              <a:buAutoNum type="arabicPeriod"/>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Empower</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Communities</a:t>
            </a:r>
            <a:endParaRPr lang="en-US" sz="2400" b="0" strike="noStrike" spc="-1" dirty="0">
              <a:latin typeface="Arial"/>
            </a:endParaRPr>
          </a:p>
        </p:txBody>
      </p:sp>
      <p:pic>
        <p:nvPicPr>
          <p:cNvPr id="62" name="Imagem 38"/>
          <p:cNvPicPr/>
          <p:nvPr/>
        </p:nvPicPr>
        <p:blipFill>
          <a:blip r:embed="rId2"/>
          <a:stretch/>
        </p:blipFill>
        <p:spPr>
          <a:xfrm>
            <a:off x="14574240" y="19333080"/>
            <a:ext cx="304560" cy="367920"/>
          </a:xfrm>
          <a:prstGeom prst="rect">
            <a:avLst/>
          </a:prstGeom>
          <a:ln>
            <a:noFill/>
          </a:ln>
        </p:spPr>
      </p:pic>
      <p:sp>
        <p:nvSpPr>
          <p:cNvPr id="63" name="CustomShape 16"/>
          <p:cNvSpPr/>
          <p:nvPr/>
        </p:nvSpPr>
        <p:spPr>
          <a:xfrm>
            <a:off x="14999760" y="19208160"/>
            <a:ext cx="4761000" cy="639360"/>
          </a:xfrm>
          <a:prstGeom prst="rect">
            <a:avLst/>
          </a:prstGeom>
          <a:solidFill>
            <a:schemeClr val="bg1"/>
          </a:solidFill>
          <a:ln>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pPr>
            <a:r>
              <a:rPr lang="pt-PT" sz="3600" b="1" strike="noStrike" spc="-1">
                <a:solidFill>
                  <a:srgbClr val="004B87"/>
                </a:solidFill>
                <a:latin typeface="Calibri"/>
              </a:rPr>
              <a:t>BIBLIOGRAPHY</a:t>
            </a:r>
            <a:endParaRPr lang="en-US" sz="3600" b="0" strike="noStrike" spc="-1">
              <a:latin typeface="Arial"/>
            </a:endParaRPr>
          </a:p>
        </p:txBody>
      </p:sp>
      <p:sp>
        <p:nvSpPr>
          <p:cNvPr id="64" name="CustomShape 17"/>
          <p:cNvSpPr/>
          <p:nvPr/>
        </p:nvSpPr>
        <p:spPr>
          <a:xfrm>
            <a:off x="7689600" y="994680"/>
            <a:ext cx="12884400" cy="38540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6100"/>
              </a:lnSpc>
            </a:pPr>
            <a:r>
              <a:rPr lang="pt-PT" sz="6400" b="1" spc="-1" dirty="0">
                <a:solidFill>
                  <a:srgbClr val="004B87"/>
                </a:solidFill>
                <a:latin typeface="Calibri"/>
              </a:rPr>
              <a:t>Loja Social</a:t>
            </a:r>
            <a:endParaRPr lang="en-US" sz="6400" b="0" strike="noStrike" spc="-1" dirty="0">
              <a:latin typeface="Arial"/>
            </a:endParaRPr>
          </a:p>
          <a:p>
            <a:pPr>
              <a:lnSpc>
                <a:spcPts val="3900"/>
              </a:lnSpc>
            </a:pPr>
            <a:r>
              <a:rPr lang="pt-PT" sz="3200" b="1" spc="-1" dirty="0">
                <a:solidFill>
                  <a:srgbClr val="004B87"/>
                </a:solidFill>
                <a:latin typeface="Calibri"/>
              </a:rPr>
              <a:t>João Cunha -23519</a:t>
            </a:r>
          </a:p>
          <a:p>
            <a:pPr>
              <a:lnSpc>
                <a:spcPts val="3900"/>
              </a:lnSpc>
            </a:pPr>
            <a:r>
              <a:rPr lang="pt-PT" sz="3200" b="1" strike="noStrike" spc="-1" dirty="0">
                <a:solidFill>
                  <a:srgbClr val="004B87"/>
                </a:solidFill>
                <a:latin typeface="Calibri"/>
              </a:rPr>
              <a:t>Manuel Fernandes-23502</a:t>
            </a:r>
          </a:p>
          <a:p>
            <a:pPr>
              <a:lnSpc>
                <a:spcPts val="3900"/>
              </a:lnSpc>
            </a:pPr>
            <a:r>
              <a:rPr lang="pt-PT" sz="3200" b="1" spc="-1" dirty="0">
                <a:solidFill>
                  <a:srgbClr val="004B87"/>
                </a:solidFill>
                <a:latin typeface="Calibri"/>
              </a:rPr>
              <a:t>Guilherme Azeredo-23510</a:t>
            </a:r>
            <a:endParaRPr lang="en-US" sz="3200" b="0" strike="noStrike" spc="-1" dirty="0">
              <a:latin typeface="Arial"/>
            </a:endParaRPr>
          </a:p>
          <a:p>
            <a:pPr>
              <a:lnSpc>
                <a:spcPts val="3900"/>
              </a:lnSpc>
            </a:pPr>
            <a:r>
              <a:rPr lang="pt-PT" sz="3200" b="0" i="1" strike="noStrike" spc="-1" dirty="0" err="1">
                <a:solidFill>
                  <a:srgbClr val="004B87"/>
                </a:solidFill>
                <a:latin typeface="Calibri"/>
              </a:rPr>
              <a:t>Degree</a:t>
            </a:r>
            <a:r>
              <a:rPr lang="pt-PT" sz="3200" b="0" i="1" strike="noStrike" spc="-1" dirty="0">
                <a:solidFill>
                  <a:srgbClr val="004B87"/>
                </a:solidFill>
                <a:latin typeface="Calibri"/>
              </a:rPr>
              <a:t> in Engenharia de Sistemas Informáticos</a:t>
            </a:r>
            <a:endParaRPr lang="en-US" sz="3200" b="0" strike="noStrike" spc="-1" dirty="0">
              <a:latin typeface="Arial"/>
            </a:endParaRPr>
          </a:p>
          <a:p>
            <a:pPr>
              <a:lnSpc>
                <a:spcPts val="3900"/>
              </a:lnSpc>
            </a:pPr>
            <a:endParaRPr lang="en-US" sz="3200" b="0" strike="noStrike" spc="-1" dirty="0">
              <a:latin typeface="Arial"/>
            </a:endParaRPr>
          </a:p>
          <a:p>
            <a:pPr>
              <a:lnSpc>
                <a:spcPts val="3900"/>
              </a:lnSpc>
            </a:pPr>
            <a:r>
              <a:rPr lang="pt-PT" sz="3200" spc="-1" dirty="0" err="1">
                <a:solidFill>
                  <a:srgbClr val="004B87"/>
                </a:solidFill>
                <a:latin typeface="Calibri"/>
              </a:rPr>
              <a:t>Supervisors</a:t>
            </a:r>
            <a:r>
              <a:rPr lang="pt-PT" sz="3200" spc="-1" dirty="0">
                <a:solidFill>
                  <a:srgbClr val="004B87"/>
                </a:solidFill>
                <a:latin typeface="Calibri"/>
              </a:rPr>
              <a:t>: Patrícia Leite, Nuno Mendes.</a:t>
            </a:r>
            <a:endParaRPr lang="en-US" sz="3200" b="0" strike="noStrike" spc="-1" dirty="0">
              <a:latin typeface="Arial"/>
            </a:endParaRPr>
          </a:p>
        </p:txBody>
      </p:sp>
      <p:sp>
        <p:nvSpPr>
          <p:cNvPr id="65" name="CustomShape 18"/>
          <p:cNvSpPr/>
          <p:nvPr/>
        </p:nvSpPr>
        <p:spPr>
          <a:xfrm>
            <a:off x="14457600" y="19916280"/>
            <a:ext cx="5646600" cy="64340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100"/>
              </a:lnSpc>
            </a:pPr>
            <a:r>
              <a:rPr lang="en-US" sz="2400" spc="-1" dirty="0">
                <a:solidFill>
                  <a:srgbClr val="004B87"/>
                </a:solidFill>
                <a:latin typeface="Calibri" panose="020F0502020204030204" pitchFamily="34" charset="0"/>
                <a:ea typeface="Calibri" panose="020F0502020204030204" pitchFamily="34" charset="0"/>
                <a:cs typeface="Calibri" panose="020F0502020204030204" pitchFamily="34" charset="0"/>
              </a:rPr>
              <a:t>https://developer.android.com</a:t>
            </a:r>
            <a:endParaRPr lang="pt-PT" sz="2400"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algn="just">
              <a:lnSpc>
                <a:spcPts val="2100"/>
              </a:lnSpc>
            </a:pPr>
            <a:r>
              <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rPr>
              <a:t>https://firebase.google.com</a:t>
            </a:r>
          </a:p>
        </p:txBody>
      </p:sp>
      <p:sp>
        <p:nvSpPr>
          <p:cNvPr id="66" name="CustomShape 19"/>
          <p:cNvSpPr/>
          <p:nvPr/>
        </p:nvSpPr>
        <p:spPr>
          <a:xfrm>
            <a:off x="7955280" y="28254960"/>
            <a:ext cx="6583680" cy="124504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ts val="1760"/>
              </a:lnSpc>
              <a:spcAft>
                <a:spcPts val="601"/>
              </a:spcAft>
            </a:pPr>
            <a:r>
              <a:rPr lang="en-GB" sz="1800" b="1" strike="noStrike" spc="-1" dirty="0">
                <a:solidFill>
                  <a:srgbClr val="004B87"/>
                </a:solidFill>
                <a:latin typeface="Calibri"/>
                <a:ea typeface="Arial"/>
              </a:rPr>
              <a:t>CONTACTS</a:t>
            </a:r>
            <a:endParaRPr lang="en-US" sz="1800" b="0" strike="noStrike" spc="-1" dirty="0">
              <a:latin typeface="Arial"/>
            </a:endParaRPr>
          </a:p>
          <a:p>
            <a:pPr>
              <a:lnSpc>
                <a:spcPts val="1760"/>
              </a:lnSpc>
              <a:spcAft>
                <a:spcPts val="601"/>
              </a:spcAft>
            </a:pPr>
            <a:r>
              <a:rPr lang="en-GB" spc="-1" dirty="0">
                <a:solidFill>
                  <a:srgbClr val="004B87"/>
                </a:solidFill>
                <a:latin typeface="Calibri"/>
                <a:ea typeface="Arial"/>
              </a:rPr>
              <a:t>a23519@alunos.ipca.pt</a:t>
            </a:r>
            <a:r>
              <a:rPr lang="en-GB" sz="1800" b="0" strike="noStrike" spc="-1" dirty="0">
                <a:solidFill>
                  <a:srgbClr val="004B87"/>
                </a:solidFill>
                <a:latin typeface="Calibri"/>
                <a:ea typeface="Arial"/>
              </a:rPr>
              <a:t> (</a:t>
            </a:r>
            <a:r>
              <a:rPr lang="en-GB" spc="-1" dirty="0">
                <a:solidFill>
                  <a:srgbClr val="004B87"/>
                </a:solidFill>
                <a:latin typeface="Calibri"/>
                <a:ea typeface="Arial"/>
              </a:rPr>
              <a:t>João Cunha</a:t>
            </a:r>
            <a:r>
              <a:rPr lang="en-GB" sz="1800" b="0" strike="noStrike" spc="-1" dirty="0">
                <a:solidFill>
                  <a:srgbClr val="004B87"/>
                </a:solidFill>
                <a:latin typeface="Calibri"/>
                <a:ea typeface="Arial"/>
              </a:rPr>
              <a:t>)</a:t>
            </a:r>
          </a:p>
          <a:p>
            <a:pPr>
              <a:lnSpc>
                <a:spcPts val="1760"/>
              </a:lnSpc>
              <a:spcAft>
                <a:spcPts val="601"/>
              </a:spcAft>
            </a:pPr>
            <a:r>
              <a:rPr lang="en-GB" spc="-1" dirty="0">
                <a:solidFill>
                  <a:srgbClr val="004B87"/>
                </a:solidFill>
                <a:latin typeface="Calibri"/>
                <a:hlinkClick r:id="rId3"/>
              </a:rPr>
              <a:t>a23502@alunos.ipca.pt (Manuel</a:t>
            </a:r>
            <a:r>
              <a:rPr lang="en-GB" spc="-1" dirty="0">
                <a:solidFill>
                  <a:srgbClr val="004B87"/>
                </a:solidFill>
                <a:latin typeface="Calibri"/>
              </a:rPr>
              <a:t> Fernandes)</a:t>
            </a:r>
          </a:p>
          <a:p>
            <a:pPr>
              <a:lnSpc>
                <a:spcPts val="1760"/>
              </a:lnSpc>
              <a:spcAft>
                <a:spcPts val="601"/>
              </a:spcAft>
            </a:pPr>
            <a:r>
              <a:rPr lang="en-GB" sz="1800" b="0" strike="noStrike" spc="-1" dirty="0">
                <a:solidFill>
                  <a:srgbClr val="004B87"/>
                </a:solidFill>
                <a:latin typeface="Calibri"/>
                <a:hlinkClick r:id="rId4"/>
              </a:rPr>
              <a:t>a23510@alunos.ipca.pt (Guilherme</a:t>
            </a:r>
            <a:r>
              <a:rPr lang="en-GB" sz="1800" b="0" strike="noStrike" spc="-1" dirty="0">
                <a:solidFill>
                  <a:srgbClr val="004B87"/>
                </a:solidFill>
                <a:latin typeface="Calibri"/>
              </a:rPr>
              <a:t> </a:t>
            </a:r>
            <a:r>
              <a:rPr lang="en-GB" sz="1800" b="0" strike="noStrike" spc="-1" dirty="0" err="1">
                <a:solidFill>
                  <a:srgbClr val="004B87"/>
                </a:solidFill>
                <a:latin typeface="Calibri"/>
              </a:rPr>
              <a:t>Azeredo</a:t>
            </a:r>
            <a:r>
              <a:rPr lang="en-GB" sz="1800" b="0" strike="noStrike" spc="-1" dirty="0">
                <a:solidFill>
                  <a:srgbClr val="004B87"/>
                </a:solidFill>
                <a:latin typeface="Calibri"/>
              </a:rPr>
              <a:t>)</a:t>
            </a:r>
            <a:endParaRPr lang="en-US" sz="1800" b="0" strike="noStrike" spc="-1" dirty="0">
              <a:latin typeface="Arial"/>
            </a:endParaRPr>
          </a:p>
        </p:txBody>
      </p:sp>
      <p:sp>
        <p:nvSpPr>
          <p:cNvPr id="67" name="CustomShape 20"/>
          <p:cNvSpPr/>
          <p:nvPr/>
        </p:nvSpPr>
        <p:spPr>
          <a:xfrm>
            <a:off x="14110920" y="6376822"/>
            <a:ext cx="5616000" cy="31424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ts val="2999"/>
              </a:lnSpc>
            </a:pPr>
            <a:r>
              <a:rPr lang="pt-PT" sz="2400" spc="-1" dirty="0">
                <a:solidFill>
                  <a:srgbClr val="004B87"/>
                </a:solidFill>
                <a:latin typeface="Calibri"/>
              </a:rPr>
              <a:t>O</a:t>
            </a:r>
            <a:r>
              <a:rPr lang="en-US" sz="2400" spc="-1" dirty="0" err="1">
                <a:solidFill>
                  <a:srgbClr val="004B87"/>
                </a:solidFill>
                <a:latin typeface="Calibri"/>
              </a:rPr>
              <a:t>ur</a:t>
            </a:r>
            <a:r>
              <a:rPr lang="en-US" sz="2400" spc="-1" dirty="0">
                <a:solidFill>
                  <a:srgbClr val="004B87"/>
                </a:solidFill>
                <a:latin typeface="Calibri"/>
              </a:rPr>
              <a:t> App’s main features are</a:t>
            </a:r>
            <a:r>
              <a:rPr lang="pt-PT" sz="2400" spc="-1" dirty="0">
                <a:solidFill>
                  <a:srgbClr val="004B87"/>
                </a:solidFill>
                <a:latin typeface="Calibri"/>
              </a:rPr>
              <a:t>:</a:t>
            </a:r>
            <a:endParaRPr lang="en-US" sz="2400" b="0" strike="noStrike" spc="-1" dirty="0">
              <a:latin typeface="Arial"/>
            </a:endParaRPr>
          </a:p>
          <a:p>
            <a:pPr algn="just">
              <a:lnSpc>
                <a:spcPts val="2999"/>
              </a:lnSpc>
            </a:pPr>
            <a:endParaRPr lang="en-US" sz="2400" b="0" strike="noStrike" spc="-1" dirty="0">
              <a:latin typeface="Arial"/>
            </a:endParaRPr>
          </a:p>
          <a:p>
            <a:pPr marL="343080" indent="-342720" algn="just">
              <a:lnSpc>
                <a:spcPts val="2999"/>
              </a:lnSpc>
              <a:buSzPct val="100000"/>
              <a:buBlip>
                <a:blip r:embed="rId5"/>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Volunteer</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Management</a:t>
            </a:r>
            <a:endPar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5"/>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Donation</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a:t>
            </a: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System</a:t>
            </a:r>
            <a:endParaRPr lang="en-US" sz="2400" b="0" strike="noStrike" spc="-1" dirty="0">
              <a:solidFill>
                <a:srgbClr val="004B87"/>
              </a:solidFill>
              <a:latin typeface="Calibri" panose="020F0502020204030204" pitchFamily="34" charset="0"/>
              <a:ea typeface="Calibri" panose="020F0502020204030204" pitchFamily="34" charset="0"/>
              <a:cs typeface="Calibri" panose="020F0502020204030204" pitchFamily="34" charset="0"/>
            </a:endParaRPr>
          </a:p>
          <a:p>
            <a:pPr marL="343080" indent="-342720" algn="just">
              <a:lnSpc>
                <a:spcPts val="2999"/>
              </a:lnSpc>
              <a:buSzPct val="100000"/>
              <a:buBlip>
                <a:blip r:embed="rId5"/>
              </a:buBlip>
            </a:pP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Stock Management</a:t>
            </a:r>
          </a:p>
          <a:p>
            <a:pPr marL="343080" indent="-342720" algn="just">
              <a:lnSpc>
                <a:spcPts val="2999"/>
              </a:lnSpc>
              <a:buSzPct val="100000"/>
              <a:buBlip>
                <a:blip r:embed="rId5"/>
              </a:buBlip>
            </a:pPr>
            <a:r>
              <a:rPr lang="pt-PT" sz="2400" dirty="0" err="1">
                <a:solidFill>
                  <a:srgbClr val="004B87"/>
                </a:solidFill>
                <a:latin typeface="Calibri" panose="020F0502020204030204" pitchFamily="34" charset="0"/>
                <a:ea typeface="Calibri" panose="020F0502020204030204" pitchFamily="34" charset="0"/>
                <a:cs typeface="Calibri" panose="020F0502020204030204" pitchFamily="34" charset="0"/>
              </a:rPr>
              <a:t>Beneficiary</a:t>
            </a:r>
            <a:r>
              <a:rPr lang="pt-PT" sz="2400" dirty="0">
                <a:solidFill>
                  <a:srgbClr val="004B87"/>
                </a:solidFill>
                <a:latin typeface="Calibri" panose="020F0502020204030204" pitchFamily="34" charset="0"/>
                <a:ea typeface="Calibri" panose="020F0502020204030204" pitchFamily="34" charset="0"/>
                <a:cs typeface="Calibri" panose="020F0502020204030204" pitchFamily="34" charset="0"/>
              </a:rPr>
              <a:t> Management</a:t>
            </a:r>
          </a:p>
          <a:p>
            <a:pPr algn="just">
              <a:lnSpc>
                <a:spcPts val="2999"/>
              </a:lnSpc>
            </a:pPr>
            <a:endParaRPr lang="en-US" sz="2400" b="0" strike="noStrike" spc="-1" dirty="0">
              <a:latin typeface="Arial"/>
            </a:endParaRPr>
          </a:p>
          <a:p>
            <a:pPr algn="just">
              <a:lnSpc>
                <a:spcPts val="2999"/>
              </a:lnSpc>
            </a:pPr>
            <a:endParaRPr lang="en-US" sz="2400" b="0" strike="noStrike" spc="-1" dirty="0">
              <a:latin typeface="Arial"/>
            </a:endParaRPr>
          </a:p>
        </p:txBody>
      </p:sp>
      <p:pic>
        <p:nvPicPr>
          <p:cNvPr id="1026" name="Picture 2" descr="images (263×192)">
            <a:extLst>
              <a:ext uri="{FF2B5EF4-FFF2-40B4-BE49-F238E27FC236}">
                <a16:creationId xmlns:a16="http://schemas.microsoft.com/office/drawing/2014/main" id="{9DD1D504-6020-0873-5BEA-D8813278D5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1001" y="5799240"/>
            <a:ext cx="6010920" cy="433072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ndroid Studio icon in SVG, PNG formats">
            <a:extLst>
              <a:ext uri="{FF2B5EF4-FFF2-40B4-BE49-F238E27FC236}">
                <a16:creationId xmlns:a16="http://schemas.microsoft.com/office/drawing/2014/main" id="{A7A1ACA7-45AD-8188-FE84-01887E3985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08160" y="15775758"/>
            <a:ext cx="2140267" cy="214026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CD90FAFB-2C37-C00F-9FFE-2040FBF3033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27588" y="16351888"/>
            <a:ext cx="40386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Kotlin Logo PNG">
            <a:extLst>
              <a:ext uri="{FF2B5EF4-FFF2-40B4-BE49-F238E27FC236}">
                <a16:creationId xmlns:a16="http://schemas.microsoft.com/office/drawing/2014/main" id="{55A438AF-806C-2A26-2FC1-A8A5F3E3A0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1892" y="16142507"/>
            <a:ext cx="1406768" cy="1406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725</TotalTime>
  <Words>408</Words>
  <Application>Microsoft Office PowerPoint</Application>
  <PresentationFormat>Personalizados</PresentationFormat>
  <Paragraphs>66</Paragraphs>
  <Slides>1</Slides>
  <Notes>0</Notes>
  <HiddenSlides>0</HiddenSlides>
  <MMClips>0</MMClips>
  <ScaleCrop>false</ScaleCrop>
  <HeadingPairs>
    <vt:vector size="6" baseType="variant">
      <vt:variant>
        <vt:lpstr>Tipos de letra usados</vt:lpstr>
      </vt:variant>
      <vt:variant>
        <vt:i4>5</vt:i4>
      </vt:variant>
      <vt:variant>
        <vt:lpstr>Tema</vt:lpstr>
      </vt:variant>
      <vt:variant>
        <vt:i4>1</vt:i4>
      </vt:variant>
      <vt:variant>
        <vt:lpstr>Títulos dos diapositivos</vt:lpstr>
      </vt:variant>
      <vt:variant>
        <vt:i4>1</vt:i4>
      </vt:variant>
    </vt:vector>
  </HeadingPairs>
  <TitlesOfParts>
    <vt:vector size="7" baseType="lpstr">
      <vt:lpstr>Arial</vt:lpstr>
      <vt:lpstr>Calibri</vt:lpstr>
      <vt:lpstr>Calibri Light</vt:lpstr>
      <vt:lpstr>Symbol</vt:lpstr>
      <vt:lpstr>Wingdings</vt:lpstr>
      <vt:lpstr>Office Theme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AMoreira</dc:creator>
  <dc:description/>
  <cp:lastModifiedBy>João Cunha</cp:lastModifiedBy>
  <cp:revision>93</cp:revision>
  <dcterms:created xsi:type="dcterms:W3CDTF">2014-03-10T11:06:56Z</dcterms:created>
  <dcterms:modified xsi:type="dcterms:W3CDTF">2025-01-09T17:47:17Z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Personalizados</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