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p:scale>
          <a:sx n="25" d="100"/>
          <a:sy n="25" d="100"/>
        </p:scale>
        <p:origin x="214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dirty="0" err="1">
                <a:solidFill>
                  <a:srgbClr val="000000"/>
                </a:solidFill>
                <a:latin typeface="Calibri"/>
              </a:rPr>
              <a:t>Click</a:t>
            </a:r>
            <a:r>
              <a:rPr lang="pt-PT" sz="6550" b="0" strike="noStrike" spc="-1" dirty="0">
                <a:solidFill>
                  <a:srgbClr val="000000"/>
                </a:solidFill>
                <a:latin typeface="Calibri"/>
              </a:rPr>
              <a:t> to </a:t>
            </a:r>
            <a:r>
              <a:rPr lang="pt-PT" sz="6550" b="0" strike="noStrike" spc="-1" dirty="0" err="1">
                <a:solidFill>
                  <a:srgbClr val="000000"/>
                </a:solidFill>
                <a:latin typeface="Calibri"/>
              </a:rPr>
              <a:t>edit</a:t>
            </a:r>
            <a:r>
              <a:rPr lang="pt-PT" sz="6550" b="0" strike="noStrike" spc="-1" dirty="0">
                <a:solidFill>
                  <a:srgbClr val="000000"/>
                </a:solidFill>
                <a:latin typeface="Calibri"/>
              </a:rPr>
              <a:t> </a:t>
            </a:r>
            <a:r>
              <a:rPr lang="pt-PT" sz="6550" b="0" strike="noStrike" spc="-1" dirty="0" err="1">
                <a:solidFill>
                  <a:srgbClr val="000000"/>
                </a:solidFill>
                <a:latin typeface="Calibri"/>
              </a:rPr>
              <a:t>the</a:t>
            </a:r>
            <a:r>
              <a:rPr lang="pt-PT" sz="6550" b="0" strike="noStrike" spc="-1" dirty="0">
                <a:solidFill>
                  <a:srgbClr val="000000"/>
                </a:solidFill>
                <a:latin typeface="Calibri"/>
              </a:rPr>
              <a:t> </a:t>
            </a:r>
            <a:r>
              <a:rPr lang="pt-PT" sz="6550" b="0" strike="noStrike" spc="-1" dirty="0" err="1">
                <a:solidFill>
                  <a:srgbClr val="000000"/>
                </a:solidFill>
                <a:latin typeface="Calibri"/>
              </a:rPr>
              <a:t>outline</a:t>
            </a:r>
            <a:r>
              <a:rPr lang="pt-PT" sz="6550" b="0" strike="noStrike" spc="-1" dirty="0">
                <a:solidFill>
                  <a:srgbClr val="000000"/>
                </a:solidFill>
                <a:latin typeface="Calibri"/>
              </a:rPr>
              <a:t> </a:t>
            </a:r>
            <a:r>
              <a:rPr lang="pt-PT" sz="6550" b="0" strike="noStrike" spc="-1" dirty="0" err="1">
                <a:solidFill>
                  <a:srgbClr val="000000"/>
                </a:solidFill>
                <a:latin typeface="Calibri"/>
              </a:rPr>
              <a:t>text</a:t>
            </a:r>
            <a:r>
              <a:rPr lang="pt-PT" sz="6550" b="0" strike="noStrike" spc="-1" dirty="0">
                <a:solidFill>
                  <a:srgbClr val="000000"/>
                </a:solidFill>
                <a:latin typeface="Calibri"/>
              </a:rPr>
              <a:t> </a:t>
            </a:r>
            <a:r>
              <a:rPr lang="pt-PT" sz="6550" b="0" strike="noStrike" spc="-1" dirty="0" err="1">
                <a:solidFill>
                  <a:srgbClr val="000000"/>
                </a:solidFill>
                <a:latin typeface="Calibri"/>
              </a:rPr>
              <a:t>format</a:t>
            </a:r>
            <a:endParaRPr lang="pt-PT" sz="6550" b="0" strike="noStrike" spc="-1" dirty="0">
              <a:solidFill>
                <a:srgbClr val="000000"/>
              </a:solidFill>
              <a:latin typeface="Calibri"/>
            </a:endParaRPr>
          </a:p>
          <a:p>
            <a:pPr marL="864000" lvl="1" indent="-324000">
              <a:spcBef>
                <a:spcPts val="1134"/>
              </a:spcBef>
              <a:buClr>
                <a:srgbClr val="000000"/>
              </a:buClr>
              <a:buSzPct val="75000"/>
              <a:buFont typeface="Symbol" charset="2"/>
              <a:buChar char=""/>
            </a:pPr>
            <a:r>
              <a:rPr lang="pt-PT" sz="4680" b="0" strike="noStrike" spc="-1" dirty="0" err="1">
                <a:solidFill>
                  <a:srgbClr val="000000"/>
                </a:solidFill>
                <a:latin typeface="Calibri"/>
              </a:rPr>
              <a:t>Second</a:t>
            </a:r>
            <a:r>
              <a:rPr lang="pt-PT" sz="4680" b="0" strike="noStrike" spc="-1" dirty="0">
                <a:solidFill>
                  <a:srgbClr val="000000"/>
                </a:solidFill>
                <a:latin typeface="Calibri"/>
              </a:rPr>
              <a:t> </a:t>
            </a:r>
            <a:r>
              <a:rPr lang="pt-PT" sz="4680" b="0" strike="noStrike" spc="-1" dirty="0" err="1">
                <a:solidFill>
                  <a:srgbClr val="000000"/>
                </a:solidFill>
                <a:latin typeface="Calibri"/>
              </a:rPr>
              <a:t>Outline</a:t>
            </a:r>
            <a:r>
              <a:rPr lang="pt-PT" sz="4680" b="0" strike="noStrike" spc="-1" dirty="0">
                <a:solidFill>
                  <a:srgbClr val="000000"/>
                </a:solidFill>
                <a:latin typeface="Calibri"/>
              </a:rPr>
              <a:t> </a:t>
            </a:r>
            <a:r>
              <a:rPr lang="pt-PT" sz="4680" b="0" strike="noStrike" spc="-1" dirty="0" err="1">
                <a:solidFill>
                  <a:srgbClr val="000000"/>
                </a:solidFill>
                <a:latin typeface="Calibri"/>
              </a:rPr>
              <a:t>Level</a:t>
            </a:r>
            <a:endParaRPr lang="pt-PT" sz="4680" b="0" strike="noStrike" spc="-1" dirty="0">
              <a:solidFill>
                <a:srgbClr val="000000"/>
              </a:solidFill>
              <a:latin typeface="Calibri"/>
            </a:endParaRPr>
          </a:p>
          <a:p>
            <a:pPr marL="1296000" lvl="2" indent="-288000">
              <a:spcBef>
                <a:spcPts val="850"/>
              </a:spcBef>
              <a:buClr>
                <a:srgbClr val="000000"/>
              </a:buClr>
              <a:buSzPct val="45000"/>
              <a:buFont typeface="Wingdings" charset="2"/>
              <a:buChar char=""/>
            </a:pPr>
            <a:r>
              <a:rPr lang="pt-PT" sz="4210" b="0" strike="noStrike" spc="-1" dirty="0" err="1">
                <a:solidFill>
                  <a:srgbClr val="000000"/>
                </a:solidFill>
                <a:latin typeface="Calibri"/>
              </a:rPr>
              <a:t>Third</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1728000" lvl="3" indent="-216000">
              <a:spcBef>
                <a:spcPts val="567"/>
              </a:spcBef>
              <a:buClr>
                <a:srgbClr val="000000"/>
              </a:buClr>
              <a:buSzPct val="75000"/>
              <a:buFont typeface="Symbol" charset="2"/>
              <a:buChar char=""/>
            </a:pPr>
            <a:r>
              <a:rPr lang="pt-PT" sz="4210" b="0" strike="noStrike" spc="-1" dirty="0" err="1">
                <a:solidFill>
                  <a:srgbClr val="000000"/>
                </a:solidFill>
                <a:latin typeface="Calibri"/>
              </a:rPr>
              <a:t>Fourth</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2160000" lvl="4" indent="-216000">
              <a:spcBef>
                <a:spcPts val="283"/>
              </a:spcBef>
              <a:buClr>
                <a:srgbClr val="000000"/>
              </a:buClr>
              <a:buSzPct val="45000"/>
              <a:buFont typeface="Wingdings" charset="2"/>
              <a:buChar char=""/>
            </a:pPr>
            <a:r>
              <a:rPr lang="pt-PT" sz="2000" b="0" strike="noStrike" spc="-1" dirty="0" err="1">
                <a:solidFill>
                  <a:srgbClr val="000000"/>
                </a:solidFill>
                <a:latin typeface="Calibri"/>
              </a:rPr>
              <a:t>Fifth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2592000" lvl="5"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Sixth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3024000" lvl="6"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Seventh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p:txBody>
      </p:sp>
      <p:pic>
        <p:nvPicPr>
          <p:cNvPr id="5" name="Imagem 4"/>
          <p:cNvPicPr/>
          <p:nvPr/>
        </p:nvPicPr>
        <p:blipFill>
          <a:blip r:embed="rId14"/>
          <a:stretch/>
        </p:blipFill>
        <p:spPr>
          <a:xfrm>
            <a:off x="616320" y="28163520"/>
            <a:ext cx="6241680" cy="1563120"/>
          </a:xfrm>
          <a:prstGeom prst="rect">
            <a:avLst/>
          </a:prstGeom>
          <a:ln>
            <a:noFill/>
          </a:ln>
        </p:spPr>
      </p:pic>
      <p:pic>
        <p:nvPicPr>
          <p:cNvPr id="9" name="Imagem 8">
            <a:extLst>
              <a:ext uri="{FF2B5EF4-FFF2-40B4-BE49-F238E27FC236}">
                <a16:creationId xmlns:a16="http://schemas.microsoft.com/office/drawing/2014/main" id="{4DD06808-4AE3-EA55-7E8C-D649F4384DCC}"/>
              </a:ext>
            </a:extLst>
          </p:cNvPr>
          <p:cNvPicPr/>
          <p:nvPr userDrawn="1"/>
        </p:nvPicPr>
        <p:blipFill>
          <a:blip r:embed="rId14"/>
          <a:stretch/>
        </p:blipFill>
        <p:spPr>
          <a:xfrm>
            <a:off x="963360" y="1089540"/>
            <a:ext cx="6241680" cy="1563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61000" y="4859640"/>
            <a:ext cx="6010920" cy="13577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pPr algn="just"/>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In many communities, surplus goods often go to waste, while vulnerable families struggle to meet their basic needs. Local organizations face challenges in managing donations and redistributing items effectively. The Social Store project emerged as a solution to bridge this gap. By leveraging technology, the Social Store streamlines the donation process, facilitates efficient stock management, and ensures that goods are distributed to those most in need. It creates a transparent and impactful system that enables store volunteers to work and increases productivity. This project came to life as a challenge by the São Lazaro association to create an app that will improve the lives of hundreds of people.</a:t>
            </a:r>
            <a:endPar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endParaRPr>
          </a:p>
        </p:txBody>
      </p:sp>
      <p:sp>
        <p:nvSpPr>
          <p:cNvPr id="44" name="CustomShape 2"/>
          <p:cNvSpPr/>
          <p:nvPr/>
        </p:nvSpPr>
        <p:spPr>
          <a:xfrm>
            <a:off x="7878252" y="5006402"/>
            <a:ext cx="12451680" cy="59216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6" name="CustomShape 4"/>
          <p:cNvSpPr/>
          <p:nvPr/>
        </p:nvSpPr>
        <p:spPr>
          <a:xfrm>
            <a:off x="1161000" y="19076760"/>
            <a:ext cx="1246968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4016241" y="19124871"/>
            <a:ext cx="588996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48" name="Imagem 21"/>
          <p:cNvPicPr/>
          <p:nvPr/>
        </p:nvPicPr>
        <p:blipFill>
          <a:blip r:embed="rId2"/>
          <a:stretch/>
        </p:blipFill>
        <p:spPr>
          <a:xfrm>
            <a:off x="8052840" y="11715840"/>
            <a:ext cx="304560" cy="367920"/>
          </a:xfrm>
          <a:prstGeom prst="rect">
            <a:avLst/>
          </a:prstGeom>
          <a:ln>
            <a:noFill/>
          </a:ln>
        </p:spPr>
      </p:pic>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525680" y="5116320"/>
            <a:ext cx="304560" cy="367920"/>
          </a:xfrm>
          <a:prstGeom prst="rect">
            <a:avLst/>
          </a:prstGeom>
          <a:ln>
            <a:noFill/>
          </a:ln>
        </p:spPr>
      </p:pic>
      <p:pic>
        <p:nvPicPr>
          <p:cNvPr id="51" name="Imagem 24"/>
          <p:cNvPicPr/>
          <p:nvPr/>
        </p:nvPicPr>
        <p:blipFill>
          <a:blip r:embed="rId2"/>
          <a:stretch/>
        </p:blipFill>
        <p:spPr>
          <a:xfrm>
            <a:off x="1525680" y="19333080"/>
            <a:ext cx="304560" cy="367920"/>
          </a:xfrm>
          <a:prstGeom prst="rect">
            <a:avLst/>
          </a:prstGeom>
          <a:ln>
            <a:noFill/>
          </a:ln>
        </p:spPr>
      </p:pic>
      <p:sp>
        <p:nvSpPr>
          <p:cNvPr id="52" name="CustomShape 6"/>
          <p:cNvSpPr/>
          <p:nvPr/>
        </p:nvSpPr>
        <p:spPr>
          <a:xfrm>
            <a:off x="1951200" y="1920816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25680" y="20674277"/>
            <a:ext cx="5646600" cy="52507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Enhanced Operational Efficiency</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a:t>
            </a:r>
          </a:p>
          <a:p>
            <a:pPr algn="just">
              <a:buFont typeface="Arial" panose="020B0604020202020204" pitchFamily="34" charset="0"/>
              <a:buChar char="•"/>
            </a:pP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The app streamlined the process of managing donations, stock, and volunteers, saving time and reducing errors for social organizations.</a:t>
            </a:r>
          </a:p>
          <a:p>
            <a:pPr algn="just">
              <a:buFont typeface="Arial" panose="020B0604020202020204" pitchFamily="34" charset="0"/>
              <a:buChar char="•"/>
            </a:pP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Real-time updates enabled better tracking of stock availability and donation requests.</a:t>
            </a:r>
          </a:p>
          <a:p>
            <a:pPr algn="just"/>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Sustainability Impact</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a:t>
            </a:r>
          </a:p>
          <a:p>
            <a:pPr algn="just">
              <a:buFont typeface="Arial" panose="020B0604020202020204" pitchFamily="34" charset="0"/>
              <a:buChar char="•"/>
            </a:pP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Facilitated the reuse of surplus goods, reducing waste and promoting eco-friendly practices.</a:t>
            </a:r>
          </a:p>
          <a:p>
            <a:pPr algn="just">
              <a:buFont typeface="Arial" panose="020B0604020202020204" pitchFamily="34" charset="0"/>
              <a:buChar char="•"/>
            </a:pP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Enabled effective redistribution of resources to those in need.</a:t>
            </a:r>
          </a:p>
          <a:p>
            <a:pPr algn="just">
              <a:lnSpc>
                <a:spcPts val="2999"/>
              </a:lnSpc>
            </a:pPr>
            <a:endParaRPr lang="en-US" sz="2400" b="0" strike="noStrike" spc="-1" dirty="0">
              <a:latin typeface="Arial"/>
            </a:endParaRPr>
          </a:p>
        </p:txBody>
      </p:sp>
      <p:sp>
        <p:nvSpPr>
          <p:cNvPr id="54" name="CustomShape 8"/>
          <p:cNvSpPr/>
          <p:nvPr/>
        </p:nvSpPr>
        <p:spPr>
          <a:xfrm>
            <a:off x="7720110" y="20660862"/>
            <a:ext cx="5436000" cy="59894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Scalability and Customization</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a:t>
            </a:r>
          </a:p>
          <a:p>
            <a:pPr algn="just">
              <a:buFont typeface="Arial" panose="020B0604020202020204" pitchFamily="34" charset="0"/>
              <a:buChar char="•"/>
            </a:pP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The modular architecture ensured that the app could be easily adapted for different organizations and their unique needs.</a:t>
            </a:r>
          </a:p>
          <a:p>
            <a:pPr algn="just">
              <a:buFont typeface="Arial" panose="020B0604020202020204" pitchFamily="34" charset="0"/>
              <a:buChar char="•"/>
            </a:pP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The Firebase integration allowed for seamless scaling to accommodate growing user bases.</a:t>
            </a:r>
          </a:p>
          <a:p>
            <a:pPr algn="just"/>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Empowering Social Organizations</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a:t>
            </a:r>
          </a:p>
          <a:p>
            <a:pPr algn="just">
              <a:buFont typeface="Arial" panose="020B0604020202020204" pitchFamily="34" charset="0"/>
              <a:buChar char="•"/>
            </a:pP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The app successfully addressed the challenges faced by social organizations in managing donations and resources. It became an effective tool for fostering social impact.</a:t>
            </a:r>
          </a:p>
          <a:p>
            <a:pPr>
              <a:buFont typeface="Arial" panose="020B0604020202020204" pitchFamily="34" charset="0"/>
              <a:buChar char="•"/>
            </a:pPr>
            <a:endPar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endParaRPr>
          </a:p>
          <a:p>
            <a:pPr algn="just">
              <a:lnSpc>
                <a:spcPts val="2999"/>
              </a:lnSpc>
            </a:pPr>
            <a:endParaRPr lang="en-US" sz="2400" b="0" strike="noStrike" spc="-1" dirty="0">
              <a:latin typeface="Arial"/>
            </a:endParaRPr>
          </a:p>
        </p:txBody>
      </p:sp>
      <p:sp>
        <p:nvSpPr>
          <p:cNvPr id="55" name="CustomShape 9"/>
          <p:cNvSpPr/>
          <p:nvPr/>
        </p:nvSpPr>
        <p:spPr>
          <a:xfrm>
            <a:off x="8408160" y="1158012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METHODOLOGY</a:t>
            </a:r>
            <a:endParaRPr lang="en-US" sz="3600" b="0" strike="noStrike" spc="-1">
              <a:latin typeface="Arial"/>
            </a:endParaRPr>
          </a:p>
        </p:txBody>
      </p:sp>
      <p:sp>
        <p:nvSpPr>
          <p:cNvPr id="56" name="CustomShape 10"/>
          <p:cNvSpPr/>
          <p:nvPr/>
        </p:nvSpPr>
        <p:spPr>
          <a:xfrm>
            <a:off x="195120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BACKGROUND</a:t>
            </a:r>
            <a:endParaRPr lang="en-US" sz="3600" b="0" strike="noStrike" spc="-1">
              <a:latin typeface="Arial"/>
            </a:endParaRPr>
          </a:p>
        </p:txBody>
      </p:sp>
      <p:sp>
        <p:nvSpPr>
          <p:cNvPr id="57" name="CustomShape 11"/>
          <p:cNvSpPr/>
          <p:nvPr/>
        </p:nvSpPr>
        <p:spPr>
          <a:xfrm>
            <a:off x="8457065" y="5052473"/>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solidFill>
                <a:srgbClr val="004B87"/>
              </a:solidFill>
              <a:latin typeface="Arial"/>
            </a:endParaRPr>
          </a:p>
        </p:txBody>
      </p:sp>
      <p:sp>
        <p:nvSpPr>
          <p:cNvPr id="59" name="CustomShape 13"/>
          <p:cNvSpPr/>
          <p:nvPr/>
        </p:nvSpPr>
        <p:spPr>
          <a:xfrm>
            <a:off x="8408160" y="12609596"/>
            <a:ext cx="10934917" cy="303476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Development</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Frontend</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 Built using </a:t>
            </a:r>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Kotlin</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 in </a:t>
            </a:r>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Android Studio</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 for an intuitive and mobile-friendly interface.</a:t>
            </a:r>
          </a:p>
          <a:p>
            <a:pPr>
              <a:buFont typeface="Arial" panose="020B0604020202020204" pitchFamily="34" charset="0"/>
              <a:buChar char="•"/>
            </a:pPr>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Backend</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 Integrated with </a:t>
            </a:r>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Firebase</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 for real-time database management, authentication, and cloud storage.</a:t>
            </a:r>
          </a:p>
          <a:p>
            <a:pPr>
              <a:buFont typeface="Arial" panose="020B0604020202020204" pitchFamily="34" charset="0"/>
              <a:buChar char="•"/>
            </a:pPr>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Modular Architecture</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 Designed a clean structure with repositories and use cases for scalability and maintainability.</a:t>
            </a:r>
          </a:p>
          <a:p>
            <a:pPr algn="just">
              <a:lnSpc>
                <a:spcPts val="2999"/>
              </a:lnSpc>
            </a:pPr>
            <a:endParaRPr lang="en-US" sz="2400" b="0" strike="noStrike" spc="-1" dirty="0">
              <a:latin typeface="Arial"/>
            </a:endParaRPr>
          </a:p>
        </p:txBody>
      </p:sp>
      <p:sp>
        <p:nvSpPr>
          <p:cNvPr id="61" name="CustomShape 15"/>
          <p:cNvSpPr/>
          <p:nvPr/>
        </p:nvSpPr>
        <p:spPr>
          <a:xfrm>
            <a:off x="7918200" y="6376822"/>
            <a:ext cx="5712120" cy="23818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pt-PT" sz="2400" spc="-1" dirty="0" err="1">
                <a:solidFill>
                  <a:srgbClr val="004B87"/>
                </a:solidFill>
                <a:latin typeface="Calibri"/>
              </a:rPr>
              <a:t>Our</a:t>
            </a:r>
            <a:r>
              <a:rPr lang="pt-PT" sz="2400" spc="-1" dirty="0">
                <a:solidFill>
                  <a:srgbClr val="004B87"/>
                </a:solidFill>
                <a:latin typeface="Calibri"/>
              </a:rPr>
              <a:t> </a:t>
            </a:r>
            <a:r>
              <a:rPr lang="pt-PT" sz="2400" spc="-1" dirty="0" err="1">
                <a:solidFill>
                  <a:srgbClr val="004B87"/>
                </a:solidFill>
                <a:latin typeface="Calibri"/>
              </a:rPr>
              <a:t>main</a:t>
            </a:r>
            <a:r>
              <a:rPr lang="pt-PT" sz="2400" spc="-1" dirty="0">
                <a:solidFill>
                  <a:srgbClr val="004B87"/>
                </a:solidFill>
                <a:latin typeface="Calibri"/>
              </a:rPr>
              <a:t> </a:t>
            </a:r>
            <a:r>
              <a:rPr lang="pt-PT" sz="2400" spc="-1" dirty="0" err="1">
                <a:solidFill>
                  <a:srgbClr val="004B87"/>
                </a:solidFill>
                <a:latin typeface="Calibri"/>
              </a:rPr>
              <a:t>objectives</a:t>
            </a:r>
            <a:r>
              <a:rPr lang="pt-PT" sz="2400" spc="-1" dirty="0">
                <a:solidFill>
                  <a:srgbClr val="004B87"/>
                </a:solidFill>
                <a:latin typeface="Calibri"/>
              </a:rPr>
              <a:t> </a:t>
            </a:r>
            <a:r>
              <a:rPr lang="pt-PT" sz="2400" spc="-1" dirty="0" err="1">
                <a:solidFill>
                  <a:srgbClr val="004B87"/>
                </a:solidFill>
                <a:latin typeface="Calibri"/>
              </a:rPr>
              <a:t>were</a:t>
            </a:r>
            <a:r>
              <a:rPr lang="pt-PT" sz="2400" spc="-1" dirty="0">
                <a:solidFill>
                  <a:srgbClr val="004B87"/>
                </a:solidFill>
                <a:latin typeface="Calibri"/>
              </a:rPr>
              <a:t>:</a:t>
            </a:r>
            <a:endParaRPr lang="en-US" sz="2400" b="0" strike="noStrike" spc="-1" dirty="0">
              <a:latin typeface="Arial"/>
            </a:endParaRPr>
          </a:p>
          <a:p>
            <a:pPr algn="just">
              <a:lnSpc>
                <a:spcPts val="2999"/>
              </a:lnSpc>
            </a:pPr>
            <a:endParaRPr lang="en-US" sz="2400" b="0" strike="noStrike" spc="-1" dirty="0">
              <a:latin typeface="Arial"/>
            </a:endParaRPr>
          </a:p>
          <a:p>
            <a:pPr marL="457200" indent="-456840" algn="just">
              <a:lnSpc>
                <a:spcPts val="2999"/>
              </a:lnSpc>
              <a:buClr>
                <a:srgbClr val="004B87"/>
              </a:buClr>
              <a:buFont typeface="Calibri Light"/>
              <a:buAutoNum type="arabicPeriod"/>
            </a:pP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Enhance</a:t>
            </a: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Accessibility</a:t>
            </a:r>
            <a:endPar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endParaRPr>
          </a:p>
          <a:p>
            <a:pPr marL="457200" indent="-456840" algn="just">
              <a:lnSpc>
                <a:spcPts val="2999"/>
              </a:lnSpc>
              <a:buClr>
                <a:srgbClr val="004B87"/>
              </a:buClr>
              <a:buFont typeface="Calibri Light"/>
              <a:buAutoNum type="arabicPeriod"/>
            </a:pP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Optimize</a:t>
            </a: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Operations</a:t>
            </a:r>
            <a:endPar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endParaRPr>
          </a:p>
          <a:p>
            <a:pPr marL="457200" indent="-456840" algn="just">
              <a:lnSpc>
                <a:spcPts val="2999"/>
              </a:lnSpc>
              <a:buClr>
                <a:srgbClr val="004B87"/>
              </a:buClr>
              <a:buFont typeface="Calibri Light"/>
              <a:buAutoNum type="arabicPeriod"/>
            </a:pP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Reduce</a:t>
            </a: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Waste</a:t>
            </a:r>
            <a:endParaRPr lang="pt-PT" sz="2400" spc="-1" dirty="0">
              <a:solidFill>
                <a:srgbClr val="004B87"/>
              </a:solidFill>
              <a:latin typeface="Calibri" panose="020F0502020204030204" pitchFamily="34" charset="0"/>
              <a:ea typeface="Calibri" panose="020F0502020204030204" pitchFamily="34" charset="0"/>
              <a:cs typeface="Calibri" panose="020F0502020204030204" pitchFamily="34" charset="0"/>
            </a:endParaRPr>
          </a:p>
          <a:p>
            <a:pPr marL="457200" indent="-456840" algn="just">
              <a:lnSpc>
                <a:spcPts val="2999"/>
              </a:lnSpc>
              <a:buClr>
                <a:srgbClr val="004B87"/>
              </a:buClr>
              <a:buFont typeface="Calibri Light"/>
              <a:buAutoNum type="arabicPeriod"/>
            </a:pP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Empower</a:t>
            </a: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Communities</a:t>
            </a:r>
            <a:endParaRPr lang="en-US" sz="2400" b="0" strike="noStrike" spc="-1" dirty="0">
              <a:latin typeface="Arial"/>
            </a:endParaRPr>
          </a:p>
        </p:txBody>
      </p:sp>
      <p:pic>
        <p:nvPicPr>
          <p:cNvPr id="62" name="Imagem 38"/>
          <p:cNvPicPr/>
          <p:nvPr/>
        </p:nvPicPr>
        <p:blipFill>
          <a:blip r:embed="rId2"/>
          <a:stretch/>
        </p:blipFill>
        <p:spPr>
          <a:xfrm>
            <a:off x="14574240" y="19333080"/>
            <a:ext cx="304560" cy="367920"/>
          </a:xfrm>
          <a:prstGeom prst="rect">
            <a:avLst/>
          </a:prstGeom>
          <a:ln>
            <a:noFill/>
          </a:ln>
        </p:spPr>
      </p:pic>
      <p:sp>
        <p:nvSpPr>
          <p:cNvPr id="63" name="CustomShape 16"/>
          <p:cNvSpPr/>
          <p:nvPr/>
        </p:nvSpPr>
        <p:spPr>
          <a:xfrm>
            <a:off x="14999760" y="19208160"/>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BIBLIOGRAPHY</a:t>
            </a:r>
            <a:endParaRPr lang="en-US" sz="3600" b="0" strike="noStrike" spc="-1">
              <a:latin typeface="Arial"/>
            </a:endParaRPr>
          </a:p>
        </p:txBody>
      </p:sp>
      <p:sp>
        <p:nvSpPr>
          <p:cNvPr id="64" name="CustomShape 17"/>
          <p:cNvSpPr/>
          <p:nvPr/>
        </p:nvSpPr>
        <p:spPr>
          <a:xfrm>
            <a:off x="7689600" y="994680"/>
            <a:ext cx="12884400" cy="38540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pc="-1" dirty="0">
                <a:solidFill>
                  <a:srgbClr val="004B87"/>
                </a:solidFill>
                <a:latin typeface="Calibri"/>
              </a:rPr>
              <a:t>Loja Social</a:t>
            </a:r>
            <a:endParaRPr lang="en-US" sz="6400" b="0" strike="noStrike" spc="-1" dirty="0">
              <a:latin typeface="Arial"/>
            </a:endParaRPr>
          </a:p>
          <a:p>
            <a:pPr>
              <a:lnSpc>
                <a:spcPts val="3900"/>
              </a:lnSpc>
            </a:pPr>
            <a:r>
              <a:rPr lang="pt-PT" sz="3200" b="1" spc="-1" dirty="0">
                <a:solidFill>
                  <a:srgbClr val="004B87"/>
                </a:solidFill>
                <a:latin typeface="Calibri"/>
              </a:rPr>
              <a:t>João Cunha -23519</a:t>
            </a:r>
          </a:p>
          <a:p>
            <a:pPr>
              <a:lnSpc>
                <a:spcPts val="3900"/>
              </a:lnSpc>
            </a:pPr>
            <a:r>
              <a:rPr lang="pt-PT" sz="3200" b="1" strike="noStrike" spc="-1" dirty="0">
                <a:solidFill>
                  <a:srgbClr val="004B87"/>
                </a:solidFill>
                <a:latin typeface="Calibri"/>
              </a:rPr>
              <a:t>Manuel Fernandes-23502</a:t>
            </a:r>
          </a:p>
          <a:p>
            <a:pPr>
              <a:lnSpc>
                <a:spcPts val="3900"/>
              </a:lnSpc>
            </a:pPr>
            <a:r>
              <a:rPr lang="pt-PT" sz="3200" b="1" spc="-1" dirty="0">
                <a:solidFill>
                  <a:srgbClr val="004B87"/>
                </a:solidFill>
                <a:latin typeface="Calibri"/>
              </a:rPr>
              <a:t>Guilherme Azeredo-23510</a:t>
            </a:r>
            <a:endParaRPr lang="en-US" sz="3200" b="0" strike="noStrike" spc="-1" dirty="0">
              <a:latin typeface="Arial"/>
            </a:endParaRPr>
          </a:p>
          <a:p>
            <a:pPr>
              <a:lnSpc>
                <a:spcPts val="3900"/>
              </a:lnSpc>
            </a:pPr>
            <a:r>
              <a:rPr lang="pt-PT" sz="3200" b="0" i="1" strike="noStrike" spc="-1" dirty="0" err="1">
                <a:solidFill>
                  <a:srgbClr val="004B87"/>
                </a:solidFill>
                <a:latin typeface="Calibri"/>
              </a:rPr>
              <a:t>Degree</a:t>
            </a:r>
            <a:r>
              <a:rPr lang="pt-PT" sz="3200" b="0" i="1" strike="noStrike" spc="-1" dirty="0">
                <a:solidFill>
                  <a:srgbClr val="004B87"/>
                </a:solidFill>
                <a:latin typeface="Calibri"/>
              </a:rPr>
              <a:t> in Engenharia de Sistemas </a:t>
            </a:r>
            <a:r>
              <a:rPr lang="pt-PT" sz="3200" b="0" i="1" strike="noStrike" spc="-1" dirty="0" err="1">
                <a:solidFill>
                  <a:srgbClr val="004B87"/>
                </a:solidFill>
                <a:latin typeface="Calibri"/>
              </a:rPr>
              <a:t>Informaticos</a:t>
            </a:r>
            <a:endParaRPr lang="en-US" sz="3200" b="0" strike="noStrike" spc="-1" dirty="0">
              <a:latin typeface="Arial"/>
            </a:endParaRPr>
          </a:p>
          <a:p>
            <a:pPr>
              <a:lnSpc>
                <a:spcPts val="3900"/>
              </a:lnSpc>
            </a:pPr>
            <a:endParaRPr lang="en-US" sz="3200" b="0" strike="noStrike" spc="-1" dirty="0">
              <a:latin typeface="Arial"/>
            </a:endParaRPr>
          </a:p>
          <a:p>
            <a:pPr>
              <a:lnSpc>
                <a:spcPts val="3900"/>
              </a:lnSpc>
            </a:pPr>
            <a:r>
              <a:rPr lang="pt-PT" sz="3200" spc="-1" dirty="0" err="1">
                <a:solidFill>
                  <a:srgbClr val="004B87"/>
                </a:solidFill>
                <a:latin typeface="Calibri"/>
              </a:rPr>
              <a:t>Supervisors</a:t>
            </a:r>
            <a:r>
              <a:rPr lang="pt-PT" sz="3200" spc="-1" dirty="0">
                <a:solidFill>
                  <a:srgbClr val="004B87"/>
                </a:solidFill>
                <a:latin typeface="Calibri"/>
              </a:rPr>
              <a:t>: Patrícia Leite, Nuno Mendes.</a:t>
            </a:r>
            <a:endParaRPr lang="en-US" sz="3200" b="0" strike="noStrike" spc="-1" dirty="0">
              <a:latin typeface="Arial"/>
            </a:endParaRPr>
          </a:p>
        </p:txBody>
      </p:sp>
      <p:sp>
        <p:nvSpPr>
          <p:cNvPr id="65" name="CustomShape 18"/>
          <p:cNvSpPr/>
          <p:nvPr/>
        </p:nvSpPr>
        <p:spPr>
          <a:xfrm>
            <a:off x="14457600" y="19916280"/>
            <a:ext cx="5646600" cy="6434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100"/>
              </a:lnSpc>
            </a:pPr>
            <a:r>
              <a:rPr lang="en-US" sz="2400" spc="-1" dirty="0">
                <a:solidFill>
                  <a:srgbClr val="004B87"/>
                </a:solidFill>
                <a:latin typeface="Calibri" panose="020F0502020204030204" pitchFamily="34" charset="0"/>
                <a:ea typeface="Calibri" panose="020F0502020204030204" pitchFamily="34" charset="0"/>
                <a:cs typeface="Calibri" panose="020F0502020204030204" pitchFamily="34" charset="0"/>
              </a:rPr>
              <a:t>https://developer.android.com</a:t>
            </a:r>
            <a:endParaRPr lang="pt-PT" sz="2400" spc="-1" dirty="0">
              <a:solidFill>
                <a:srgbClr val="004B87"/>
              </a:solidFill>
              <a:latin typeface="Calibri" panose="020F0502020204030204" pitchFamily="34" charset="0"/>
              <a:ea typeface="Calibri" panose="020F0502020204030204" pitchFamily="34" charset="0"/>
              <a:cs typeface="Calibri" panose="020F0502020204030204" pitchFamily="34" charset="0"/>
            </a:endParaRPr>
          </a:p>
          <a:p>
            <a:pPr algn="just">
              <a:lnSpc>
                <a:spcPts val="2100"/>
              </a:lnSpc>
            </a:pPr>
            <a:r>
              <a:rPr lang="en-US" sz="2400" b="0" strike="noStrike" spc="-1" dirty="0">
                <a:solidFill>
                  <a:srgbClr val="004B87"/>
                </a:solidFill>
                <a:latin typeface="Calibri" panose="020F0502020204030204" pitchFamily="34" charset="0"/>
                <a:ea typeface="Calibri" panose="020F0502020204030204" pitchFamily="34" charset="0"/>
                <a:cs typeface="Calibri" panose="020F0502020204030204" pitchFamily="34" charset="0"/>
              </a:rPr>
              <a:t>https://firebase.google.com</a:t>
            </a:r>
          </a:p>
        </p:txBody>
      </p:sp>
      <p:sp>
        <p:nvSpPr>
          <p:cNvPr id="66" name="CustomShape 19"/>
          <p:cNvSpPr/>
          <p:nvPr/>
        </p:nvSpPr>
        <p:spPr>
          <a:xfrm>
            <a:off x="7955280" y="28254960"/>
            <a:ext cx="6583680" cy="63089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z="1800" b="0" strike="noStrike" spc="-1" dirty="0">
                <a:solidFill>
                  <a:srgbClr val="004B87"/>
                </a:solidFill>
                <a:latin typeface="Calibri"/>
                <a:ea typeface="Arial"/>
              </a:rPr>
              <a:t>Email1 (student)</a:t>
            </a:r>
            <a:endParaRPr lang="en-US" sz="1800" b="0" strike="noStrike" spc="-1" dirty="0">
              <a:latin typeface="Arial"/>
            </a:endParaRPr>
          </a:p>
        </p:txBody>
      </p:sp>
      <p:sp>
        <p:nvSpPr>
          <p:cNvPr id="67" name="CustomShape 20"/>
          <p:cNvSpPr/>
          <p:nvPr/>
        </p:nvSpPr>
        <p:spPr>
          <a:xfrm>
            <a:off x="14110920" y="6376822"/>
            <a:ext cx="5616000" cy="31424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pt-PT" sz="2400" spc="-1" dirty="0">
                <a:solidFill>
                  <a:srgbClr val="004B87"/>
                </a:solidFill>
                <a:latin typeface="Calibri"/>
              </a:rPr>
              <a:t>O</a:t>
            </a:r>
            <a:r>
              <a:rPr lang="en-US" sz="2400" spc="-1" dirty="0" err="1">
                <a:solidFill>
                  <a:srgbClr val="004B87"/>
                </a:solidFill>
                <a:latin typeface="Calibri"/>
              </a:rPr>
              <a:t>ur</a:t>
            </a:r>
            <a:r>
              <a:rPr lang="en-US" sz="2400" spc="-1" dirty="0">
                <a:solidFill>
                  <a:srgbClr val="004B87"/>
                </a:solidFill>
                <a:latin typeface="Calibri"/>
              </a:rPr>
              <a:t> App’s main features are</a:t>
            </a:r>
            <a:r>
              <a:rPr lang="pt-PT" sz="2400" spc="-1" dirty="0">
                <a:solidFill>
                  <a:srgbClr val="004B87"/>
                </a:solidFill>
                <a:latin typeface="Calibri"/>
              </a:rPr>
              <a:t>:</a:t>
            </a:r>
            <a:endParaRPr lang="en-US" sz="2400" b="0" strike="noStrike" spc="-1" dirty="0">
              <a:latin typeface="Arial"/>
            </a:endParaRPr>
          </a:p>
          <a:p>
            <a:pPr algn="just">
              <a:lnSpc>
                <a:spcPts val="2999"/>
              </a:lnSpc>
            </a:pPr>
            <a:endParaRPr lang="en-US" sz="2400" b="0" strike="noStrike" spc="-1" dirty="0">
              <a:latin typeface="Arial"/>
            </a:endParaRPr>
          </a:p>
          <a:p>
            <a:pPr marL="343080" indent="-342720" algn="just">
              <a:lnSpc>
                <a:spcPts val="2999"/>
              </a:lnSpc>
              <a:buSzPct val="100000"/>
              <a:buBlip>
                <a:blip r:embed="rId3"/>
              </a:buBlip>
            </a:pP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Volunteer</a:t>
            </a: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 Management</a:t>
            </a:r>
            <a:endParaRPr lang="en-US" sz="2400" b="0" strike="noStrike" spc="-1" dirty="0">
              <a:solidFill>
                <a:srgbClr val="004B87"/>
              </a:solidFill>
              <a:latin typeface="Calibri" panose="020F0502020204030204" pitchFamily="34" charset="0"/>
              <a:ea typeface="Calibri" panose="020F0502020204030204" pitchFamily="34" charset="0"/>
              <a:cs typeface="Calibri" panose="020F0502020204030204" pitchFamily="34" charset="0"/>
            </a:endParaRPr>
          </a:p>
          <a:p>
            <a:pPr marL="343080" indent="-342720" algn="just">
              <a:lnSpc>
                <a:spcPts val="2999"/>
              </a:lnSpc>
              <a:buSzPct val="100000"/>
              <a:buBlip>
                <a:blip r:embed="rId3"/>
              </a:buBlip>
            </a:pP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Donation</a:t>
            </a: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System</a:t>
            </a:r>
            <a:endParaRPr lang="en-US" sz="2400" b="0" strike="noStrike" spc="-1" dirty="0">
              <a:solidFill>
                <a:srgbClr val="004B87"/>
              </a:solidFill>
              <a:latin typeface="Calibri" panose="020F0502020204030204" pitchFamily="34" charset="0"/>
              <a:ea typeface="Calibri" panose="020F0502020204030204" pitchFamily="34" charset="0"/>
              <a:cs typeface="Calibri" panose="020F0502020204030204" pitchFamily="34" charset="0"/>
            </a:endParaRPr>
          </a:p>
          <a:p>
            <a:pPr marL="343080" indent="-342720" algn="just">
              <a:lnSpc>
                <a:spcPts val="2999"/>
              </a:lnSpc>
              <a:buSzPct val="100000"/>
              <a:buBlip>
                <a:blip r:embed="rId3"/>
              </a:buBlip>
            </a:pP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Stock Management</a:t>
            </a:r>
          </a:p>
          <a:p>
            <a:pPr marL="343080" indent="-342720" algn="just">
              <a:lnSpc>
                <a:spcPts val="2999"/>
              </a:lnSpc>
              <a:buSzPct val="100000"/>
              <a:buBlip>
                <a:blip r:embed="rId3"/>
              </a:buBlip>
            </a:pP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Beneficiary</a:t>
            </a: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 Management</a:t>
            </a:r>
          </a:p>
          <a:p>
            <a:pPr algn="just">
              <a:lnSpc>
                <a:spcPts val="2999"/>
              </a:lnSpc>
            </a:pPr>
            <a:endParaRPr lang="en-US" sz="2400" b="0" strike="noStrike" spc="-1" dirty="0">
              <a:latin typeface="Arial"/>
            </a:endParaRPr>
          </a:p>
          <a:p>
            <a:pPr algn="just">
              <a:lnSpc>
                <a:spcPts val="2999"/>
              </a:lnSpc>
            </a:pPr>
            <a:endParaRPr lang="en-US" sz="2400" b="0" strike="noStrike" spc="-1" dirty="0">
              <a:latin typeface="Arial"/>
            </a:endParaRPr>
          </a:p>
        </p:txBody>
      </p:sp>
      <p:pic>
        <p:nvPicPr>
          <p:cNvPr id="1026" name="Picture 2" descr="images (263×192)">
            <a:extLst>
              <a:ext uri="{FF2B5EF4-FFF2-40B4-BE49-F238E27FC236}">
                <a16:creationId xmlns:a16="http://schemas.microsoft.com/office/drawing/2014/main" id="{9DD1D504-6020-0873-5BEA-D8813278D5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001" y="5799240"/>
            <a:ext cx="6010920" cy="43307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droid Studio icon in SVG, PNG formats">
            <a:extLst>
              <a:ext uri="{FF2B5EF4-FFF2-40B4-BE49-F238E27FC236}">
                <a16:creationId xmlns:a16="http://schemas.microsoft.com/office/drawing/2014/main" id="{A7A1ACA7-45AD-8188-FE84-01887E3985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8160" y="15775758"/>
            <a:ext cx="2140267" cy="21402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CD90FAFB-2C37-C00F-9FFE-2040FBF303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27588" y="16351888"/>
            <a:ext cx="4038600" cy="1133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Kotlin Logo PNG">
            <a:extLst>
              <a:ext uri="{FF2B5EF4-FFF2-40B4-BE49-F238E27FC236}">
                <a16:creationId xmlns:a16="http://schemas.microsoft.com/office/drawing/2014/main" id="{55A438AF-806C-2A26-2FC1-A8A5F3E3A0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01892" y="16142507"/>
            <a:ext cx="1406768" cy="1406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724</TotalTime>
  <Words>379</Words>
  <Application>Microsoft Office PowerPoint</Application>
  <PresentationFormat>Personalizados</PresentationFormat>
  <Paragraphs>64</Paragraphs>
  <Slides>1</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vt:i4>
      </vt:variant>
    </vt:vector>
  </HeadingPairs>
  <TitlesOfParts>
    <vt:vector size="7" baseType="lpstr">
      <vt:lpstr>Arial</vt:lpstr>
      <vt:lpstr>Calibri</vt:lpstr>
      <vt:lpstr>Calibri Light</vt:lpstr>
      <vt:lpstr>Symbol</vt:lpstr>
      <vt:lpstr>Wingdings</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João Cunha</cp:lastModifiedBy>
  <cp:revision>93</cp:revision>
  <dcterms:created xsi:type="dcterms:W3CDTF">2014-03-10T11:06:56Z</dcterms:created>
  <dcterms:modified xsi:type="dcterms:W3CDTF">2025-01-09T00:25:44Z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