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40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18-01-17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microsoft.com/office/2007/relationships/hdphoto" Target="../media/hdphoto5.wdp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SERNAME/REPOSITORY_NA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2.wdp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2.wdp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microsoft.com/office/2007/relationships/hdphoto" Target="../media/hdphoto3.wdp"/><Relationship Id="rId5" Type="http://schemas.openxmlformats.org/officeDocument/2006/relationships/image" Target="../media/image10.png"/><Relationship Id="rId6" Type="http://schemas.openxmlformats.org/officeDocument/2006/relationships/hyperlink" Target="https://github.com/USERNAME/REPOSITORY_NAM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microsoft.com/office/2007/relationships/hdphoto" Target="../media/hdphoto4.wdp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control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/>
              <a:t>g</a:t>
            </a:r>
            <a:r>
              <a:rPr lang="nl-NL" dirty="0" smtClean="0"/>
              <a:t>it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/>
              <a:t/>
            </a:r>
            <a:br>
              <a:rPr lang="nl-NL" dirty="0"/>
            </a:b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0692" y="4618499"/>
            <a:ext cx="4913307" cy="182119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t="27659" b="29212"/>
          <a:stretch/>
        </p:blipFill>
        <p:spPr>
          <a:xfrm>
            <a:off x="982227" y="5126006"/>
            <a:ext cx="2377942" cy="10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work with git and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 descr="Schermafbeelding 2017-01-18 om 12.13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8"/>
          <a:stretch/>
        </p:blipFill>
        <p:spPr>
          <a:xfrm>
            <a:off x="7051708" y="1496837"/>
            <a:ext cx="2092291" cy="5361163"/>
          </a:xfrm>
          <a:prstGeom prst="rect">
            <a:avLst/>
          </a:prstGeom>
        </p:spPr>
      </p:pic>
      <p:pic>
        <p:nvPicPr>
          <p:cNvPr id="6" name="Afbeelding 5" descr="Schermafbeelding 2017-01-18 om 12.13.09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083"/>
          <a:stretch/>
        </p:blipFill>
        <p:spPr>
          <a:xfrm>
            <a:off x="0" y="1496837"/>
            <a:ext cx="7307618" cy="5361163"/>
          </a:xfrm>
          <a:prstGeom prst="rect">
            <a:avLst/>
          </a:prstGeom>
        </p:spPr>
      </p:pic>
      <p:pic>
        <p:nvPicPr>
          <p:cNvPr id="4" name="Afbeelding 3" descr="Schermafbeelding 2017-01-18 om 16.49.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24" y="1810160"/>
            <a:ext cx="6034584" cy="409413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241632" y="3421300"/>
            <a:ext cx="544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git push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u="sng" dirty="0" smtClean="0">
                <a:solidFill>
                  <a:srgbClr val="000000"/>
                </a:solidFill>
              </a:rPr>
              <a:t>Push all committed files back to </a:t>
            </a:r>
            <a:r>
              <a:rPr lang="en-GB" u="sng" dirty="0" err="1" smtClean="0">
                <a:solidFill>
                  <a:srgbClr val="000000"/>
                </a:solidFill>
              </a:rPr>
              <a:t>GitHub</a:t>
            </a:r>
            <a:endParaRPr lang="en-GB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7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work with git and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 descr="Schermafbeelding 2017-01-18 om 12.1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7"/>
            <a:ext cx="9144000" cy="53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repository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 descr="Schermafbeelding 2017-01-18 om 16.52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923"/>
            <a:ext cx="9144000" cy="5191077"/>
          </a:xfrm>
          <a:prstGeom prst="rect">
            <a:avLst/>
          </a:prstGeom>
        </p:spPr>
      </p:pic>
      <p:sp>
        <p:nvSpPr>
          <p:cNvPr id="5" name="Ring 4"/>
          <p:cNvSpPr/>
          <p:nvPr/>
        </p:nvSpPr>
        <p:spPr>
          <a:xfrm>
            <a:off x="7675035" y="5239424"/>
            <a:ext cx="1621108" cy="705646"/>
          </a:xfrm>
          <a:prstGeom prst="donut">
            <a:avLst>
              <a:gd name="adj" fmla="val 10116"/>
            </a:avLst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repository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Afbeelding 5" descr="Schermafbeelding 2017-01-18 om 16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41" y="1354326"/>
            <a:ext cx="6743562" cy="5503674"/>
          </a:xfrm>
          <a:prstGeom prst="rect">
            <a:avLst/>
          </a:prstGeom>
        </p:spPr>
      </p:pic>
      <p:sp>
        <p:nvSpPr>
          <p:cNvPr id="7" name="Pijl rechts 6"/>
          <p:cNvSpPr/>
          <p:nvPr/>
        </p:nvSpPr>
        <p:spPr>
          <a:xfrm>
            <a:off x="5309562" y="2734379"/>
            <a:ext cx="2310805" cy="22933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" name="Pijl rechts 7"/>
          <p:cNvSpPr/>
          <p:nvPr/>
        </p:nvSpPr>
        <p:spPr>
          <a:xfrm>
            <a:off x="4562335" y="5250694"/>
            <a:ext cx="2310805" cy="22933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" name="Pijl rechts 8"/>
          <p:cNvSpPr/>
          <p:nvPr/>
        </p:nvSpPr>
        <p:spPr>
          <a:xfrm>
            <a:off x="2998757" y="6558100"/>
            <a:ext cx="2310805" cy="22933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3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git clone </a:t>
            </a:r>
            <a:r>
              <a:rPr lang="en-GB" sz="2250" dirty="0" smtClean="0">
                <a:hlinkClick r:id="rId2"/>
              </a:rPr>
              <a:t>https://github.com/USERNAME/REPOSITORY_NAME</a:t>
            </a:r>
            <a:endParaRPr lang="en-GB" sz="2250" dirty="0" smtClean="0"/>
          </a:p>
          <a:p>
            <a:r>
              <a:rPr lang="en-GB" dirty="0" smtClean="0"/>
              <a:t>git add --all :/</a:t>
            </a:r>
          </a:p>
          <a:p>
            <a:r>
              <a:rPr lang="en-GB" dirty="0" smtClean="0"/>
              <a:t>git commit -m “MESSAGE”</a:t>
            </a:r>
          </a:p>
          <a:p>
            <a:r>
              <a:rPr lang="en-GB" dirty="0" smtClean="0"/>
              <a:t>git push</a:t>
            </a:r>
          </a:p>
          <a:p>
            <a:r>
              <a:rPr lang="en-GB" dirty="0" smtClean="0"/>
              <a:t>git pull</a:t>
            </a:r>
          </a:p>
          <a:p>
            <a:endParaRPr lang="en-GB" dirty="0"/>
          </a:p>
          <a:p>
            <a:r>
              <a:rPr lang="en-GB" sz="2800" dirty="0" smtClean="0"/>
              <a:t>cd FOLDER_NAME (go to folder) &amp; cd .. (go back)</a:t>
            </a:r>
          </a:p>
          <a:p>
            <a:r>
              <a:rPr lang="en-GB" dirty="0" smtClean="0"/>
              <a:t>git status (to see edited files)</a:t>
            </a:r>
          </a:p>
          <a:p>
            <a:endParaRPr lang="en-GB" sz="2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49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Forking, Branching and Merging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Forking</a:t>
            </a:r>
          </a:p>
          <a:p>
            <a:pPr lvl="1"/>
            <a:r>
              <a:rPr lang="en-GB" dirty="0" smtClean="0"/>
              <a:t>Make a copy of a repository</a:t>
            </a:r>
          </a:p>
          <a:p>
            <a:pPr lvl="1"/>
            <a:r>
              <a:rPr lang="en-GB" dirty="0" smtClean="0"/>
              <a:t>Pull request can be rejected</a:t>
            </a:r>
          </a:p>
          <a:p>
            <a:endParaRPr lang="en-GB" dirty="0"/>
          </a:p>
          <a:p>
            <a:r>
              <a:rPr lang="en-GB" dirty="0" smtClean="0"/>
              <a:t>Branching</a:t>
            </a:r>
          </a:p>
          <a:p>
            <a:pPr lvl="1"/>
            <a:r>
              <a:rPr lang="en-GB" dirty="0" smtClean="0"/>
              <a:t>Only when collaborating</a:t>
            </a:r>
          </a:p>
          <a:p>
            <a:pPr lvl="1"/>
            <a:r>
              <a:rPr lang="en-GB" dirty="0" smtClean="0"/>
              <a:t>Pull request cannot be rejected</a:t>
            </a:r>
          </a:p>
          <a:p>
            <a:pPr lvl="1"/>
            <a:r>
              <a:rPr lang="en-GB" dirty="0" smtClean="0"/>
              <a:t>git checkout BRANCHNAME (to switch branches)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6338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</a:p>
          <a:p>
            <a:pPr lvl="1"/>
            <a:r>
              <a:rPr lang="en-GB" dirty="0" smtClean="0"/>
              <a:t>Brings a branch back to the master build</a:t>
            </a:r>
            <a:endParaRPr lang="en-GB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Forking, Branching and Merging</a:t>
            </a:r>
            <a:endParaRPr lang="en-GB" dirty="0"/>
          </a:p>
        </p:txBody>
      </p:sp>
      <p:pic>
        <p:nvPicPr>
          <p:cNvPr id="5" name="Afbeelding 4" descr="Schermafbeelding 2017-01-18 om 17.1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3435"/>
            <a:ext cx="9144000" cy="151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conflicts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29320" y="1600200"/>
            <a:ext cx="4257479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Repository with multiple branches</a:t>
            </a:r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457200" y="1600200"/>
            <a:ext cx="1783047" cy="1783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Master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646274" y="1600200"/>
            <a:ext cx="1783047" cy="178304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Branch </a:t>
            </a:r>
            <a:r>
              <a:rPr lang="en-GB" sz="2000" dirty="0" smtClean="0">
                <a:solidFill>
                  <a:schemeClr val="bg1"/>
                </a:solidFill>
              </a:rPr>
              <a:t>A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2646274" y="3743317"/>
            <a:ext cx="1783047" cy="178304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Branch B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57200" y="4343116"/>
            <a:ext cx="1783047" cy="1783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</a:rPr>
              <a:t>Master</a:t>
            </a:r>
            <a:endParaRPr lang="en-GB" sz="2400" dirty="0"/>
          </a:p>
        </p:txBody>
      </p:sp>
      <p:sp>
        <p:nvSpPr>
          <p:cNvPr id="11" name="Pijl links 10"/>
          <p:cNvSpPr/>
          <p:nvPr/>
        </p:nvSpPr>
        <p:spPr>
          <a:xfrm rot="2247986">
            <a:off x="1175985" y="3481738"/>
            <a:ext cx="2496760" cy="45867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jl links 11"/>
          <p:cNvSpPr/>
          <p:nvPr/>
        </p:nvSpPr>
        <p:spPr>
          <a:xfrm>
            <a:off x="1737827" y="1898428"/>
            <a:ext cx="1816893" cy="45867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/>
          <p:cNvSpPr/>
          <p:nvPr/>
        </p:nvSpPr>
        <p:spPr>
          <a:xfrm>
            <a:off x="457200" y="4343116"/>
            <a:ext cx="1783047" cy="178304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</a:rPr>
              <a:t>Master</a:t>
            </a:r>
            <a:endParaRPr lang="en-GB" sz="2400" dirty="0"/>
          </a:p>
        </p:txBody>
      </p:sp>
      <p:sp>
        <p:nvSpPr>
          <p:cNvPr id="18" name="Explosie 1 17"/>
          <p:cNvSpPr/>
          <p:nvPr/>
        </p:nvSpPr>
        <p:spPr>
          <a:xfrm>
            <a:off x="4823697" y="3691683"/>
            <a:ext cx="3863103" cy="2434480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MERGE CONFLICT</a:t>
            </a:r>
            <a:endParaRPr lang="en-GB" dirty="0"/>
          </a:p>
        </p:txBody>
      </p:sp>
      <p:sp>
        <p:nvSpPr>
          <p:cNvPr id="19" name="Rechthoekige driehoek 18"/>
          <p:cNvSpPr/>
          <p:nvPr/>
        </p:nvSpPr>
        <p:spPr>
          <a:xfrm>
            <a:off x="457200" y="4343116"/>
            <a:ext cx="1783046" cy="1783047"/>
          </a:xfrm>
          <a:prstGeom prst="rtTriangl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810000" y="4995833"/>
            <a:ext cx="178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</a:rPr>
              <a:t>Master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21" name="Pijl links 20"/>
          <p:cNvSpPr/>
          <p:nvPr/>
        </p:nvSpPr>
        <p:spPr>
          <a:xfrm rot="10800000">
            <a:off x="1731468" y="4922450"/>
            <a:ext cx="1816893" cy="45867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ijl links 21"/>
          <p:cNvSpPr/>
          <p:nvPr/>
        </p:nvSpPr>
        <p:spPr>
          <a:xfrm rot="10800000">
            <a:off x="1737828" y="4928819"/>
            <a:ext cx="1816893" cy="45867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ijl links 22"/>
          <p:cNvSpPr/>
          <p:nvPr/>
        </p:nvSpPr>
        <p:spPr>
          <a:xfrm rot="7503925">
            <a:off x="1328385" y="3634138"/>
            <a:ext cx="2496760" cy="45867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3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6" grpId="0" animBg="1"/>
      <p:bldP spid="18" grpId="0" animBg="1"/>
      <p:bldP spid="19" grpId="0" animBg="1"/>
      <p:bldP spid="19" grpId="1" animBg="1"/>
      <p:bldP spid="20" grpId="0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conflicts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dirty="0"/>
              <a:t>&lt;&lt;&lt;&lt;&lt;&lt;&lt; HEAD</a:t>
            </a:r>
          </a:p>
          <a:p>
            <a:pPr marL="0" indent="0">
              <a:buNone/>
            </a:pPr>
            <a:r>
              <a:rPr lang="en-GB" sz="2600" dirty="0" smtClean="0"/>
              <a:t>MASTER VERSION OF YOUR FILE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=======</a:t>
            </a:r>
          </a:p>
          <a:p>
            <a:pPr marL="0" indent="0">
              <a:buNone/>
            </a:pPr>
            <a:r>
              <a:rPr lang="en-GB" sz="2600" dirty="0" smtClean="0"/>
              <a:t>BRANCH VERSION OF YOUR FILE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&gt;&gt;&gt;&gt;&gt;&gt;&gt; </a:t>
            </a:r>
            <a:r>
              <a:rPr lang="en-GB" sz="2600" dirty="0" err="1" smtClean="0"/>
              <a:t>branch_name</a:t>
            </a:r>
            <a:endParaRPr lang="en-GB" sz="2600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Manually delete the version that you don’t want (also delete</a:t>
            </a:r>
          </a:p>
          <a:p>
            <a:pPr marL="0" indent="0">
              <a:buNone/>
            </a:pPr>
            <a:r>
              <a:rPr lang="en-GB" dirty="0" smtClean="0"/>
              <a:t>	&lt;&lt;&lt;&lt;&lt;&lt;&lt; HEAD </a:t>
            </a:r>
          </a:p>
          <a:p>
            <a:pPr marL="0" indent="0">
              <a:buNone/>
            </a:pPr>
            <a:r>
              <a:rPr lang="en-GB" dirty="0" smtClean="0"/>
              <a:t>	=======</a:t>
            </a:r>
          </a:p>
          <a:p>
            <a:pPr marL="0" indent="0">
              <a:buNone/>
            </a:pPr>
            <a:r>
              <a:rPr lang="en-GB" dirty="0" smtClean="0"/>
              <a:t>	&gt;&gt;&gt;&gt;&gt;&gt;&gt; </a:t>
            </a:r>
            <a:r>
              <a:rPr lang="en-GB" dirty="0" err="1" smtClean="0"/>
              <a:t>branch_name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Then add, commit and push again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8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 - working in a team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Write a fairy tale with the whole group</a:t>
            </a:r>
          </a:p>
          <a:p>
            <a:r>
              <a:rPr lang="en-GB" dirty="0" smtClean="0"/>
              <a:t>Working on the same repository</a:t>
            </a:r>
          </a:p>
          <a:p>
            <a:r>
              <a:rPr lang="en-GB" dirty="0" smtClean="0"/>
              <a:t>Make your own branch</a:t>
            </a:r>
          </a:p>
          <a:p>
            <a:endParaRPr lang="en-GB" dirty="0"/>
          </a:p>
          <a:p>
            <a:r>
              <a:rPr lang="en-GB" dirty="0" smtClean="0"/>
              <a:t>Merge conflicts will happen A LOT</a:t>
            </a:r>
          </a:p>
          <a:p>
            <a:r>
              <a:rPr lang="en-GB" dirty="0" smtClean="0"/>
              <a:t>Fix merge conflicts</a:t>
            </a:r>
          </a:p>
          <a:p>
            <a:endParaRPr lang="en-GB" dirty="0"/>
          </a:p>
          <a:p>
            <a:r>
              <a:rPr lang="en-GB" dirty="0" smtClean="0"/>
              <a:t>End time 12:30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73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 for version control on local computer</a:t>
            </a:r>
          </a:p>
          <a:p>
            <a:r>
              <a:rPr lang="en-GB" dirty="0" smtClean="0"/>
              <a:t>Create repository with all files</a:t>
            </a:r>
          </a:p>
          <a:p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27659" b="29212"/>
          <a:stretch/>
        </p:blipFill>
        <p:spPr>
          <a:xfrm>
            <a:off x="982227" y="5126006"/>
            <a:ext cx="2377942" cy="102558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0692" y="4618499"/>
            <a:ext cx="4913307" cy="18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5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943671" cy="4525963"/>
          </a:xfrm>
        </p:spPr>
        <p:txBody>
          <a:bodyPr/>
          <a:lstStyle/>
          <a:p>
            <a:r>
              <a:rPr lang="en-GB" dirty="0" smtClean="0"/>
              <a:t>Because this can become very complicated</a:t>
            </a:r>
          </a:p>
          <a:p>
            <a:r>
              <a:rPr lang="en-GB" dirty="0" smtClean="0"/>
              <a:t>Free</a:t>
            </a:r>
          </a:p>
          <a:p>
            <a:r>
              <a:rPr lang="en-GB" dirty="0" smtClean="0"/>
              <a:t>Emphasis on speed and data integrity</a:t>
            </a:r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27659" b="29212"/>
          <a:stretch/>
        </p:blipFill>
        <p:spPr>
          <a:xfrm>
            <a:off x="982227" y="5126006"/>
            <a:ext cx="2377942" cy="102558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0692" y="4618499"/>
            <a:ext cx="4913307" cy="1821199"/>
          </a:xfrm>
          <a:prstGeom prst="rect">
            <a:avLst/>
          </a:prstGeom>
        </p:spPr>
      </p:pic>
      <p:pic>
        <p:nvPicPr>
          <p:cNvPr id="4" name="Afbeelding 3" descr="Schermafbeelding 2017-01-18 om 11.54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71" y="1600200"/>
            <a:ext cx="4285929" cy="32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65970" y="1600201"/>
            <a:ext cx="4120829" cy="352580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Internet hosting service for git repositories</a:t>
            </a:r>
          </a:p>
          <a:p>
            <a:r>
              <a:rPr lang="en-GB" dirty="0" smtClean="0"/>
              <a:t>Follow other programmers</a:t>
            </a:r>
          </a:p>
          <a:p>
            <a:r>
              <a:rPr lang="en-GB" dirty="0" smtClean="0"/>
              <a:t>Work on multiple computers (connected to the internet)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0692" y="4618499"/>
            <a:ext cx="4913307" cy="182119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27659" b="29212"/>
          <a:stretch/>
        </p:blipFill>
        <p:spPr>
          <a:xfrm>
            <a:off x="982227" y="5126006"/>
            <a:ext cx="2377942" cy="1025588"/>
          </a:xfrm>
          <a:prstGeom prst="rect">
            <a:avLst/>
          </a:prstGeom>
        </p:spPr>
      </p:pic>
      <p:pic>
        <p:nvPicPr>
          <p:cNvPr id="6" name="Afbeelding 5" descr="72883965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6" y="3078047"/>
            <a:ext cx="3334512" cy="2042160"/>
          </a:xfrm>
          <a:prstGeom prst="rect">
            <a:avLst/>
          </a:prstGeom>
        </p:spPr>
      </p:pic>
      <p:sp>
        <p:nvSpPr>
          <p:cNvPr id="7" name="Wolk 6"/>
          <p:cNvSpPr/>
          <p:nvPr/>
        </p:nvSpPr>
        <p:spPr>
          <a:xfrm>
            <a:off x="457200" y="1205627"/>
            <a:ext cx="3773492" cy="1695596"/>
          </a:xfrm>
          <a:prstGeom prst="cloud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 err="1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effectLst/>
              </a:rPr>
              <a:t>GitHub</a:t>
            </a:r>
            <a:endParaRPr lang="en-GB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6"/>
          <a:srcRect t="27659" b="29212"/>
          <a:stretch/>
        </p:blipFill>
        <p:spPr>
          <a:xfrm>
            <a:off x="1416033" y="3472201"/>
            <a:ext cx="1944136" cy="838491"/>
          </a:xfrm>
          <a:prstGeom prst="rect">
            <a:avLst/>
          </a:prstGeom>
        </p:spPr>
      </p:pic>
      <p:sp>
        <p:nvSpPr>
          <p:cNvPr id="9" name="Pijl omhoog en omlaag 8"/>
          <p:cNvSpPr/>
          <p:nvPr/>
        </p:nvSpPr>
        <p:spPr>
          <a:xfrm>
            <a:off x="2218676" y="2563647"/>
            <a:ext cx="369779" cy="1028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77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65970" y="1600201"/>
            <a:ext cx="4120829" cy="352580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Free</a:t>
            </a:r>
          </a:p>
          <a:p>
            <a:r>
              <a:rPr lang="en-GB" dirty="0" smtClean="0"/>
              <a:t>Promotes collaboration</a:t>
            </a:r>
          </a:p>
          <a:p>
            <a:r>
              <a:rPr lang="en-GB" dirty="0" smtClean="0"/>
              <a:t>Most used</a:t>
            </a:r>
          </a:p>
          <a:p>
            <a:r>
              <a:rPr lang="en-GB" dirty="0" smtClean="0"/>
              <a:t>Work from any computer connected to the internet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0692" y="4618499"/>
            <a:ext cx="4913307" cy="182119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27659" b="29212"/>
          <a:stretch/>
        </p:blipFill>
        <p:spPr>
          <a:xfrm>
            <a:off x="982227" y="5126006"/>
            <a:ext cx="2377942" cy="1025588"/>
          </a:xfrm>
          <a:prstGeom prst="rect">
            <a:avLst/>
          </a:prstGeom>
        </p:spPr>
      </p:pic>
      <p:pic>
        <p:nvPicPr>
          <p:cNvPr id="6" name="Afbeelding 5" descr="72883965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6" y="3078047"/>
            <a:ext cx="3334512" cy="2042160"/>
          </a:xfrm>
          <a:prstGeom prst="rect">
            <a:avLst/>
          </a:prstGeom>
        </p:spPr>
      </p:pic>
      <p:sp>
        <p:nvSpPr>
          <p:cNvPr id="7" name="Wolk 6"/>
          <p:cNvSpPr/>
          <p:nvPr/>
        </p:nvSpPr>
        <p:spPr>
          <a:xfrm>
            <a:off x="457200" y="1205627"/>
            <a:ext cx="3773492" cy="1695596"/>
          </a:xfrm>
          <a:prstGeom prst="cloud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 err="1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effectLst/>
              </a:rPr>
              <a:t>GitHub</a:t>
            </a:r>
            <a:endParaRPr lang="en-GB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6"/>
          <a:srcRect t="27659" b="29212"/>
          <a:stretch/>
        </p:blipFill>
        <p:spPr>
          <a:xfrm>
            <a:off x="1416033" y="3472201"/>
            <a:ext cx="1944136" cy="838491"/>
          </a:xfrm>
          <a:prstGeom prst="rect">
            <a:avLst/>
          </a:prstGeom>
        </p:spPr>
      </p:pic>
      <p:sp>
        <p:nvSpPr>
          <p:cNvPr id="9" name="Pijl omhoog en omlaag 8"/>
          <p:cNvSpPr/>
          <p:nvPr/>
        </p:nvSpPr>
        <p:spPr>
          <a:xfrm>
            <a:off x="2218676" y="2563647"/>
            <a:ext cx="369779" cy="1028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7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an account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65970" y="1600201"/>
            <a:ext cx="4120829" cy="3525806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0" name="Afbeelding 9" descr="Schermafbeelding 2017-01-18 om 12.06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" y="1996338"/>
            <a:ext cx="8092019" cy="4063939"/>
          </a:xfrm>
          <a:prstGeom prst="rect">
            <a:avLst/>
          </a:prstGeom>
        </p:spPr>
      </p:pic>
      <p:sp>
        <p:nvSpPr>
          <p:cNvPr id="11" name="Ring 10"/>
          <p:cNvSpPr/>
          <p:nvPr/>
        </p:nvSpPr>
        <p:spPr>
          <a:xfrm>
            <a:off x="4983983" y="3102477"/>
            <a:ext cx="3054698" cy="2290686"/>
          </a:xfrm>
          <a:prstGeom prst="donut">
            <a:avLst>
              <a:gd name="adj" fmla="val 4088"/>
            </a:avLst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0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work with git and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 descr="Schermafbeelding 2017-01-18 om 12.1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7"/>
            <a:ext cx="9144000" cy="53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work with git and </a:t>
            </a:r>
            <a:r>
              <a:rPr lang="en-GB" dirty="0" err="1" smtClean="0"/>
              <a:t>GitHub</a:t>
            </a:r>
            <a:r>
              <a:rPr lang="en-GB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 descr="Schermafbeelding 2017-01-18 om 12.13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91"/>
          <a:stretch/>
        </p:blipFill>
        <p:spPr>
          <a:xfrm>
            <a:off x="0" y="1496837"/>
            <a:ext cx="3585252" cy="5361163"/>
          </a:xfrm>
          <a:prstGeom prst="rect">
            <a:avLst/>
          </a:prstGeom>
        </p:spPr>
      </p:pic>
      <p:pic>
        <p:nvPicPr>
          <p:cNvPr id="5" name="Afbeelding 4" descr="Schermafbeelding 2017-01-18 om 12.13.09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51"/>
          <a:stretch/>
        </p:blipFill>
        <p:spPr>
          <a:xfrm>
            <a:off x="3424478" y="1496837"/>
            <a:ext cx="5719522" cy="5361163"/>
          </a:xfrm>
          <a:prstGeom prst="rect">
            <a:avLst/>
          </a:prstGeom>
        </p:spPr>
      </p:pic>
      <p:pic>
        <p:nvPicPr>
          <p:cNvPr id="6" name="Afbeelding 5" descr="Schermafbeelding 2017-01-18 om 12.15.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25" y="2226053"/>
            <a:ext cx="5501898" cy="329772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471868" y="3203321"/>
            <a:ext cx="578823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rgbClr val="000000"/>
                </a:solidFill>
              </a:rPr>
              <a:t>git clone </a:t>
            </a:r>
            <a:r>
              <a:rPr lang="en-GB" sz="1700" dirty="0" smtClean="0">
                <a:solidFill>
                  <a:srgbClr val="000000"/>
                </a:solidFill>
                <a:hlinkClick r:id="rId6"/>
              </a:rPr>
              <a:t>https://github.com/USERNAME/REPOSITORY_NAME</a:t>
            </a:r>
            <a:endParaRPr lang="en-GB" sz="1700" dirty="0" smtClean="0">
              <a:solidFill>
                <a:srgbClr val="000000"/>
              </a:solidFill>
            </a:endParaRPr>
          </a:p>
          <a:p>
            <a:endParaRPr lang="en-GB" sz="1700" dirty="0">
              <a:solidFill>
                <a:srgbClr val="000000"/>
              </a:solidFill>
            </a:endParaRPr>
          </a:p>
          <a:p>
            <a:r>
              <a:rPr lang="en-GB" sz="1700" u="sng" dirty="0" smtClean="0">
                <a:solidFill>
                  <a:srgbClr val="000000"/>
                </a:solidFill>
              </a:rPr>
              <a:t>Clone repository from </a:t>
            </a:r>
            <a:r>
              <a:rPr lang="en-GB" sz="1700" u="sng" dirty="0" err="1" smtClean="0">
                <a:solidFill>
                  <a:srgbClr val="000000"/>
                </a:solidFill>
              </a:rPr>
              <a:t>github</a:t>
            </a:r>
            <a:r>
              <a:rPr lang="en-GB" sz="1700" u="sng" dirty="0" smtClean="0">
                <a:solidFill>
                  <a:srgbClr val="000000"/>
                </a:solidFill>
              </a:rPr>
              <a:t> to local computer</a:t>
            </a:r>
          </a:p>
          <a:p>
            <a:endParaRPr lang="en-GB" sz="1700" dirty="0">
              <a:solidFill>
                <a:srgbClr val="000000"/>
              </a:solidFill>
            </a:endParaRPr>
          </a:p>
          <a:p>
            <a:r>
              <a:rPr lang="en-GB" sz="1700" dirty="0" smtClean="0">
                <a:solidFill>
                  <a:srgbClr val="000000"/>
                </a:solidFill>
              </a:rPr>
              <a:t>git pull</a:t>
            </a:r>
          </a:p>
          <a:p>
            <a:endParaRPr lang="en-GB" sz="1700" dirty="0">
              <a:solidFill>
                <a:srgbClr val="000000"/>
              </a:solidFill>
            </a:endParaRPr>
          </a:p>
          <a:p>
            <a:r>
              <a:rPr lang="en-GB" sz="1700" u="sng" dirty="0" smtClean="0">
                <a:solidFill>
                  <a:srgbClr val="000000"/>
                </a:solidFill>
              </a:rPr>
              <a:t>Pull the repository from </a:t>
            </a:r>
            <a:r>
              <a:rPr lang="en-GB" sz="1700" u="sng" dirty="0" err="1" smtClean="0">
                <a:solidFill>
                  <a:srgbClr val="000000"/>
                </a:solidFill>
              </a:rPr>
              <a:t>github</a:t>
            </a:r>
            <a:r>
              <a:rPr lang="en-GB" sz="1700" u="sng" dirty="0" smtClean="0">
                <a:solidFill>
                  <a:srgbClr val="000000"/>
                </a:solidFill>
              </a:rPr>
              <a:t> to local computer</a:t>
            </a:r>
            <a:endParaRPr lang="en-GB" sz="17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39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work with git and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 descr="Schermafbeelding 2017-01-18 om 12.13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36"/>
          <a:stretch/>
        </p:blipFill>
        <p:spPr>
          <a:xfrm>
            <a:off x="0" y="4420627"/>
            <a:ext cx="9144000" cy="2437373"/>
          </a:xfrm>
          <a:prstGeom prst="rect">
            <a:avLst/>
          </a:prstGeom>
        </p:spPr>
      </p:pic>
      <p:pic>
        <p:nvPicPr>
          <p:cNvPr id="6" name="Afbeelding 5" descr="Schermafbeelding 2017-01-18 om 12.13.09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872"/>
          <a:stretch/>
        </p:blipFill>
        <p:spPr>
          <a:xfrm>
            <a:off x="0" y="1496838"/>
            <a:ext cx="9144000" cy="3759690"/>
          </a:xfrm>
          <a:prstGeom prst="rect">
            <a:avLst/>
          </a:prstGeom>
        </p:spPr>
      </p:pic>
      <p:pic>
        <p:nvPicPr>
          <p:cNvPr id="7" name="Afbeelding 6" descr="Schermafbeelding 2017-01-18 om 12.19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83" y="1417638"/>
            <a:ext cx="5327245" cy="3614244"/>
          </a:xfrm>
          <a:prstGeom prst="rect">
            <a:avLst/>
          </a:prstGeom>
        </p:spPr>
      </p:pic>
      <p:pic>
        <p:nvPicPr>
          <p:cNvPr id="8" name="Afbeelding 7" descr="Schermafbeelding 2017-01-18 om 12.21.3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76" y="2232652"/>
            <a:ext cx="4372982" cy="168914"/>
          </a:xfrm>
          <a:prstGeom prst="rect">
            <a:avLst/>
          </a:prstGeom>
        </p:spPr>
      </p:pic>
      <p:pic>
        <p:nvPicPr>
          <p:cNvPr id="11" name="Afbeelding 10" descr="Schermafbeelding 2017-01-18 om 13.57.0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83" y="2382228"/>
            <a:ext cx="4747610" cy="11281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2187677" y="2723558"/>
            <a:ext cx="5320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cd REPOSITORY_NAME</a:t>
            </a:r>
          </a:p>
          <a:p>
            <a:r>
              <a:rPr lang="en-GB" u="sng" dirty="0" smtClean="0">
                <a:solidFill>
                  <a:srgbClr val="000000"/>
                </a:solidFill>
              </a:rPr>
              <a:t>Go to folder</a:t>
            </a:r>
            <a:br>
              <a:rPr lang="en-GB" u="sng" dirty="0" smtClean="0">
                <a:solidFill>
                  <a:srgbClr val="000000"/>
                </a:solidFill>
              </a:rPr>
            </a:br>
            <a:endParaRPr lang="en-GB" u="sng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git add –all :/</a:t>
            </a:r>
          </a:p>
          <a:p>
            <a:r>
              <a:rPr lang="en-GB" u="sng" dirty="0">
                <a:solidFill>
                  <a:srgbClr val="000000"/>
                </a:solidFill>
              </a:rPr>
              <a:t>A</a:t>
            </a:r>
            <a:r>
              <a:rPr lang="en-GB" u="sng" dirty="0" smtClean="0">
                <a:solidFill>
                  <a:srgbClr val="000000"/>
                </a:solidFill>
              </a:rPr>
              <a:t>dd every change to stage</a:t>
            </a:r>
            <a:br>
              <a:rPr lang="en-GB" u="sng" dirty="0" smtClean="0">
                <a:solidFill>
                  <a:srgbClr val="000000"/>
                </a:solidFill>
              </a:rPr>
            </a:br>
            <a:endParaRPr lang="en-GB" u="sng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git commit –m “MESSAGE”</a:t>
            </a:r>
          </a:p>
          <a:p>
            <a:r>
              <a:rPr lang="en-GB" u="sng" dirty="0" smtClean="0">
                <a:solidFill>
                  <a:srgbClr val="000000"/>
                </a:solidFill>
              </a:rPr>
              <a:t>Commit staged files with a commit message</a:t>
            </a:r>
            <a:endParaRPr lang="en-GB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1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 Zwar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Zwart .thmx</Template>
  <TotalTime>1576</TotalTime>
  <Words>372</Words>
  <Application>Microsoft Macintosh PowerPoint</Application>
  <PresentationFormat>Diavoorstelling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 Zwart </vt:lpstr>
      <vt:lpstr>Introduction to version control with git and GitHub  </vt:lpstr>
      <vt:lpstr>What is git?</vt:lpstr>
      <vt:lpstr>Why git?</vt:lpstr>
      <vt:lpstr>What is GitHub?</vt:lpstr>
      <vt:lpstr>Why GitHub?</vt:lpstr>
      <vt:lpstr>Create an account</vt:lpstr>
      <vt:lpstr>How to work with git and GitHub?</vt:lpstr>
      <vt:lpstr>How to work with git and GitHub?</vt:lpstr>
      <vt:lpstr>How to work with git and GitHub?</vt:lpstr>
      <vt:lpstr>How to work with git and GitHub?</vt:lpstr>
      <vt:lpstr>How to work with git and GitHub?</vt:lpstr>
      <vt:lpstr>Create a repository</vt:lpstr>
      <vt:lpstr>Create a repository</vt:lpstr>
      <vt:lpstr>Commands</vt:lpstr>
      <vt:lpstr>Forking, Branching and Merging</vt:lpstr>
      <vt:lpstr>Forking, Branching and Merging</vt:lpstr>
      <vt:lpstr>Merge conflicts</vt:lpstr>
      <vt:lpstr>Merge conflicts</vt:lpstr>
      <vt:lpstr>Exercise - working in a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 with git and GitHub  </dc:title>
  <dc:creator>Kees Wesselink</dc:creator>
  <cp:lastModifiedBy>Kees Wesselink</cp:lastModifiedBy>
  <cp:revision>15</cp:revision>
  <dcterms:created xsi:type="dcterms:W3CDTF">2017-01-18T10:31:54Z</dcterms:created>
  <dcterms:modified xsi:type="dcterms:W3CDTF">2017-01-19T12:48:31Z</dcterms:modified>
</cp:coreProperties>
</file>