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5883-46A3-439D-9EB6-F5B0E466A7E4}" type="datetimeFigureOut">
              <a:rPr lang="en-US" smtClean="0"/>
              <a:pPr/>
              <a:t>05-Mar-17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24CE-4F34-4700-80CA-6AD675241B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5883-46A3-439D-9EB6-F5B0E466A7E4}" type="datetimeFigureOut">
              <a:rPr lang="en-US" smtClean="0"/>
              <a:pPr/>
              <a:t>05-Mar-17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24CE-4F34-4700-80CA-6AD675241B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5883-46A3-439D-9EB6-F5B0E466A7E4}" type="datetimeFigureOut">
              <a:rPr lang="en-US" smtClean="0"/>
              <a:pPr/>
              <a:t>05-Mar-17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24CE-4F34-4700-80CA-6AD675241B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5883-46A3-439D-9EB6-F5B0E466A7E4}" type="datetimeFigureOut">
              <a:rPr lang="en-US" smtClean="0"/>
              <a:pPr/>
              <a:t>05-Mar-17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24CE-4F34-4700-80CA-6AD675241B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5883-46A3-439D-9EB6-F5B0E466A7E4}" type="datetimeFigureOut">
              <a:rPr lang="en-US" smtClean="0"/>
              <a:pPr/>
              <a:t>05-Mar-17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24CE-4F34-4700-80CA-6AD675241B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5883-46A3-439D-9EB6-F5B0E466A7E4}" type="datetimeFigureOut">
              <a:rPr lang="en-US" smtClean="0"/>
              <a:pPr/>
              <a:t>05-Mar-17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24CE-4F34-4700-80CA-6AD675241B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5883-46A3-439D-9EB6-F5B0E466A7E4}" type="datetimeFigureOut">
              <a:rPr lang="en-US" smtClean="0"/>
              <a:pPr/>
              <a:t>05-Mar-17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24CE-4F34-4700-80CA-6AD675241B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5883-46A3-439D-9EB6-F5B0E466A7E4}" type="datetimeFigureOut">
              <a:rPr lang="en-US" smtClean="0"/>
              <a:pPr/>
              <a:t>05-Mar-17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24CE-4F34-4700-80CA-6AD675241B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5883-46A3-439D-9EB6-F5B0E466A7E4}" type="datetimeFigureOut">
              <a:rPr lang="en-US" smtClean="0"/>
              <a:pPr/>
              <a:t>05-Mar-17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24CE-4F34-4700-80CA-6AD675241B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5883-46A3-439D-9EB6-F5B0E466A7E4}" type="datetimeFigureOut">
              <a:rPr lang="en-US" smtClean="0"/>
              <a:pPr/>
              <a:t>05-Mar-17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24CE-4F34-4700-80CA-6AD675241B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5883-46A3-439D-9EB6-F5B0E466A7E4}" type="datetimeFigureOut">
              <a:rPr lang="en-US" smtClean="0"/>
              <a:pPr/>
              <a:t>05-Mar-17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24CE-4F34-4700-80CA-6AD675241B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75883-46A3-439D-9EB6-F5B0E466A7E4}" type="datetimeFigureOut">
              <a:rPr lang="en-US" smtClean="0"/>
              <a:pPr/>
              <a:t>05-Mar-17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E24CE-4F34-4700-80CA-6AD675241B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1470025"/>
          </a:xfrm>
        </p:spPr>
        <p:txBody>
          <a:bodyPr/>
          <a:lstStyle/>
          <a:p>
            <a:r>
              <a:rPr lang="en-US" dirty="0" smtClean="0"/>
              <a:t>Tether – A De-orbiting Mechanism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:</a:t>
            </a:r>
          </a:p>
          <a:p>
            <a:r>
              <a:rPr lang="en-US" dirty="0" smtClean="0"/>
              <a:t>Manu </a:t>
            </a:r>
            <a:r>
              <a:rPr lang="en-US" dirty="0" err="1" smtClean="0"/>
              <a:t>Srivastava</a:t>
            </a:r>
            <a:endParaRPr lang="en-US" dirty="0" smtClean="0"/>
          </a:p>
          <a:p>
            <a:r>
              <a:rPr lang="en-US" dirty="0" err="1" smtClean="0"/>
              <a:t>Kartik</a:t>
            </a:r>
            <a:r>
              <a:rPr lang="en-US" dirty="0" smtClean="0"/>
              <a:t> </a:t>
            </a:r>
            <a:r>
              <a:rPr lang="en-US" dirty="0" err="1" smtClean="0"/>
              <a:t>Patekar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KVL &amp; </a:t>
            </a:r>
            <a:r>
              <a:rPr lang="en-US" u="sng" smtClean="0"/>
              <a:t>KCL Equations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12419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33600"/>
            <a:ext cx="83820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Basic Physics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76800" cy="4724399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/>
              <a:t>A motional Electromotive Force (EMF) is generated across a tether </a:t>
            </a:r>
            <a:r>
              <a:rPr lang="en-US" sz="2600" dirty="0" smtClean="0"/>
              <a:t>element, </a:t>
            </a:r>
            <a:r>
              <a:rPr lang="en-US" sz="2600" dirty="0"/>
              <a:t>as it moves relative to </a:t>
            </a:r>
            <a:r>
              <a:rPr lang="en-US" sz="2600" dirty="0" smtClean="0"/>
              <a:t>a magnetic </a:t>
            </a:r>
            <a:r>
              <a:rPr lang="en-US" sz="2600" dirty="0"/>
              <a:t>field</a:t>
            </a:r>
            <a:r>
              <a:rPr lang="en-US" sz="2600" dirty="0" smtClean="0"/>
              <a:t>.</a:t>
            </a:r>
          </a:p>
          <a:p>
            <a:pPr>
              <a:buNone/>
            </a:pPr>
            <a:endParaRPr lang="en-US" sz="2600" dirty="0" smtClean="0"/>
          </a:p>
          <a:p>
            <a:r>
              <a:rPr lang="en-US" sz="2600" dirty="0" smtClean="0"/>
              <a:t>This </a:t>
            </a:r>
            <a:r>
              <a:rPr lang="en-US" sz="2600" dirty="0"/>
              <a:t>EMF can be used by the tether system to drive the current through the tether </a:t>
            </a:r>
            <a:r>
              <a:rPr lang="en-US" sz="2600" dirty="0" smtClean="0"/>
              <a:t> which would cause the tether to experience a force that can accelerate it.</a:t>
            </a:r>
          </a:p>
          <a:p>
            <a:pPr>
              <a:buNone/>
            </a:pPr>
            <a:endParaRPr lang="en-US" sz="2600" dirty="0" smtClean="0"/>
          </a:p>
          <a:p>
            <a:r>
              <a:rPr lang="en-US" sz="2600" b="1" i="1" dirty="0" smtClean="0"/>
              <a:t>This can be exploited to lower the orbit of the satellite .</a:t>
            </a:r>
            <a:r>
              <a:rPr lang="en-US" b="1" i="1" dirty="0"/>
              <a:t>	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4876800"/>
            <a:ext cx="2438400" cy="75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61074" y="5765410"/>
            <a:ext cx="3076202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 descr="C:\Users\manu srivastava\Desktop\Tether\New folder\pic 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62600" y="1143000"/>
            <a:ext cx="2819400" cy="35844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Electron emitter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Electron emitters help to complete the circuit through the plasma 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Its types: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) Thermionic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ii) </a:t>
            </a:r>
            <a:r>
              <a:rPr lang="en-US" dirty="0"/>
              <a:t>H</a:t>
            </a:r>
            <a:r>
              <a:rPr lang="en-US" dirty="0" smtClean="0"/>
              <a:t>ollow Cathode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iii) Field Emitting Arrays</a:t>
            </a:r>
          </a:p>
          <a:p>
            <a:pPr>
              <a:buNone/>
            </a:pPr>
            <a:r>
              <a:rPr lang="en-US" dirty="0" smtClean="0"/>
              <a:t>Electron gun is needed in addition to push the electrons away from the tether so that its potential doesn’t become too negative.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Thermionic Emitters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33600"/>
          </a:xfrm>
        </p:spPr>
        <p:txBody>
          <a:bodyPr/>
          <a:lstStyle/>
          <a:p>
            <a:r>
              <a:rPr lang="en-IN" dirty="0"/>
              <a:t>Once the electrons are </a:t>
            </a:r>
            <a:r>
              <a:rPr lang="en-IN" dirty="0" err="1"/>
              <a:t>thermionically</a:t>
            </a:r>
            <a:r>
              <a:rPr lang="en-IN" dirty="0"/>
              <a:t> emitted from the TC surface they require an acceleration potential to cross a gap, or in this case, the plasma sheath.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C:\Users\Lenovo\Desktop\Capture.PNG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657600"/>
            <a:ext cx="5731510" cy="3018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Hollow Cathode Emitters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952999"/>
          </a:xfrm>
        </p:spPr>
        <p:txBody>
          <a:bodyPr>
            <a:noAutofit/>
          </a:bodyPr>
          <a:lstStyle/>
          <a:p>
            <a:r>
              <a:rPr lang="en-IN" sz="2200" dirty="0"/>
              <a:t>Hollow cathodes emits a dense cloud of plasma by first ionizing a gas. This creates a high density plasma plume which makes contact with the surrounding plasma</a:t>
            </a:r>
            <a:r>
              <a:rPr lang="en-IN" sz="2200" dirty="0" smtClean="0"/>
              <a:t>.</a:t>
            </a:r>
            <a:endParaRPr lang="en-IN" sz="2200" dirty="0"/>
          </a:p>
          <a:p>
            <a:pPr>
              <a:buNone/>
            </a:pPr>
            <a:endParaRPr lang="en-IN" sz="2200" dirty="0" smtClean="0"/>
          </a:p>
          <a:p>
            <a:r>
              <a:rPr lang="en-IN" sz="2200" dirty="0"/>
              <a:t>A noble gas flows into the insert region of the HC and is partially ionized by the emitted electrons that are accelerated by an electric field</a:t>
            </a:r>
            <a:endParaRPr lang="en-US" sz="2200" dirty="0"/>
          </a:p>
        </p:txBody>
      </p:sp>
      <p:pic>
        <p:nvPicPr>
          <p:cNvPr id="4" name="Picture 3" descr="C:\Users\Lenovo\Desktop\Capture.PNG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524000"/>
            <a:ext cx="3985260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 </a:t>
            </a:r>
            <a:r>
              <a:rPr lang="en-US" dirty="0" err="1" smtClean="0"/>
              <a:t>Collecter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Material Specification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: The choice of the metal conductor to be used in a space tether is determined by a combination of low resistivity (high conductivity) and low density, with cost, strength, and melting point as secondary considerations for certain applications</a:t>
            </a:r>
            <a:r>
              <a:rPr lang="en-IN" sz="2400" dirty="0" smtClean="0"/>
              <a:t>.</a:t>
            </a:r>
          </a:p>
          <a:p>
            <a:r>
              <a:rPr lang="en-IN" sz="2400" dirty="0" err="1"/>
              <a:t>Aluminum</a:t>
            </a:r>
            <a:r>
              <a:rPr lang="en-IN" sz="2400" dirty="0"/>
              <a:t> has a resistivity r=27.4 </a:t>
            </a:r>
            <a:r>
              <a:rPr lang="en-IN" sz="2400" dirty="0" err="1"/>
              <a:t>nΩ</a:t>
            </a:r>
            <a:r>
              <a:rPr lang="en-IN" sz="2400" dirty="0"/>
              <a:t>-m, which is significantly greater than that of copper, but it has a much lower density of d=2700 kg/m3 </a:t>
            </a:r>
            <a:r>
              <a:rPr lang="en-IN" sz="2400" dirty="0" smtClean="0"/>
              <a:t>. It is presently the best candidate.</a:t>
            </a:r>
          </a:p>
          <a:p>
            <a:r>
              <a:rPr lang="en-IN" sz="2400" dirty="0"/>
              <a:t>. An alternate candidate material would be </a:t>
            </a:r>
            <a:r>
              <a:rPr lang="en-IN" sz="2400" dirty="0" smtClean="0"/>
              <a:t>beryllium. </a:t>
            </a:r>
            <a:r>
              <a:rPr lang="en-IN" sz="2400" dirty="0"/>
              <a:t>. Unfortunately, despite decades of metallurgical research by the nuclear power industry, highly ductile alloys of beryllium have not been found,</a:t>
            </a:r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792162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Circuit Diagram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66800"/>
            <a:ext cx="91440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306</Words>
  <Application>Microsoft Office PowerPoint</Application>
  <PresentationFormat>On-screen Show (4:3)</PresentationFormat>
  <Paragraphs>32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Tether – A De-orbiting Mechanism</vt:lpstr>
      <vt:lpstr>Basic Physics</vt:lpstr>
      <vt:lpstr>Electron emitter</vt:lpstr>
      <vt:lpstr>Thermionic Emitters</vt:lpstr>
      <vt:lpstr>Hollow Cathode Emitters</vt:lpstr>
      <vt:lpstr>FEA</vt:lpstr>
      <vt:lpstr>Electron Collecter</vt:lpstr>
      <vt:lpstr>Material Specification</vt:lpstr>
      <vt:lpstr>Circuit Diagram</vt:lpstr>
      <vt:lpstr>KVL &amp; KCL Equations</vt:lpstr>
      <vt:lpstr>Slide 11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Tether – A De-orbiting Mechanism</dc:title>
  <dc:creator>manu srivastava</dc:creator>
  <cp:lastModifiedBy>manu srivastava</cp:lastModifiedBy>
  <cp:revision>12</cp:revision>
  <dcterms:created xsi:type="dcterms:W3CDTF">2017-03-04T19:19:24Z</dcterms:created>
  <dcterms:modified xsi:type="dcterms:W3CDTF">2017-03-05T18:57:00Z</dcterms:modified>
</cp:coreProperties>
</file>