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7" r:id="rId1"/>
  </p:sldMasterIdLst>
  <p:sldIdLst>
    <p:sldId id="256" r:id="rId2"/>
    <p:sldId id="260" r:id="rId3"/>
    <p:sldId id="261" r:id="rId4"/>
    <p:sldId id="257" r:id="rId5"/>
    <p:sldId id="259" r:id="rId6"/>
    <p:sldId id="263" r:id="rId7"/>
    <p:sldId id="262"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BDB00-A3BD-4383-8D04-9AECA2AE2197}" v="1308" dt="2021-06-06T20:11:20.23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7350" autoAdjust="0"/>
  </p:normalViewPr>
  <p:slideViewPr>
    <p:cSldViewPr snapToGrid="0">
      <p:cViewPr varScale="1">
        <p:scale>
          <a:sx n="149" d="100"/>
          <a:sy n="149" d="100"/>
        </p:scale>
        <p:origin x="2904" y="120"/>
      </p:cViewPr>
      <p:guideLst/>
    </p:cSldViewPr>
  </p:slideViewPr>
  <p:outlineViewPr>
    <p:cViewPr>
      <p:scale>
        <a:sx n="33" d="100"/>
        <a:sy n="33" d="100"/>
      </p:scale>
      <p:origin x="0" y="-148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586B75A-687E-405C-8A0B-8D00578BA2C3}" type="datetimeFigureOut">
              <a:rPr lang="en-US" smtClean="0"/>
              <a:pPr/>
              <a:t>6/6/2021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892829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19290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72909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658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586B75A-687E-405C-8A0B-8D00578BA2C3}" type="datetimeFigureOut">
              <a:rPr lang="en-US" smtClean="0"/>
              <a:pPr/>
              <a:t>6/6/2021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533352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7250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5211412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6/6/2021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17245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6/6/2021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146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586B75A-687E-405C-8A0B-8D00578BA2C3}" type="datetimeFigureOut">
              <a:rPr lang="en-US" smtClean="0"/>
              <a:pPr/>
              <a:t>6/6/2021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492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586B75A-687E-405C-8A0B-8D00578BA2C3}" type="datetimeFigureOut">
              <a:rPr lang="en-US" smtClean="0"/>
              <a:pPr/>
              <a:t>6/6/2021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076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586B75A-687E-405C-8A0B-8D00578BA2C3}" type="datetimeFigureOut">
              <a:rPr lang="en-US" smtClean="0"/>
              <a:pPr/>
              <a:t>6/6/2021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0745859"/>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rmes géométriques sur fond de bois">
            <a:extLst>
              <a:ext uri="{FF2B5EF4-FFF2-40B4-BE49-F238E27FC236}">
                <a16:creationId xmlns:a16="http://schemas.microsoft.com/office/drawing/2014/main" id="{FE7A21B7-7AC0-441C-9416-16BD1A56FA57}"/>
              </a:ext>
            </a:extLst>
          </p:cNvPr>
          <p:cNvPicPr>
            <a:picLocks noChangeAspect="1"/>
          </p:cNvPicPr>
          <p:nvPr/>
        </p:nvPicPr>
        <p:blipFill rotWithShape="1">
          <a:blip r:embed="rId2">
            <a:alphaModFix amt="40000"/>
          </a:blip>
          <a:srcRect t="2519" b="13212"/>
          <a:stretch/>
        </p:blipFill>
        <p:spPr>
          <a:xfrm>
            <a:off x="20" y="10"/>
            <a:ext cx="12191980" cy="6857990"/>
          </a:xfrm>
          <a:prstGeom prst="rect">
            <a:avLst/>
          </a:prstGeom>
        </p:spPr>
      </p:pic>
      <p:sp>
        <p:nvSpPr>
          <p:cNvPr id="2" name="Titre 1">
            <a:extLst>
              <a:ext uri="{FF2B5EF4-FFF2-40B4-BE49-F238E27FC236}">
                <a16:creationId xmlns:a16="http://schemas.microsoft.com/office/drawing/2014/main" id="{62046C40-9196-435F-9166-0DF5724828D4}"/>
              </a:ext>
            </a:extLst>
          </p:cNvPr>
          <p:cNvSpPr>
            <a:spLocks noGrp="1"/>
          </p:cNvSpPr>
          <p:nvPr>
            <p:ph type="ctrTitle"/>
          </p:nvPr>
        </p:nvSpPr>
        <p:spPr>
          <a:xfrm>
            <a:off x="1915128" y="1788454"/>
            <a:ext cx="8361229" cy="2098226"/>
          </a:xfrm>
        </p:spPr>
        <p:txBody>
          <a:bodyPr>
            <a:normAutofit/>
          </a:bodyPr>
          <a:lstStyle/>
          <a:p>
            <a:r>
              <a:rPr lang="fr-FR" sz="4500" i="1"/>
              <a:t>Résolvez des problèmes en utilisant des algorithmes en Python</a:t>
            </a:r>
            <a:endParaRPr lang="fr-FR" sz="4500"/>
          </a:p>
        </p:txBody>
      </p:sp>
      <p:sp>
        <p:nvSpPr>
          <p:cNvPr id="3" name="Sous-titre 2">
            <a:extLst>
              <a:ext uri="{FF2B5EF4-FFF2-40B4-BE49-F238E27FC236}">
                <a16:creationId xmlns:a16="http://schemas.microsoft.com/office/drawing/2014/main" id="{B04E7946-8CFB-4781-84D4-6C916163169D}"/>
              </a:ext>
            </a:extLst>
          </p:cNvPr>
          <p:cNvSpPr>
            <a:spLocks noGrp="1"/>
          </p:cNvSpPr>
          <p:nvPr>
            <p:ph type="subTitle" idx="1"/>
          </p:nvPr>
        </p:nvSpPr>
        <p:spPr>
          <a:xfrm>
            <a:off x="2679906" y="3956279"/>
            <a:ext cx="6831673" cy="1086237"/>
          </a:xfrm>
        </p:spPr>
        <p:txBody>
          <a:bodyPr>
            <a:normAutofit/>
          </a:bodyPr>
          <a:lstStyle/>
          <a:p>
            <a:pPr indent="-228600">
              <a:spcAft>
                <a:spcPts val="600"/>
              </a:spcAft>
              <a:buFont typeface="Arial" panose="020B0604020202020204" pitchFamily="34" charset="0"/>
              <a:buChar char="•"/>
            </a:pPr>
            <a:r>
              <a:rPr lang="en-US" cap="none"/>
              <a:t>Parcours OpenClassRoom Projet N°9</a:t>
            </a:r>
          </a:p>
          <a:p>
            <a:pPr indent="-228600">
              <a:spcAft>
                <a:spcPts val="600"/>
              </a:spcAft>
              <a:buFont typeface="Arial" panose="020B0604020202020204" pitchFamily="34" charset="0"/>
              <a:buChar char="•"/>
            </a:pPr>
            <a:r>
              <a:rPr lang="en-US" cap="none"/>
              <a:t>Emmanuel WALDNER</a:t>
            </a:r>
          </a:p>
          <a:p>
            <a:pPr>
              <a:spcAft>
                <a:spcPts val="600"/>
              </a:spcAft>
            </a:pPr>
            <a:endParaRPr lang="fr-FR"/>
          </a:p>
        </p:txBody>
      </p:sp>
    </p:spTree>
    <p:extLst>
      <p:ext uri="{BB962C8B-B14F-4D97-AF65-F5344CB8AC3E}">
        <p14:creationId xmlns:p14="http://schemas.microsoft.com/office/powerpoint/2010/main" val="9792408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3B0282B3-199A-4103-88CB-407579C57F2F}"/>
              </a:ext>
            </a:extLst>
          </p:cNvPr>
          <p:cNvSpPr>
            <a:spLocks noGrp="1"/>
          </p:cNvSpPr>
          <p:nvPr>
            <p:ph type="title"/>
          </p:nvPr>
        </p:nvSpPr>
        <p:spPr>
          <a:xfrm>
            <a:off x="1371600" y="685800"/>
            <a:ext cx="3282695" cy="669814"/>
          </a:xfrm>
        </p:spPr>
        <p:txBody>
          <a:bodyPr vert="horz" lIns="91440" tIns="45720" rIns="91440" bIns="45720" rtlCol="0" anchor="t">
            <a:normAutofit/>
          </a:bodyPr>
          <a:lstStyle/>
          <a:p>
            <a:r>
              <a:rPr lang="en-US" sz="2000" dirty="0" err="1"/>
              <a:t>Analyse</a:t>
            </a:r>
            <a:r>
              <a:rPr lang="en-US" sz="2000" dirty="0"/>
              <a:t> du Jeux de </a:t>
            </a:r>
            <a:r>
              <a:rPr lang="en-US" sz="2000" dirty="0" err="1"/>
              <a:t>données</a:t>
            </a:r>
            <a:r>
              <a:rPr lang="en-US" sz="2000" dirty="0"/>
              <a:t> N°2:	</a:t>
            </a:r>
          </a:p>
        </p:txBody>
      </p:sp>
      <p:graphicFrame>
        <p:nvGraphicFramePr>
          <p:cNvPr id="14" name="Tableau 13">
            <a:extLst>
              <a:ext uri="{FF2B5EF4-FFF2-40B4-BE49-F238E27FC236}">
                <a16:creationId xmlns:a16="http://schemas.microsoft.com/office/drawing/2014/main" id="{237C4557-E81D-47E1-9FC9-B2F083C7ED42}"/>
              </a:ext>
            </a:extLst>
          </p:cNvPr>
          <p:cNvGraphicFramePr>
            <a:graphicFrameLocks noGrp="1"/>
          </p:cNvGraphicFramePr>
          <p:nvPr>
            <p:extLst>
              <p:ext uri="{D42A27DB-BD31-4B8C-83A1-F6EECF244321}">
                <p14:modId xmlns:p14="http://schemas.microsoft.com/office/powerpoint/2010/main" val="2416591600"/>
              </p:ext>
            </p:extLst>
          </p:nvPr>
        </p:nvGraphicFramePr>
        <p:xfrm>
          <a:off x="5194077" y="645106"/>
          <a:ext cx="6191849" cy="5247768"/>
        </p:xfrm>
        <a:graphic>
          <a:graphicData uri="http://schemas.openxmlformats.org/drawingml/2006/table">
            <a:tbl>
              <a:tblPr firstRow="1" bandRow="1">
                <a:tableStyleId>{5C22544A-7EE6-4342-B048-85BDC9FD1C3A}</a:tableStyleId>
              </a:tblPr>
              <a:tblGrid>
                <a:gridCol w="1148952">
                  <a:extLst>
                    <a:ext uri="{9D8B030D-6E8A-4147-A177-3AD203B41FA5}">
                      <a16:colId xmlns:a16="http://schemas.microsoft.com/office/drawing/2014/main" val="1536666670"/>
                    </a:ext>
                  </a:extLst>
                </a:gridCol>
                <a:gridCol w="896500">
                  <a:extLst>
                    <a:ext uri="{9D8B030D-6E8A-4147-A177-3AD203B41FA5}">
                      <a16:colId xmlns:a16="http://schemas.microsoft.com/office/drawing/2014/main" val="535605302"/>
                    </a:ext>
                  </a:extLst>
                </a:gridCol>
                <a:gridCol w="681037">
                  <a:extLst>
                    <a:ext uri="{9D8B030D-6E8A-4147-A177-3AD203B41FA5}">
                      <a16:colId xmlns:a16="http://schemas.microsoft.com/office/drawing/2014/main" val="2915444888"/>
                    </a:ext>
                  </a:extLst>
                </a:gridCol>
                <a:gridCol w="1135547">
                  <a:extLst>
                    <a:ext uri="{9D8B030D-6E8A-4147-A177-3AD203B41FA5}">
                      <a16:colId xmlns:a16="http://schemas.microsoft.com/office/drawing/2014/main" val="1830029167"/>
                    </a:ext>
                  </a:extLst>
                </a:gridCol>
                <a:gridCol w="686496">
                  <a:extLst>
                    <a:ext uri="{9D8B030D-6E8A-4147-A177-3AD203B41FA5}">
                      <a16:colId xmlns:a16="http://schemas.microsoft.com/office/drawing/2014/main" val="4260161172"/>
                    </a:ext>
                  </a:extLst>
                </a:gridCol>
                <a:gridCol w="592664">
                  <a:extLst>
                    <a:ext uri="{9D8B030D-6E8A-4147-A177-3AD203B41FA5}">
                      <a16:colId xmlns:a16="http://schemas.microsoft.com/office/drawing/2014/main" val="1177717860"/>
                    </a:ext>
                  </a:extLst>
                </a:gridCol>
                <a:gridCol w="1050653">
                  <a:extLst>
                    <a:ext uri="{9D8B030D-6E8A-4147-A177-3AD203B41FA5}">
                      <a16:colId xmlns:a16="http://schemas.microsoft.com/office/drawing/2014/main" val="2400550801"/>
                    </a:ext>
                  </a:extLst>
                </a:gridCol>
              </a:tblGrid>
              <a:tr h="218657">
                <a:tc>
                  <a:txBody>
                    <a:bodyPr/>
                    <a:lstStyle/>
                    <a:p>
                      <a:pPr algn="l" fontAlgn="b"/>
                      <a:r>
                        <a:rPr lang="fr-FR" sz="1100" u="none" strike="noStrike">
                          <a:effectLst/>
                        </a:rPr>
                        <a:t>name</a:t>
                      </a:r>
                      <a:endParaRPr lang="fr-FR" sz="1100" b="1" i="0" u="none" strike="noStrike">
                        <a:solidFill>
                          <a:srgbClr val="FFFFFF"/>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price</a:t>
                      </a:r>
                      <a:endParaRPr lang="fr-FR" sz="1100" b="1" i="0" u="none" strike="noStrike">
                        <a:solidFill>
                          <a:srgbClr val="FFFFFF"/>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profit</a:t>
                      </a:r>
                      <a:endParaRPr lang="fr-FR" sz="1100" b="1" i="0" u="none" strike="noStrike">
                        <a:solidFill>
                          <a:srgbClr val="FFFFFF"/>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Retour </a:t>
                      </a:r>
                      <a:endParaRPr lang="fr-FR" sz="1100" b="1" i="0" u="none" strike="noStrike">
                        <a:solidFill>
                          <a:srgbClr val="FFFFFF"/>
                        </a:solidFill>
                        <a:effectLst/>
                        <a:latin typeface="Calibri" panose="020F0502020204030204" pitchFamily="34" charset="0"/>
                      </a:endParaRPr>
                    </a:p>
                  </a:txBody>
                  <a:tcPr marL="5997" marR="5997" marT="5997" marB="0" anchor="ctr"/>
                </a:tc>
                <a:tc>
                  <a:txBody>
                    <a:bodyPr/>
                    <a:lstStyle/>
                    <a:p>
                      <a:pPr algn="l" fontAlgn="b"/>
                      <a:r>
                        <a:rPr lang="fr-FR" sz="1100" u="none" strike="noStrike">
                          <a:effectLst/>
                        </a:rPr>
                        <a:t>Sienna</a:t>
                      </a:r>
                      <a:endParaRPr lang="fr-FR" sz="1100" b="1" i="0" u="none" strike="noStrike">
                        <a:solidFill>
                          <a:srgbClr val="FFFFFF"/>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Perso</a:t>
                      </a:r>
                      <a:endParaRPr lang="fr-FR" sz="1100" b="1" i="0" u="none" strike="noStrike">
                        <a:solidFill>
                          <a:srgbClr val="FFFFFF"/>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Facteur100</a:t>
                      </a:r>
                      <a:endParaRPr lang="fr-FR" sz="1100" b="1" i="0" u="none" strike="noStrike">
                        <a:solidFill>
                          <a:srgbClr val="FFFFFF"/>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431774016"/>
                  </a:ext>
                </a:extLst>
              </a:tr>
              <a:tr h="218657">
                <a:tc>
                  <a:txBody>
                    <a:bodyPr/>
                    <a:lstStyle/>
                    <a:p>
                      <a:pPr algn="l" fontAlgn="b"/>
                      <a:r>
                        <a:rPr lang="fr-FR" sz="1100" u="none" strike="noStrike">
                          <a:effectLst/>
                        </a:rPr>
                        <a:t>Share-ECAQ</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31,66 €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39,49</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12,50 €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1</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2168072243"/>
                  </a:ext>
                </a:extLst>
              </a:tr>
              <a:tr h="218657">
                <a:tc>
                  <a:txBody>
                    <a:bodyPr/>
                    <a:lstStyle/>
                    <a:p>
                      <a:pPr algn="l" fontAlgn="b"/>
                      <a:r>
                        <a:rPr lang="fr-FR" sz="1100" u="none" strike="noStrike">
                          <a:effectLst/>
                        </a:rPr>
                        <a:t>Share-IXCI</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26,32 €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39,4</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10,37 €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2</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2</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2637988586"/>
                  </a:ext>
                </a:extLst>
              </a:tr>
              <a:tr h="218657">
                <a:tc>
                  <a:txBody>
                    <a:bodyPr/>
                    <a:lstStyle/>
                    <a:p>
                      <a:pPr algn="l" fontAlgn="b"/>
                      <a:r>
                        <a:rPr lang="fr-FR" sz="1100" u="none" strike="noStrike">
                          <a:effectLst/>
                        </a:rPr>
                        <a:t>Share-FWBE</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18,31 €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39,82</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7,29 €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3</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2</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3</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209702063"/>
                  </a:ext>
                </a:extLst>
              </a:tr>
              <a:tr h="218657">
                <a:tc>
                  <a:txBody>
                    <a:bodyPr/>
                    <a:lstStyle/>
                    <a:p>
                      <a:pPr algn="l" fontAlgn="b"/>
                      <a:r>
                        <a:rPr lang="fr-FR" sz="1100" u="none" strike="noStrike">
                          <a:effectLst/>
                        </a:rPr>
                        <a:t>Share-ZOFA</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25,32 €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39,78</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10,07 €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4</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3</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4</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1396638147"/>
                  </a:ext>
                </a:extLst>
              </a:tr>
              <a:tr h="218657">
                <a:tc>
                  <a:txBody>
                    <a:bodyPr/>
                    <a:lstStyle/>
                    <a:p>
                      <a:pPr algn="l" fontAlgn="b"/>
                      <a:r>
                        <a:rPr lang="fr-FR" sz="1100" u="none" strike="noStrike">
                          <a:effectLst/>
                        </a:rPr>
                        <a:t>Share-PLLK</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19,94 €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39,91</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7,96 €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5</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4</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5</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4023946772"/>
                  </a:ext>
                </a:extLst>
              </a:tr>
              <a:tr h="218657">
                <a:tc>
                  <a:txBody>
                    <a:bodyPr/>
                    <a:lstStyle/>
                    <a:p>
                      <a:pPr algn="l" fontAlgn="b"/>
                      <a:r>
                        <a:rPr lang="fr-FR" sz="1100" u="none" strike="noStrike">
                          <a:effectLst/>
                        </a:rPr>
                        <a:t>Share-LXZU</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4,24 €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39,54</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1,68 €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6</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2993723822"/>
                  </a:ext>
                </a:extLst>
              </a:tr>
              <a:tr h="218657">
                <a:tc>
                  <a:txBody>
                    <a:bodyPr/>
                    <a:lstStyle/>
                    <a:p>
                      <a:pPr algn="l" fontAlgn="b"/>
                      <a:r>
                        <a:rPr lang="fr-FR" sz="1100" u="none" strike="noStrike">
                          <a:effectLst/>
                        </a:rPr>
                        <a:t>Share-YFVZ</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22,55 €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39,1</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8,82 €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6</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5</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7</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2474880510"/>
                  </a:ext>
                </a:extLst>
              </a:tr>
              <a:tr h="218657">
                <a:tc>
                  <a:txBody>
                    <a:bodyPr/>
                    <a:lstStyle/>
                    <a:p>
                      <a:pPr algn="l" fontAlgn="b"/>
                      <a:r>
                        <a:rPr lang="fr-FR" sz="1100" u="none" strike="noStrike">
                          <a:effectLst/>
                        </a:rPr>
                        <a:t>Share-ANFX</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38,55 €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39,72</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15,31 €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7</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7</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8</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9424844"/>
                  </a:ext>
                </a:extLst>
              </a:tr>
              <a:tr h="218657">
                <a:tc>
                  <a:txBody>
                    <a:bodyPr/>
                    <a:lstStyle/>
                    <a:p>
                      <a:pPr algn="l" fontAlgn="b"/>
                      <a:r>
                        <a:rPr lang="fr-FR" sz="1100" u="none" strike="noStrike">
                          <a:effectLst/>
                        </a:rPr>
                        <a:t>Share-PATS</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27,70 €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39,97</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11,07 €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8</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8</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9</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539768232"/>
                  </a:ext>
                </a:extLst>
              </a:tr>
              <a:tr h="218657">
                <a:tc>
                  <a:txBody>
                    <a:bodyPr/>
                    <a:lstStyle/>
                    <a:p>
                      <a:pPr algn="l" fontAlgn="b"/>
                      <a:r>
                        <a:rPr lang="fr-FR" sz="1100" u="none" strike="noStrike">
                          <a:effectLst/>
                        </a:rPr>
                        <a:t>Share-SCWM</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6,42 €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38,1</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2,45 €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10</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1026142917"/>
                  </a:ext>
                </a:extLst>
              </a:tr>
              <a:tr h="218657">
                <a:tc>
                  <a:txBody>
                    <a:bodyPr/>
                    <a:lstStyle/>
                    <a:p>
                      <a:pPr algn="l" fontAlgn="b"/>
                      <a:r>
                        <a:rPr lang="fr-FR" sz="1100" u="none" strike="noStrike">
                          <a:effectLst/>
                        </a:rPr>
                        <a:t>Share-NDKR</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33,06 €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39,91</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13,19 €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9</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9</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11</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3775192475"/>
                  </a:ext>
                </a:extLst>
              </a:tr>
              <a:tr h="218657">
                <a:tc>
                  <a:txBody>
                    <a:bodyPr/>
                    <a:lstStyle/>
                    <a:p>
                      <a:pPr algn="l" fontAlgn="b"/>
                      <a:r>
                        <a:rPr lang="fr-FR" sz="1100" u="none" strike="noStrike">
                          <a:effectLst/>
                        </a:rPr>
                        <a:t>Share-ALIY</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29,08 €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39,93</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11,61 €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10</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10</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12</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1863305944"/>
                  </a:ext>
                </a:extLst>
              </a:tr>
              <a:tr h="218657">
                <a:tc>
                  <a:txBody>
                    <a:bodyPr/>
                    <a:lstStyle/>
                    <a:p>
                      <a:pPr algn="l" fontAlgn="b"/>
                      <a:r>
                        <a:rPr lang="fr-FR" sz="1100" u="none" strike="noStrike">
                          <a:effectLst/>
                        </a:rPr>
                        <a:t>Share-JWGF</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48,69 €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39,93</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19,44 €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11</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11</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13</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3414670362"/>
                  </a:ext>
                </a:extLst>
              </a:tr>
              <a:tr h="218657">
                <a:tc>
                  <a:txBody>
                    <a:bodyPr/>
                    <a:lstStyle/>
                    <a:p>
                      <a:pPr algn="l" fontAlgn="b"/>
                      <a:r>
                        <a:rPr lang="fr-FR" sz="1100" u="none" strike="noStrike">
                          <a:effectLst/>
                        </a:rPr>
                        <a:t>Share-JGTW</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35,29 €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39,43</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13,91 €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12</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12</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14</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1549923735"/>
                  </a:ext>
                </a:extLst>
              </a:tr>
              <a:tr h="218657">
                <a:tc>
                  <a:txBody>
                    <a:bodyPr/>
                    <a:lstStyle/>
                    <a:p>
                      <a:pPr algn="l" fontAlgn="b"/>
                      <a:r>
                        <a:rPr lang="fr-FR" sz="1100" u="none" strike="noStrike">
                          <a:effectLst/>
                        </a:rPr>
                        <a:t>Share-FAPS</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32,57 €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39,54</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12,88 €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13</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13</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15</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3475530289"/>
                  </a:ext>
                </a:extLst>
              </a:tr>
              <a:tr h="218657">
                <a:tc>
                  <a:txBody>
                    <a:bodyPr/>
                    <a:lstStyle/>
                    <a:p>
                      <a:pPr algn="l" fontAlgn="b"/>
                      <a:r>
                        <a:rPr lang="fr-FR" sz="1100" u="none" strike="noStrike">
                          <a:effectLst/>
                        </a:rPr>
                        <a:t>Share-VCAX</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27,42 €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38,99</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10,69 €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14</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16</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671826115"/>
                  </a:ext>
                </a:extLst>
              </a:tr>
              <a:tr h="218657">
                <a:tc>
                  <a:txBody>
                    <a:bodyPr/>
                    <a:lstStyle/>
                    <a:p>
                      <a:pPr algn="l" fontAlgn="b"/>
                      <a:r>
                        <a:rPr lang="fr-FR" sz="1100" u="none" strike="noStrike">
                          <a:effectLst/>
                        </a:rPr>
                        <a:t>Share-LFXB</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14,83 €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39,79</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5,90 €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15</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15</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17</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3576420099"/>
                  </a:ext>
                </a:extLst>
              </a:tr>
              <a:tr h="218657">
                <a:tc>
                  <a:txBody>
                    <a:bodyPr/>
                    <a:lstStyle/>
                    <a:p>
                      <a:pPr algn="l" fontAlgn="b"/>
                      <a:r>
                        <a:rPr lang="fr-FR" sz="1100" u="none" strike="noStrike">
                          <a:effectLst/>
                        </a:rPr>
                        <a:t>Share-DWSK</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29,49 €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39,35</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11,60 €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16</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16</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18</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584315652"/>
                  </a:ext>
                </a:extLst>
              </a:tr>
              <a:tr h="218657">
                <a:tc>
                  <a:txBody>
                    <a:bodyPr/>
                    <a:lstStyle/>
                    <a:p>
                      <a:pPr algn="l" fontAlgn="b"/>
                      <a:r>
                        <a:rPr lang="fr-FR" sz="1100" u="none" strike="noStrike">
                          <a:effectLst/>
                        </a:rPr>
                        <a:t>Share-XQII</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13,42 €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39,51</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5,30 €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17</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19</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4041977228"/>
                  </a:ext>
                </a:extLst>
              </a:tr>
              <a:tr h="218657">
                <a:tc>
                  <a:txBody>
                    <a:bodyPr/>
                    <a:lstStyle/>
                    <a:p>
                      <a:pPr algn="l" fontAlgn="b"/>
                      <a:r>
                        <a:rPr lang="fr-FR" sz="1100" u="none" strike="noStrike">
                          <a:effectLst/>
                        </a:rPr>
                        <a:t>Share-ROOM</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15,06 €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39,23</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5,91 €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r" fontAlgn="b"/>
                      <a:r>
                        <a:rPr lang="fr-FR" sz="1100" u="none" strike="noStrike">
                          <a:effectLst/>
                        </a:rPr>
                        <a:t>18</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20</a:t>
                      </a:r>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2475988601"/>
                  </a:ext>
                </a:extLst>
              </a:tr>
              <a:tr h="218657">
                <a:tc>
                  <a:txBody>
                    <a:bodyPr/>
                    <a:lstStyle/>
                    <a:p>
                      <a:pPr algn="l" fontAlgn="b"/>
                      <a:r>
                        <a:rPr lang="fr-FR" sz="1100" u="none" strike="noStrike">
                          <a:effectLst/>
                        </a:rPr>
                        <a:t>Share-OPBR</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39,00 €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38,95</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15,19 €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6</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3356701826"/>
                  </a:ext>
                </a:extLst>
              </a:tr>
              <a:tr h="218657">
                <a:tc>
                  <a:txBody>
                    <a:bodyPr/>
                    <a:lstStyle/>
                    <a:p>
                      <a:pPr algn="l" fontAlgn="b"/>
                      <a:r>
                        <a:rPr lang="fr-FR" sz="1100" u="none" strike="noStrike">
                          <a:effectLst/>
                        </a:rPr>
                        <a:t>Share-IJFT</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40,91 €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38,89</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15,91 €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14</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123383130"/>
                  </a:ext>
                </a:extLst>
              </a:tr>
              <a:tr h="218657">
                <a:tc>
                  <a:txBody>
                    <a:bodyPr/>
                    <a:lstStyle/>
                    <a:p>
                      <a:pPr algn="l" fontAlgn="b"/>
                      <a:r>
                        <a:rPr lang="fr-FR" sz="1100" u="none" strike="noStrike">
                          <a:effectLst/>
                        </a:rPr>
                        <a:t>Share-GEBJ</a:t>
                      </a:r>
                      <a:endParaRPr lang="fr-FR" sz="1100" b="1" i="0" u="none" strike="noStrike">
                        <a:solidFill>
                          <a:srgbClr val="000000"/>
                        </a:solidFill>
                        <a:effectLst/>
                        <a:latin typeface="Calibri" panose="020F0502020204030204" pitchFamily="34" charset="0"/>
                      </a:endParaRPr>
                    </a:p>
                  </a:txBody>
                  <a:tcPr marL="5997" marR="5997" marT="5997" marB="0" anchor="b"/>
                </a:tc>
                <a:tc>
                  <a:txBody>
                    <a:bodyPr/>
                    <a:lstStyle/>
                    <a:p>
                      <a:pPr algn="l" fontAlgn="b"/>
                      <a:r>
                        <a:rPr lang="fr-FR" sz="1100" u="none" strike="noStrike">
                          <a:effectLst/>
                        </a:rPr>
                        <a:t>    5,87 € </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b"/>
                      <a:r>
                        <a:rPr lang="fr-FR" sz="1100" u="none" strike="noStrike">
                          <a:effectLst/>
                        </a:rPr>
                        <a:t>37,95</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ctr" fontAlgn="ctr"/>
                      <a:r>
                        <a:rPr lang="fr-FR" sz="1100" u="none" strike="noStrike">
                          <a:effectLst/>
                        </a:rPr>
                        <a:t>         2,23 € </a:t>
                      </a:r>
                      <a:endParaRPr lang="fr-FR" sz="1100" b="0" i="0" u="none" strike="noStrike">
                        <a:solidFill>
                          <a:srgbClr val="000000"/>
                        </a:solidFill>
                        <a:effectLst/>
                        <a:latin typeface="Calibri" panose="020F0502020204030204" pitchFamily="34" charset="0"/>
                      </a:endParaRPr>
                    </a:p>
                  </a:txBody>
                  <a:tcPr marL="5997" marR="5997" marT="5997" marB="0" anchor="ctr"/>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r" fontAlgn="b"/>
                      <a:r>
                        <a:rPr lang="fr-FR" sz="1100" u="none" strike="noStrike">
                          <a:effectLst/>
                        </a:rPr>
                        <a:t>17</a:t>
                      </a:r>
                      <a:endParaRPr lang="fr-FR" sz="1100" b="0" i="0" u="none" strike="noStrike">
                        <a:solidFill>
                          <a:srgbClr val="000000"/>
                        </a:solidFill>
                        <a:effectLst/>
                        <a:latin typeface="Calibri" panose="020F0502020204030204" pitchFamily="34" charset="0"/>
                      </a:endParaRPr>
                    </a:p>
                  </a:txBody>
                  <a:tcPr marL="5997" marR="5997" marT="5997"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5997" marR="5997" marT="5997" marB="0" anchor="b"/>
                </a:tc>
                <a:extLst>
                  <a:ext uri="{0D108BD9-81ED-4DB2-BD59-A6C34878D82A}">
                    <a16:rowId xmlns:a16="http://schemas.microsoft.com/office/drawing/2014/main" val="4187072339"/>
                  </a:ext>
                </a:extLst>
              </a:tr>
            </a:tbl>
          </a:graphicData>
        </a:graphic>
      </p:graphicFrame>
      <p:sp>
        <p:nvSpPr>
          <p:cNvPr id="17" name="ZoneTexte 16">
            <a:extLst>
              <a:ext uri="{FF2B5EF4-FFF2-40B4-BE49-F238E27FC236}">
                <a16:creationId xmlns:a16="http://schemas.microsoft.com/office/drawing/2014/main" id="{DF581F38-0129-4098-A86D-1EFE5AA9AB8A}"/>
              </a:ext>
            </a:extLst>
          </p:cNvPr>
          <p:cNvSpPr txBox="1"/>
          <p:nvPr/>
        </p:nvSpPr>
        <p:spPr>
          <a:xfrm>
            <a:off x="920794" y="1541052"/>
            <a:ext cx="4207519" cy="3970318"/>
          </a:xfrm>
          <a:prstGeom prst="rect">
            <a:avLst/>
          </a:prstGeom>
          <a:noFill/>
        </p:spPr>
        <p:txBody>
          <a:bodyPr wrap="square" rtlCol="0">
            <a:spAutoFit/>
          </a:bodyPr>
          <a:lstStyle/>
          <a:p>
            <a:r>
              <a:rPr lang="fr-FR" dirty="0"/>
              <a:t>Avec les données fournies, on peut déduire que l’algorithme de </a:t>
            </a:r>
            <a:r>
              <a:rPr lang="fr-FR" dirty="0" err="1"/>
              <a:t>Sienna</a:t>
            </a:r>
            <a:r>
              <a:rPr lang="fr-FR" dirty="0"/>
              <a:t> multipliait les valeurs par 100 pour travailler avec des entiers. Cela permet de faire de la programmation dynamique.</a:t>
            </a:r>
          </a:p>
          <a:p>
            <a:endParaRPr lang="fr-FR" dirty="0"/>
          </a:p>
          <a:p>
            <a:r>
              <a:rPr lang="fr-FR" dirty="0"/>
              <a:t>Toutefois, cela demande beaucoup plus de temps. Pour notre </a:t>
            </a:r>
            <a:r>
              <a:rPr lang="fr-FR" dirty="0" err="1"/>
              <a:t>algorythme</a:t>
            </a:r>
            <a:r>
              <a:rPr lang="fr-FR" dirty="0"/>
              <a:t> Facteur100, il nous faut 17s sur le dataset2.</a:t>
            </a:r>
          </a:p>
          <a:p>
            <a:endParaRPr lang="fr-FR" dirty="0"/>
          </a:p>
          <a:p>
            <a:r>
              <a:rPr lang="fr-FR" dirty="0"/>
              <a:t>On a également constaté que le calcul des profits était tronqué à 2 chiffres après la virgule.</a:t>
            </a:r>
          </a:p>
        </p:txBody>
      </p:sp>
    </p:spTree>
    <p:extLst>
      <p:ext uri="{BB962C8B-B14F-4D97-AF65-F5344CB8AC3E}">
        <p14:creationId xmlns:p14="http://schemas.microsoft.com/office/powerpoint/2010/main" val="27798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0C0397-AF9E-44B5-8D9F-7D423F717321}"/>
              </a:ext>
            </a:extLst>
          </p:cNvPr>
          <p:cNvSpPr>
            <a:spLocks noGrp="1"/>
          </p:cNvSpPr>
          <p:nvPr>
            <p:ph type="title"/>
          </p:nvPr>
        </p:nvSpPr>
        <p:spPr/>
        <p:txBody>
          <a:bodyPr/>
          <a:lstStyle/>
          <a:p>
            <a:r>
              <a:rPr lang="fr-FR" dirty="0"/>
              <a:t>Méthode dite de </a:t>
            </a:r>
            <a:r>
              <a:rPr lang="fr-FR" dirty="0" err="1"/>
              <a:t>Bruteforce</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EECA52A-2565-4479-92CD-1879DFAF9998}"/>
                  </a:ext>
                </a:extLst>
              </p:cNvPr>
              <p:cNvSpPr>
                <a:spLocks noGrp="1"/>
              </p:cNvSpPr>
              <p:nvPr>
                <p:ph idx="1"/>
              </p:nvPr>
            </p:nvSpPr>
            <p:spPr/>
            <p:txBody>
              <a:bodyPr/>
              <a:lstStyle/>
              <a:p>
                <a:r>
                  <a:rPr lang="fr-FR" dirty="0"/>
                  <a:t>La méthode de dite de brute force consiste à tester toutes les combinaisons possibles et l’on choisi la meilleure.</a:t>
                </a:r>
              </a:p>
              <a:p>
                <a:r>
                  <a:rPr lang="fr-FR" dirty="0"/>
                  <a:t>Sa notation Big O est </a:t>
                </a:r>
                <a14:m>
                  <m:oMath xmlns:m="http://schemas.openxmlformats.org/officeDocument/2006/math">
                    <m:r>
                      <m:rPr>
                        <m:sty m:val="p"/>
                      </m:rPr>
                      <a:rPr lang="fr-FR" b="0" i="0" smtClean="0">
                        <a:latin typeface="Cambria Math" panose="02040503050406030204" pitchFamily="18" charset="0"/>
                      </a:rPr>
                      <m:t>O</m:t>
                    </m:r>
                    <m:d>
                      <m:dPr>
                        <m:ctrlPr>
                          <a:rPr lang="fr-FR" b="0" i="1" smtClean="0">
                            <a:latin typeface="Cambria Math" panose="02040503050406030204" pitchFamily="18" charset="0"/>
                          </a:rPr>
                        </m:ctrlPr>
                      </m:dPr>
                      <m:e>
                        <m:sSup>
                          <m:sSupPr>
                            <m:ctrlPr>
                              <a:rPr lang="fr-FR" i="1" smtClean="0">
                                <a:latin typeface="Cambria Math" panose="02040503050406030204" pitchFamily="18" charset="0"/>
                              </a:rPr>
                            </m:ctrlPr>
                          </m:sSupPr>
                          <m:e>
                            <m:r>
                              <a:rPr lang="fr-FR" b="0" i="1" smtClean="0">
                                <a:latin typeface="Cambria Math" panose="02040503050406030204" pitchFamily="18" charset="0"/>
                              </a:rPr>
                              <m:t>2</m:t>
                            </m:r>
                          </m:e>
                          <m:sup>
                            <m:r>
                              <a:rPr lang="fr-FR" b="0" i="1" smtClean="0">
                                <a:latin typeface="Cambria Math" panose="02040503050406030204" pitchFamily="18" charset="0"/>
                              </a:rPr>
                              <m:t>𝑛</m:t>
                            </m:r>
                          </m:sup>
                        </m:sSup>
                      </m:e>
                    </m:d>
                  </m:oMath>
                </a14:m>
                <a:r>
                  <a:rPr lang="fr-FR" dirty="0"/>
                  <a:t> où n est dans notre application, un nombre d’action.</a:t>
                </a:r>
              </a:p>
              <a:p>
                <a:r>
                  <a:rPr lang="fr-FR" dirty="0"/>
                  <a:t>Avantage : C’est la méthode la plus exhaustive mais aussi la plus gourmande en consommation de temps et de mémoire.</a:t>
                </a:r>
              </a:p>
              <a:p>
                <a:r>
                  <a:rPr lang="fr-FR" dirty="0"/>
                  <a:t>Inconvénient : Au niveau de la complexité temporelle, avec des grande liste d’actions, cela devient beaucoup trop long voir impossible à réaliser.</a:t>
                </a:r>
              </a:p>
              <a:p>
                <a:endParaRPr lang="fr-FR" dirty="0"/>
              </a:p>
            </p:txBody>
          </p:sp>
        </mc:Choice>
        <mc:Fallback xmlns="">
          <p:sp>
            <p:nvSpPr>
              <p:cNvPr id="3" name="Espace réservé du contenu 2">
                <a:extLst>
                  <a:ext uri="{FF2B5EF4-FFF2-40B4-BE49-F238E27FC236}">
                    <a16:creationId xmlns:a16="http://schemas.microsoft.com/office/drawing/2014/main" id="{DEECA52A-2565-4479-92CD-1879DFAF9998}"/>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fr-FR">
                    <a:noFill/>
                  </a:rPr>
                  <a:t> </a:t>
                </a:r>
              </a:p>
            </p:txBody>
          </p:sp>
        </mc:Fallback>
      </mc:AlternateContent>
    </p:spTree>
    <p:extLst>
      <p:ext uri="{BB962C8B-B14F-4D97-AF65-F5344CB8AC3E}">
        <p14:creationId xmlns:p14="http://schemas.microsoft.com/office/powerpoint/2010/main" val="161109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2AADB6-27EC-4809-8C46-ECE315216D09}"/>
              </a:ext>
            </a:extLst>
          </p:cNvPr>
          <p:cNvSpPr>
            <a:spLocks noGrp="1"/>
          </p:cNvSpPr>
          <p:nvPr>
            <p:ph type="title"/>
          </p:nvPr>
        </p:nvSpPr>
        <p:spPr/>
        <p:txBody>
          <a:bodyPr/>
          <a:lstStyle/>
          <a:p>
            <a:r>
              <a:rPr lang="fr-FR" dirty="0"/>
              <a:t>Méthode optimisé</a:t>
            </a:r>
          </a:p>
        </p:txBody>
      </p:sp>
      <p:sp>
        <p:nvSpPr>
          <p:cNvPr id="3" name="Espace réservé du contenu 2">
            <a:extLst>
              <a:ext uri="{FF2B5EF4-FFF2-40B4-BE49-F238E27FC236}">
                <a16:creationId xmlns:a16="http://schemas.microsoft.com/office/drawing/2014/main" id="{0DE62481-BF55-47E5-AC37-E551FA32E15C}"/>
              </a:ext>
            </a:extLst>
          </p:cNvPr>
          <p:cNvSpPr>
            <a:spLocks noGrp="1"/>
          </p:cNvSpPr>
          <p:nvPr>
            <p:ph idx="1"/>
          </p:nvPr>
        </p:nvSpPr>
        <p:spPr/>
        <p:txBody>
          <a:bodyPr>
            <a:normAutofit fontScale="92500" lnSpcReduction="10000"/>
          </a:bodyPr>
          <a:lstStyle/>
          <a:p>
            <a:r>
              <a:rPr lang="fr-FR" dirty="0"/>
              <a:t>La méthode optimisé s’appuie sur le principe de Bellman.</a:t>
            </a:r>
          </a:p>
          <a:p>
            <a:r>
              <a:rPr lang="fr-FR" dirty="0"/>
              <a:t>On crée une matrice de taille [n+1, W+1]</a:t>
            </a:r>
          </a:p>
          <a:p>
            <a:pPr lvl="1"/>
            <a:r>
              <a:rPr lang="fr-FR" dirty="0"/>
              <a:t>n : nombre d’actions valide (si prix d’achat ou rentabilité négative, l’action est écartée).</a:t>
            </a:r>
          </a:p>
          <a:p>
            <a:pPr lvl="1"/>
            <a:r>
              <a:rPr lang="fr-FR" dirty="0"/>
              <a:t>W : Somme à investir</a:t>
            </a:r>
          </a:p>
          <a:p>
            <a:r>
              <a:rPr lang="fr-FR" dirty="0"/>
              <a:t>On va cherche a maximiser le profit en partant de W = 0 à W = 500.</a:t>
            </a:r>
          </a:p>
          <a:p>
            <a:r>
              <a:rPr lang="fr-FR" dirty="0"/>
              <a:t>A chaque itération de w, </a:t>
            </a:r>
          </a:p>
          <a:p>
            <a:pPr lvl="1"/>
            <a:r>
              <a:rPr lang="fr-FR" dirty="0"/>
              <a:t>si l’on peux acheter l’action en cours</a:t>
            </a:r>
          </a:p>
          <a:p>
            <a:pPr lvl="2"/>
            <a:r>
              <a:rPr lang="fr-FR" dirty="0"/>
              <a:t>on calculera si notre profit augmente en comparant le profit généré par l’action précédente ou par l’addition du profit de l’action actuelle + le profit calculé pour w – le prix de l’action actuelle sur l’action précédente.</a:t>
            </a:r>
          </a:p>
          <a:p>
            <a:endParaRPr lang="fr-FR" dirty="0"/>
          </a:p>
          <a:p>
            <a:endParaRPr lang="fr-FR" dirty="0"/>
          </a:p>
        </p:txBody>
      </p:sp>
    </p:spTree>
    <p:extLst>
      <p:ext uri="{BB962C8B-B14F-4D97-AF65-F5344CB8AC3E}">
        <p14:creationId xmlns:p14="http://schemas.microsoft.com/office/powerpoint/2010/main" val="205212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CF3D6096-0ECB-4B2D-8E9F-A27BF9B6BA39}"/>
                  </a:ext>
                </a:extLst>
              </p:cNvPr>
              <p:cNvSpPr>
                <a:spLocks noGrp="1"/>
              </p:cNvSpPr>
              <p:nvPr>
                <p:ph idx="1"/>
              </p:nvPr>
            </p:nvSpPr>
            <p:spPr>
              <a:xfrm>
                <a:off x="721220" y="761999"/>
                <a:ext cx="3902836" cy="4943923"/>
              </a:xfrm>
            </p:spPr>
            <p:txBody>
              <a:bodyPr>
                <a:normAutofit/>
              </a:bodyPr>
              <a:lstStyle/>
              <a:p>
                <a:pPr marL="0" indent="0">
                  <a:buNone/>
                </a:pPr>
                <a:r>
                  <a:rPr lang="fr-FR" sz="1700" i="1" dirty="0">
                    <a:latin typeface="Cambria Math" panose="02040503050406030204" pitchFamily="18" charset="0"/>
                  </a:rPr>
                  <a:t>Données : </a:t>
                </a:r>
              </a:p>
              <a:p>
                <a:pPr marL="0" indent="0">
                  <a:buNone/>
                </a:pPr>
                <a:r>
                  <a:rPr lang="fr-FR" sz="1700" i="1" dirty="0">
                    <a:latin typeface="Cambria Math" panose="02040503050406030204" pitchFamily="18" charset="0"/>
                  </a:rPr>
                  <a:t>n = Objets Actions</a:t>
                </a:r>
              </a:p>
              <a:p>
                <a:pPr marL="0" indent="0">
                  <a:buNone/>
                </a:pPr>
                <a14:m>
                  <m:oMath xmlns:m="http://schemas.openxmlformats.org/officeDocument/2006/math">
                    <m:sSub>
                      <m:sSubPr>
                        <m:ctrlPr>
                          <a:rPr lang="fr-FR" sz="1700" i="1" smtClean="0">
                            <a:latin typeface="Cambria Math" panose="02040503050406030204" pitchFamily="18" charset="0"/>
                          </a:rPr>
                        </m:ctrlPr>
                      </m:sSubPr>
                      <m:e>
                        <m:r>
                          <a:rPr lang="fr-FR" sz="1700" i="1">
                            <a:latin typeface="Cambria Math" panose="02040503050406030204" pitchFamily="18" charset="0"/>
                          </a:rPr>
                          <m:t>𝑣</m:t>
                        </m:r>
                      </m:e>
                      <m:sub>
                        <m:r>
                          <a:rPr lang="fr-FR" sz="1700" i="1">
                            <a:latin typeface="Cambria Math" panose="02040503050406030204" pitchFamily="18" charset="0"/>
                          </a:rPr>
                          <m:t>𝑖</m:t>
                        </m:r>
                      </m:sub>
                    </m:sSub>
                  </m:oMath>
                </a14:m>
                <a:r>
                  <a:rPr lang="fr-FR" sz="1700" i="1" dirty="0">
                    <a:latin typeface="Cambria Math" panose="02040503050406030204" pitchFamily="18" charset="0"/>
                  </a:rPr>
                  <a:t>: Profit de l’action i</a:t>
                </a:r>
              </a:p>
              <a:p>
                <a:pPr marL="0" indent="0">
                  <a:buNone/>
                </a:pPr>
                <a14:m>
                  <m:oMath xmlns:m="http://schemas.openxmlformats.org/officeDocument/2006/math">
                    <m:sSub>
                      <m:sSubPr>
                        <m:ctrlPr>
                          <a:rPr lang="fr-FR" sz="1700" i="1" smtClean="0">
                            <a:latin typeface="Cambria Math" panose="02040503050406030204" pitchFamily="18" charset="0"/>
                          </a:rPr>
                        </m:ctrlPr>
                      </m:sSubPr>
                      <m:e>
                        <m:r>
                          <a:rPr lang="fr-FR" sz="1700" i="1">
                            <a:latin typeface="Cambria Math" panose="02040503050406030204" pitchFamily="18" charset="0"/>
                          </a:rPr>
                          <m:t>𝑤</m:t>
                        </m:r>
                      </m:e>
                      <m:sub>
                        <m:r>
                          <a:rPr lang="fr-FR" sz="1700" i="1">
                            <a:latin typeface="Cambria Math" panose="02040503050406030204" pitchFamily="18" charset="0"/>
                          </a:rPr>
                          <m:t>𝑖</m:t>
                        </m:r>
                      </m:sub>
                    </m:sSub>
                  </m:oMath>
                </a14:m>
                <a:r>
                  <a:rPr lang="fr-FR" sz="1700" i="1" dirty="0">
                    <a:latin typeface="Cambria Math" panose="02040503050406030204" pitchFamily="18" charset="0"/>
                  </a:rPr>
                  <a:t>: Valeur d’achat de l’action i</a:t>
                </a:r>
              </a:p>
              <a:p>
                <a:pPr marL="0" indent="0">
                  <a:buNone/>
                </a:pPr>
                <a:r>
                  <a:rPr lang="fr-FR" sz="1700" i="1" dirty="0">
                    <a:latin typeface="Cambria Math" panose="02040503050406030204" pitchFamily="18" charset="0"/>
                  </a:rPr>
                  <a:t>W : Montant qu’on souhaite investir</a:t>
                </a:r>
              </a:p>
              <a:p>
                <a:pPr marL="0" indent="0">
                  <a:buNone/>
                </a:pPr>
                <a14:m>
                  <m:oMath xmlns:m="http://schemas.openxmlformats.org/officeDocument/2006/math">
                    <m:sSub>
                      <m:sSubPr>
                        <m:ctrlPr>
                          <a:rPr lang="fr-FR" sz="1700" i="1" smtClean="0">
                            <a:latin typeface="Cambria Math" panose="02040503050406030204" pitchFamily="18" charset="0"/>
                          </a:rPr>
                        </m:ctrlPr>
                      </m:sSubPr>
                      <m:e>
                        <m:r>
                          <a:rPr lang="fr-FR" sz="1700" i="1">
                            <a:latin typeface="Cambria Math" panose="02040503050406030204" pitchFamily="18" charset="0"/>
                          </a:rPr>
                          <m:t>𝒙</m:t>
                        </m:r>
                      </m:e>
                      <m:sub>
                        <m:r>
                          <a:rPr lang="fr-FR" sz="1700" i="1">
                            <a:latin typeface="Cambria Math" panose="02040503050406030204" pitchFamily="18" charset="0"/>
                          </a:rPr>
                          <m:t>𝒊</m:t>
                        </m:r>
                      </m:sub>
                    </m:sSub>
                    <m:r>
                      <a:rPr lang="fr-FR" sz="1700" i="1">
                        <a:latin typeface="Cambria Math" panose="02040503050406030204" pitchFamily="18" charset="0"/>
                      </a:rPr>
                      <m:t>∈</m:t>
                    </m:r>
                    <m:d>
                      <m:dPr>
                        <m:begChr m:val="{"/>
                        <m:endChr m:val="}"/>
                        <m:ctrlPr>
                          <a:rPr lang="fr-FR" sz="1700" i="1">
                            <a:latin typeface="Cambria Math" panose="02040503050406030204" pitchFamily="18" charset="0"/>
                          </a:rPr>
                        </m:ctrlPr>
                      </m:dPr>
                      <m:e>
                        <m:r>
                          <a:rPr lang="fr-FR" sz="1700" i="1">
                            <a:latin typeface="Cambria Math" panose="02040503050406030204" pitchFamily="18" charset="0"/>
                          </a:rPr>
                          <m:t>𝟎</m:t>
                        </m:r>
                        <m:r>
                          <a:rPr lang="fr-FR" sz="1700" i="1">
                            <a:latin typeface="Cambria Math" panose="02040503050406030204" pitchFamily="18" charset="0"/>
                          </a:rPr>
                          <m:t>,</m:t>
                        </m:r>
                        <m:r>
                          <a:rPr lang="fr-FR" sz="1700" i="1">
                            <a:latin typeface="Cambria Math" panose="02040503050406030204" pitchFamily="18" charset="0"/>
                          </a:rPr>
                          <m:t>𝟏</m:t>
                        </m:r>
                      </m:e>
                    </m:d>
                  </m:oMath>
                </a14:m>
                <a:r>
                  <a:rPr lang="fr-FR" sz="1700" i="1" dirty="0">
                    <a:latin typeface="Cambria Math" panose="02040503050406030204" pitchFamily="18" charset="0"/>
                  </a:rPr>
                  <a:t> := </a:t>
                </a:r>
                <a14:m>
                  <m:oMath xmlns:m="http://schemas.openxmlformats.org/officeDocument/2006/math">
                    <m:sSub>
                      <m:sSubPr>
                        <m:ctrlPr>
                          <a:rPr lang="fr-FR" sz="1700" i="1">
                            <a:latin typeface="Cambria Math" panose="02040503050406030204" pitchFamily="18" charset="0"/>
                          </a:rPr>
                        </m:ctrlPr>
                      </m:sSubPr>
                      <m:e>
                        <m:r>
                          <a:rPr lang="fr-FR" sz="1700" i="1">
                            <a:latin typeface="Cambria Math" panose="02040503050406030204" pitchFamily="18" charset="0"/>
                          </a:rPr>
                          <m:t>𝒙</m:t>
                        </m:r>
                      </m:e>
                      <m:sub>
                        <m:r>
                          <a:rPr lang="fr-FR" sz="1700" i="1">
                            <a:latin typeface="Cambria Math" panose="02040503050406030204" pitchFamily="18" charset="0"/>
                          </a:rPr>
                          <m:t>𝒊</m:t>
                        </m:r>
                      </m:sub>
                    </m:sSub>
                  </m:oMath>
                </a14:m>
                <a:r>
                  <a:rPr lang="fr-FR" sz="1700" i="1" dirty="0">
                    <a:latin typeface="Cambria Math" panose="02040503050406030204" pitchFamily="18" charset="0"/>
                  </a:rPr>
                  <a:t> à 1 si l’action est choisie</a:t>
                </a:r>
              </a:p>
              <a:p>
                <a:pPr marL="0" indent="0">
                  <a:buNone/>
                </a:pPr>
                <a:br>
                  <a:rPr lang="fr-FR" sz="1700" i="1" dirty="0">
                    <a:latin typeface="Cambria Math" panose="02040503050406030204" pitchFamily="18" charset="0"/>
                  </a:rPr>
                </a:br>
                <a14:m>
                  <m:oMathPara xmlns:m="http://schemas.openxmlformats.org/officeDocument/2006/math">
                    <m:oMathParaPr>
                      <m:jc m:val="left"/>
                    </m:oMathParaPr>
                    <m:oMath xmlns:m="http://schemas.openxmlformats.org/officeDocument/2006/math">
                      <m:r>
                        <a:rPr lang="fr-FR" sz="1700" i="1">
                          <a:latin typeface="Cambria Math" panose="02040503050406030204" pitchFamily="18" charset="0"/>
                        </a:rPr>
                        <m:t>𝑚𝑎𝑥𝑖𝑚𝑖𝑠𝑒𝑟</m:t>
                      </m:r>
                      <m:r>
                        <a:rPr lang="fr-FR" sz="1700" i="1">
                          <a:latin typeface="Cambria Math" panose="02040503050406030204" pitchFamily="18" charset="0"/>
                        </a:rPr>
                        <m:t> :</m:t>
                      </m:r>
                      <m:nary>
                        <m:naryPr>
                          <m:chr m:val="∑"/>
                          <m:ctrlPr>
                            <a:rPr lang="pt-BR" sz="1700" i="1">
                              <a:latin typeface="Cambria Math" panose="02040503050406030204" pitchFamily="18" charset="0"/>
                            </a:rPr>
                          </m:ctrlPr>
                        </m:naryPr>
                        <m:sub>
                          <m:r>
                            <a:rPr lang="fr-FR" sz="1700" i="1">
                              <a:latin typeface="Cambria Math" panose="02040503050406030204" pitchFamily="18" charset="0"/>
                            </a:rPr>
                            <m:t>𝑖</m:t>
                          </m:r>
                          <m:r>
                            <a:rPr lang="pt-BR" sz="1700" i="1">
                              <a:latin typeface="Cambria Math" panose="02040503050406030204" pitchFamily="18" charset="0"/>
                            </a:rPr>
                            <m:t>=1</m:t>
                          </m:r>
                        </m:sub>
                        <m:sup>
                          <m:r>
                            <a:rPr lang="fr-FR" sz="1700" i="1">
                              <a:latin typeface="Cambria Math" panose="02040503050406030204" pitchFamily="18" charset="0"/>
                            </a:rPr>
                            <m:t>𝑛</m:t>
                          </m:r>
                        </m:sup>
                        <m:e>
                          <m:sSub>
                            <m:sSubPr>
                              <m:ctrlPr>
                                <a:rPr lang="fr-FR" sz="1700" i="1" smtClean="0">
                                  <a:latin typeface="Cambria Math" panose="02040503050406030204" pitchFamily="18" charset="0"/>
                                </a:rPr>
                              </m:ctrlPr>
                            </m:sSubPr>
                            <m:e>
                              <m:r>
                                <a:rPr lang="fr-FR" sz="1700" i="1">
                                  <a:latin typeface="Cambria Math" panose="02040503050406030204" pitchFamily="18" charset="0"/>
                                </a:rPr>
                                <m:t>𝑣</m:t>
                              </m:r>
                            </m:e>
                            <m:sub>
                              <m:r>
                                <a:rPr lang="fr-FR" sz="1700" i="1">
                                  <a:latin typeface="Cambria Math" panose="02040503050406030204" pitchFamily="18" charset="0"/>
                                </a:rPr>
                                <m:t>𝑖</m:t>
                              </m:r>
                            </m:sub>
                          </m:sSub>
                          <m:sSub>
                            <m:sSubPr>
                              <m:ctrlPr>
                                <a:rPr lang="fr-FR" sz="1700" i="1">
                                  <a:latin typeface="Cambria Math" panose="02040503050406030204" pitchFamily="18" charset="0"/>
                                </a:rPr>
                              </m:ctrlPr>
                            </m:sSubPr>
                            <m:e>
                              <m:r>
                                <a:rPr lang="fr-FR" sz="1700" i="1">
                                  <a:latin typeface="Cambria Math" panose="02040503050406030204" pitchFamily="18" charset="0"/>
                                </a:rPr>
                                <m:t>𝑥</m:t>
                              </m:r>
                            </m:e>
                            <m:sub>
                              <m:r>
                                <a:rPr lang="fr-FR" sz="1700" i="1">
                                  <a:latin typeface="Cambria Math" panose="02040503050406030204" pitchFamily="18" charset="0"/>
                                </a:rPr>
                                <m:t>𝑖</m:t>
                              </m:r>
                            </m:sub>
                          </m:sSub>
                        </m:e>
                      </m:nary>
                    </m:oMath>
                  </m:oMathPara>
                </a14:m>
                <a:endParaRPr lang="fr-FR" sz="1700" i="1" dirty="0">
                  <a:latin typeface="Cambria Math" panose="02040503050406030204" pitchFamily="18" charset="0"/>
                </a:endParaRPr>
              </a:p>
              <a:p>
                <a:pPr marL="0" indent="0">
                  <a:buNone/>
                </a:pPr>
                <a14:m>
                  <m:oMath xmlns:m="http://schemas.openxmlformats.org/officeDocument/2006/math">
                    <m:nary>
                      <m:naryPr>
                        <m:chr m:val="∑"/>
                        <m:ctrlPr>
                          <a:rPr lang="fr-FR" sz="1700" i="1">
                            <a:latin typeface="Cambria Math" panose="02040503050406030204" pitchFamily="18" charset="0"/>
                          </a:rPr>
                        </m:ctrlPr>
                      </m:naryPr>
                      <m:sub>
                        <m:r>
                          <m:rPr>
                            <m:brk m:alnAt="23"/>
                          </m:rPr>
                          <a:rPr lang="fr-FR" sz="1700" i="1">
                            <a:latin typeface="Cambria Math" panose="02040503050406030204" pitchFamily="18" charset="0"/>
                          </a:rPr>
                          <m:t>𝑖</m:t>
                        </m:r>
                        <m:r>
                          <a:rPr lang="fr-FR" sz="1700" i="1">
                            <a:latin typeface="Cambria Math" panose="02040503050406030204" pitchFamily="18" charset="0"/>
                          </a:rPr>
                          <m:t>=1</m:t>
                        </m:r>
                      </m:sub>
                      <m:sup>
                        <m:r>
                          <a:rPr lang="fr-FR" sz="1700" i="1">
                            <a:latin typeface="Cambria Math" panose="02040503050406030204" pitchFamily="18" charset="0"/>
                          </a:rPr>
                          <m:t>𝑛</m:t>
                        </m:r>
                      </m:sup>
                      <m:e>
                        <m:sSub>
                          <m:sSubPr>
                            <m:ctrlPr>
                              <a:rPr lang="fr-FR" sz="1700" i="1">
                                <a:latin typeface="Cambria Math" panose="02040503050406030204" pitchFamily="18" charset="0"/>
                              </a:rPr>
                            </m:ctrlPr>
                          </m:sSubPr>
                          <m:e>
                            <m:sSub>
                              <m:sSubPr>
                                <m:ctrlPr>
                                  <a:rPr lang="fr-FR" sz="1700" i="1">
                                    <a:latin typeface="Cambria Math" panose="02040503050406030204" pitchFamily="18" charset="0"/>
                                  </a:rPr>
                                </m:ctrlPr>
                              </m:sSubPr>
                              <m:e>
                                <m:r>
                                  <a:rPr lang="fr-FR" sz="1700" i="1">
                                    <a:latin typeface="Cambria Math" panose="02040503050406030204" pitchFamily="18" charset="0"/>
                                  </a:rPr>
                                  <m:t>𝑤</m:t>
                                </m:r>
                              </m:e>
                              <m:sub>
                                <m:r>
                                  <a:rPr lang="fr-FR" sz="1700" i="1">
                                    <a:latin typeface="Cambria Math" panose="02040503050406030204" pitchFamily="18" charset="0"/>
                                  </a:rPr>
                                  <m:t>𝑖</m:t>
                                </m:r>
                              </m:sub>
                            </m:sSub>
                            <m:r>
                              <a:rPr lang="fr-FR" sz="1700" i="1">
                                <a:latin typeface="Cambria Math" panose="02040503050406030204" pitchFamily="18" charset="0"/>
                              </a:rPr>
                              <m:t>𝑥</m:t>
                            </m:r>
                          </m:e>
                          <m:sub>
                            <m:r>
                              <a:rPr lang="fr-FR" sz="1700" i="1">
                                <a:latin typeface="Cambria Math" panose="02040503050406030204" pitchFamily="18" charset="0"/>
                              </a:rPr>
                              <m:t>𝑖</m:t>
                            </m:r>
                          </m:sub>
                        </m:sSub>
                      </m:e>
                    </m:nary>
                    <m:r>
                      <a:rPr lang="fr-FR" sz="1700" i="1">
                        <a:latin typeface="Cambria Math" panose="02040503050406030204" pitchFamily="18" charset="0"/>
                      </a:rPr>
                      <m:t>≤</m:t>
                    </m:r>
                    <m:r>
                      <a:rPr lang="fr-FR" sz="1700" i="1">
                        <a:latin typeface="Cambria Math" panose="02040503050406030204" pitchFamily="18" charset="0"/>
                      </a:rPr>
                      <m:t>𝑊</m:t>
                    </m:r>
                  </m:oMath>
                </a14:m>
                <a:r>
                  <a:rPr lang="fr-FR" sz="1700" i="1" dirty="0">
                    <a:latin typeface="Cambria Math" panose="02040503050406030204" pitchFamily="18" charset="0"/>
                  </a:rPr>
                  <a:t> </a:t>
                </a:r>
              </a:p>
              <a:p>
                <a:pPr marL="0" indent="0">
                  <a:buNone/>
                </a:pPr>
                <a14:m>
                  <m:oMathPara xmlns:m="http://schemas.openxmlformats.org/officeDocument/2006/math">
                    <m:oMathParaPr>
                      <m:jc m:val="left"/>
                    </m:oMathParaPr>
                    <m:oMath xmlns:m="http://schemas.openxmlformats.org/officeDocument/2006/math">
                      <m:sSub>
                        <m:sSubPr>
                          <m:ctrlPr>
                            <a:rPr lang="fr-FR" sz="1700" i="1">
                              <a:latin typeface="Cambria Math" panose="02040503050406030204" pitchFamily="18" charset="0"/>
                            </a:rPr>
                          </m:ctrlPr>
                        </m:sSubPr>
                        <m:e>
                          <m:r>
                            <a:rPr lang="fr-FR" sz="1700" i="1">
                              <a:latin typeface="Cambria Math" panose="02040503050406030204" pitchFamily="18" charset="0"/>
                            </a:rPr>
                            <m:t>𝒙</m:t>
                          </m:r>
                        </m:e>
                        <m:sub>
                          <m:r>
                            <a:rPr lang="fr-FR" sz="1700" i="1">
                              <a:latin typeface="Cambria Math" panose="02040503050406030204" pitchFamily="18" charset="0"/>
                            </a:rPr>
                            <m:t>𝒊</m:t>
                          </m:r>
                        </m:sub>
                      </m:sSub>
                      <m:r>
                        <a:rPr lang="fr-FR" sz="1700" i="1">
                          <a:latin typeface="Cambria Math" panose="02040503050406030204" pitchFamily="18" charset="0"/>
                        </a:rPr>
                        <m:t>∈</m:t>
                      </m:r>
                      <m:d>
                        <m:dPr>
                          <m:begChr m:val="{"/>
                          <m:endChr m:val="}"/>
                          <m:ctrlPr>
                            <a:rPr lang="fr-FR" sz="1700" i="1">
                              <a:latin typeface="Cambria Math" panose="02040503050406030204" pitchFamily="18" charset="0"/>
                            </a:rPr>
                          </m:ctrlPr>
                        </m:dPr>
                        <m:e>
                          <m:r>
                            <a:rPr lang="fr-FR" sz="1700" i="1">
                              <a:latin typeface="Cambria Math" panose="02040503050406030204" pitchFamily="18" charset="0"/>
                            </a:rPr>
                            <m:t>𝟎</m:t>
                          </m:r>
                          <m:r>
                            <a:rPr lang="fr-FR" sz="1700" i="1">
                              <a:latin typeface="Cambria Math" panose="02040503050406030204" pitchFamily="18" charset="0"/>
                            </a:rPr>
                            <m:t>,</m:t>
                          </m:r>
                          <m:r>
                            <a:rPr lang="fr-FR" sz="1700" i="1">
                              <a:latin typeface="Cambria Math" panose="02040503050406030204" pitchFamily="18" charset="0"/>
                            </a:rPr>
                            <m:t>𝟏</m:t>
                          </m:r>
                        </m:e>
                      </m:d>
                      <m:r>
                        <a:rPr lang="fr-FR" sz="1700" i="1">
                          <a:latin typeface="Cambria Math" panose="02040503050406030204" pitchFamily="18" charset="0"/>
                        </a:rPr>
                        <m:t> ∀</m:t>
                      </m:r>
                      <m:r>
                        <a:rPr lang="fr-FR" sz="1700" i="1">
                          <a:latin typeface="Cambria Math" panose="02040503050406030204" pitchFamily="18" charset="0"/>
                        </a:rPr>
                        <m:t>𝒊</m:t>
                      </m:r>
                      <m:r>
                        <a:rPr lang="fr-FR" sz="1700" i="1">
                          <a:latin typeface="Cambria Math" panose="02040503050406030204" pitchFamily="18" charset="0"/>
                        </a:rPr>
                        <m:t> :</m:t>
                      </m:r>
                      <m:r>
                        <a:rPr lang="fr-FR" sz="1700" i="1">
                          <a:latin typeface="Cambria Math" panose="02040503050406030204" pitchFamily="18" charset="0"/>
                        </a:rPr>
                        <m:t>𝟏</m:t>
                      </m:r>
                      <m:r>
                        <a:rPr lang="fr-FR" sz="1700" i="1">
                          <a:latin typeface="Cambria Math" panose="02040503050406030204" pitchFamily="18" charset="0"/>
                        </a:rPr>
                        <m:t>,…,</m:t>
                      </m:r>
                      <m:r>
                        <a:rPr lang="fr-FR" sz="1700" i="1">
                          <a:latin typeface="Cambria Math" panose="02040503050406030204" pitchFamily="18" charset="0"/>
                        </a:rPr>
                        <m:t>𝒏</m:t>
                      </m:r>
                    </m:oMath>
                  </m:oMathPara>
                </a14:m>
                <a:endParaRPr lang="fr-FR" sz="1700" i="1" dirty="0">
                  <a:latin typeface="Cambria Math" panose="02040503050406030204" pitchFamily="18" charset="0"/>
                </a:endParaRPr>
              </a:p>
              <a:p>
                <a:pPr marL="0" indent="0">
                  <a:buNone/>
                </a:pPr>
                <a:endParaRPr lang="fr-FR" sz="1700" i="1" dirty="0">
                  <a:latin typeface="Cambria Math" panose="02040503050406030204" pitchFamily="18" charset="0"/>
                </a:endParaRPr>
              </a:p>
              <a:p>
                <a:pPr marL="0" indent="0">
                  <a:buNone/>
                </a:pPr>
                <a:endParaRPr lang="fr-FR" sz="1700" i="1" dirty="0">
                  <a:latin typeface="Cambria Math" panose="02040503050406030204" pitchFamily="18" charset="0"/>
                </a:endParaRPr>
              </a:p>
              <a:p>
                <a:pPr lvl="3"/>
                <a:endParaRPr lang="fr-FR" sz="1700" dirty="0"/>
              </a:p>
            </p:txBody>
          </p:sp>
        </mc:Choice>
        <mc:Fallback xmlns="">
          <p:sp>
            <p:nvSpPr>
              <p:cNvPr id="3" name="Espace réservé du contenu 2">
                <a:extLst>
                  <a:ext uri="{FF2B5EF4-FFF2-40B4-BE49-F238E27FC236}">
                    <a16:creationId xmlns:a16="http://schemas.microsoft.com/office/drawing/2014/main" id="{CF3D6096-0ECB-4B2D-8E9F-A27BF9B6BA39}"/>
                  </a:ext>
                </a:extLst>
              </p:cNvPr>
              <p:cNvSpPr>
                <a:spLocks noGrp="1" noRot="1" noChangeAspect="1" noMove="1" noResize="1" noEditPoints="1" noAdjustHandles="1" noChangeArrowheads="1" noChangeShapeType="1" noTextEdit="1"/>
              </p:cNvSpPr>
              <p:nvPr>
                <p:ph idx="1"/>
              </p:nvPr>
            </p:nvSpPr>
            <p:spPr>
              <a:xfrm>
                <a:off x="721220" y="761999"/>
                <a:ext cx="3902836" cy="4943923"/>
              </a:xfrm>
              <a:blipFill>
                <a:blip r:embed="rId2"/>
                <a:stretch>
                  <a:fillRect l="-7644" t="-617" r="-46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Espace réservé du contenu 2">
                <a:extLst>
                  <a:ext uri="{FF2B5EF4-FFF2-40B4-BE49-F238E27FC236}">
                    <a16:creationId xmlns:a16="http://schemas.microsoft.com/office/drawing/2014/main" id="{6E06C6D8-81F2-4BBB-9A60-28A21F797D0F}"/>
                  </a:ext>
                </a:extLst>
              </p:cNvPr>
              <p:cNvSpPr txBox="1">
                <a:spLocks/>
              </p:cNvSpPr>
              <p:nvPr/>
            </p:nvSpPr>
            <p:spPr>
              <a:xfrm>
                <a:off x="5157386" y="761999"/>
                <a:ext cx="6432949" cy="5414593"/>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fr-FR" i="1" smtClean="0">
                            <a:latin typeface="Cambria Math" panose="02040503050406030204" pitchFamily="18" charset="0"/>
                          </a:rPr>
                          <m:t>𝑊</m:t>
                        </m:r>
                        <m:r>
                          <a:rPr lang="fr-FR" i="1" smtClean="0">
                            <a:latin typeface="Cambria Math" panose="02040503050406030204" pitchFamily="18" charset="0"/>
                          </a:rPr>
                          <m:t>,</m:t>
                        </m:r>
                        <m:r>
                          <a:rPr lang="fr-FR" i="1" smtClean="0">
                            <a:latin typeface="Cambria Math" panose="02040503050406030204" pitchFamily="18" charset="0"/>
                          </a:rPr>
                          <m:t>𝑖</m:t>
                        </m:r>
                      </m:e>
                    </m:d>
                  </m:oMath>
                </a14:m>
                <a:r>
                  <a:rPr lang="fr-FR" i="1" dirty="0">
                    <a:latin typeface="Cambria Math" panose="02040503050406030204" pitchFamily="18" charset="0"/>
                  </a:rPr>
                  <a:t>: profit maximal pour un investissement de W et utilisant (potentiellement) toutes les actions 1,…, i</a:t>
                </a:r>
              </a:p>
              <a:p>
                <a:pPr marL="0" indent="0" algn="just">
                  <a:buFont typeface="Wingdings 2" pitchFamily="18" charset="2"/>
                  <a:buNone/>
                </a:pPr>
                <a:endParaRPr lang="fr-FR" i="1" dirty="0">
                  <a:latin typeface="Cambria Math" panose="02040503050406030204" pitchFamily="18" charset="0"/>
                </a:endParaRPr>
              </a:p>
              <a:p>
                <a:pPr marL="0" indent="0" algn="just">
                  <a:buFont typeface="Wingdings 2" pitchFamily="18" charset="2"/>
                  <a:buNone/>
                </a:pPr>
                <a14:m>
                  <m:oMathPara xmlns:m="http://schemas.openxmlformats.org/officeDocument/2006/math">
                    <m:oMathParaPr>
                      <m:jc m:val="left"/>
                    </m:oMathParaPr>
                    <m:oMath xmlns:m="http://schemas.openxmlformats.org/officeDocument/2006/math">
                      <m:r>
                        <a:rPr lang="fr-FR" i="1" dirty="0" smtClean="0">
                          <a:solidFill>
                            <a:srgbClr val="836967"/>
                          </a:solidFill>
                          <a:latin typeface="Cambria Math" panose="02040503050406030204" pitchFamily="18" charset="0"/>
                        </a:rPr>
                        <m:t>𝑓</m:t>
                      </m:r>
                      <m:d>
                        <m:dPr>
                          <m:ctrlPr>
                            <a:rPr lang="fr-FR" i="1" dirty="0" smtClean="0">
                              <a:solidFill>
                                <a:srgbClr val="836967"/>
                              </a:solidFill>
                              <a:latin typeface="Cambria Math" panose="02040503050406030204" pitchFamily="18" charset="0"/>
                            </a:rPr>
                          </m:ctrlPr>
                        </m:dPr>
                        <m:e>
                          <m:r>
                            <a:rPr lang="fr-FR" i="1" dirty="0" smtClean="0">
                              <a:latin typeface="Cambria Math" panose="02040503050406030204" pitchFamily="18" charset="0"/>
                            </a:rPr>
                            <m:t>𝑊</m:t>
                          </m:r>
                          <m:r>
                            <a:rPr lang="fr-FR" i="1" dirty="0" smtClean="0">
                              <a:latin typeface="Cambria Math" panose="02040503050406030204" pitchFamily="18" charset="0"/>
                            </a:rPr>
                            <m:t>, </m:t>
                          </m:r>
                          <m:r>
                            <a:rPr lang="fr-FR" i="1" dirty="0" smtClean="0">
                              <a:latin typeface="Cambria Math" panose="02040503050406030204" pitchFamily="18" charset="0"/>
                            </a:rPr>
                            <m:t>𝑖</m:t>
                          </m:r>
                        </m:e>
                      </m:d>
                      <m:r>
                        <a:rPr lang="fr-FR" i="1" dirty="0" smtClean="0">
                          <a:latin typeface="Cambria Math" panose="02040503050406030204" pitchFamily="18" charset="0"/>
                        </a:rPr>
                        <m:t>=</m:t>
                      </m:r>
                      <m:func>
                        <m:funcPr>
                          <m:ctrlPr>
                            <a:rPr lang="fr-FR" i="1" dirty="0" smtClean="0">
                              <a:latin typeface="Cambria Math" panose="02040503050406030204" pitchFamily="18" charset="0"/>
                            </a:rPr>
                          </m:ctrlPr>
                        </m:funcPr>
                        <m:fName>
                          <m:r>
                            <m:rPr>
                              <m:sty m:val="p"/>
                            </m:rPr>
                            <a:rPr lang="fr-FR" dirty="0" smtClean="0">
                              <a:latin typeface="Cambria Math" panose="02040503050406030204" pitchFamily="18" charset="0"/>
                            </a:rPr>
                            <m:t>max</m:t>
                          </m:r>
                        </m:fName>
                        <m:e>
                          <m:d>
                            <m:dPr>
                              <m:ctrlPr>
                                <a:rPr lang="fr-FR" i="1" dirty="0" smtClean="0">
                                  <a:latin typeface="Cambria Math" panose="02040503050406030204" pitchFamily="18" charset="0"/>
                                </a:rPr>
                              </m:ctrlPr>
                            </m:dPr>
                            <m:e>
                              <m:r>
                                <a:rPr lang="fr-FR" i="1" dirty="0" smtClean="0">
                                  <a:solidFill>
                                    <a:srgbClr val="836967"/>
                                  </a:solidFill>
                                  <a:latin typeface="Cambria Math" panose="02040503050406030204" pitchFamily="18" charset="0"/>
                                </a:rPr>
                                <m:t> </m:t>
                              </m:r>
                              <m:r>
                                <a:rPr lang="fr-FR" i="1" dirty="0" smtClean="0">
                                  <a:solidFill>
                                    <a:srgbClr val="836967"/>
                                  </a:solidFill>
                                  <a:latin typeface="Cambria Math" panose="02040503050406030204" pitchFamily="18" charset="0"/>
                                </a:rPr>
                                <m:t>𝑓</m:t>
                              </m:r>
                              <m:d>
                                <m:dPr>
                                  <m:ctrlPr>
                                    <a:rPr lang="fr-FR" i="1" dirty="0" smtClean="0">
                                      <a:solidFill>
                                        <a:srgbClr val="836967"/>
                                      </a:solidFill>
                                      <a:latin typeface="Cambria Math" panose="02040503050406030204" pitchFamily="18" charset="0"/>
                                    </a:rPr>
                                  </m:ctrlPr>
                                </m:dPr>
                                <m:e>
                                  <m:r>
                                    <a:rPr lang="fr-FR" i="1" dirty="0" smtClean="0">
                                      <a:latin typeface="Cambria Math" panose="02040503050406030204" pitchFamily="18" charset="0"/>
                                    </a:rPr>
                                    <m:t>𝑊</m:t>
                                  </m:r>
                                  <m:r>
                                    <a:rPr lang="fr-FR" i="1" dirty="0" smtClean="0">
                                      <a:latin typeface="Cambria Math" panose="02040503050406030204" pitchFamily="18" charset="0"/>
                                    </a:rPr>
                                    <m:t>−</m:t>
                                  </m:r>
                                  <m:sSub>
                                    <m:sSubPr>
                                      <m:ctrlPr>
                                        <a:rPr lang="fr-FR" i="1" dirty="0" smtClean="0">
                                          <a:solidFill>
                                            <a:srgbClr val="836967"/>
                                          </a:solidFill>
                                          <a:latin typeface="Cambria Math" panose="02040503050406030204" pitchFamily="18" charset="0"/>
                                        </a:rPr>
                                      </m:ctrlPr>
                                    </m:sSubPr>
                                    <m:e>
                                      <m:r>
                                        <a:rPr lang="fr-FR" i="1" dirty="0" smtClean="0">
                                          <a:latin typeface="Cambria Math" panose="02040503050406030204" pitchFamily="18" charset="0"/>
                                        </a:rPr>
                                        <m:t>𝑤</m:t>
                                      </m:r>
                                    </m:e>
                                    <m:sub>
                                      <m:r>
                                        <a:rPr lang="fr-FR" i="1" dirty="0" smtClean="0">
                                          <a:latin typeface="Cambria Math" panose="02040503050406030204" pitchFamily="18" charset="0"/>
                                        </a:rPr>
                                        <m:t>𝑖</m:t>
                                      </m:r>
                                    </m:sub>
                                  </m:sSub>
                                  <m:r>
                                    <a:rPr lang="fr-FR" i="1" dirty="0" smtClean="0">
                                      <a:latin typeface="Cambria Math" panose="02040503050406030204" pitchFamily="18" charset="0"/>
                                    </a:rPr>
                                    <m:t>,</m:t>
                                  </m:r>
                                  <m:r>
                                    <a:rPr lang="fr-FR" i="1" dirty="0" smtClean="0">
                                      <a:latin typeface="Cambria Math" panose="02040503050406030204" pitchFamily="18" charset="0"/>
                                    </a:rPr>
                                    <m:t>𝑖</m:t>
                                  </m:r>
                                  <m:r>
                                    <a:rPr lang="fr-FR" i="1" dirty="0" smtClean="0">
                                      <a:latin typeface="Cambria Math" panose="02040503050406030204" pitchFamily="18" charset="0"/>
                                    </a:rPr>
                                    <m:t>−1</m:t>
                                  </m:r>
                                </m:e>
                              </m:d>
                              <m:r>
                                <a:rPr lang="fr-FR" i="1" dirty="0" smtClean="0">
                                  <a:latin typeface="Cambria Math" panose="02040503050406030204" pitchFamily="18" charset="0"/>
                                </a:rPr>
                                <m:t>+</m:t>
                              </m:r>
                              <m:sSub>
                                <m:sSubPr>
                                  <m:ctrlPr>
                                    <a:rPr lang="fr-FR" i="1" dirty="0" smtClean="0">
                                      <a:solidFill>
                                        <a:srgbClr val="836967"/>
                                      </a:solidFill>
                                      <a:latin typeface="Cambria Math" panose="02040503050406030204" pitchFamily="18" charset="0"/>
                                    </a:rPr>
                                  </m:ctrlPr>
                                </m:sSubPr>
                                <m:e>
                                  <m:r>
                                    <a:rPr lang="fr-FR" i="1" dirty="0" smtClean="0">
                                      <a:latin typeface="Cambria Math" panose="02040503050406030204" pitchFamily="18" charset="0"/>
                                    </a:rPr>
                                    <m:t>𝑣</m:t>
                                  </m:r>
                                </m:e>
                                <m:sub>
                                  <m:r>
                                    <a:rPr lang="fr-FR" i="1" dirty="0" smtClean="0">
                                      <a:latin typeface="Cambria Math" panose="02040503050406030204" pitchFamily="18" charset="0"/>
                                    </a:rPr>
                                    <m:t>𝑖</m:t>
                                  </m:r>
                                </m:sub>
                              </m:sSub>
                              <m:r>
                                <a:rPr lang="fr-FR" i="1" dirty="0" smtClean="0">
                                  <a:latin typeface="Cambria Math" panose="02040503050406030204" pitchFamily="18" charset="0"/>
                                </a:rPr>
                                <m:t>,</m:t>
                              </m:r>
                              <m:r>
                                <a:rPr lang="fr-FR" i="1" dirty="0" smtClean="0">
                                  <a:solidFill>
                                    <a:srgbClr val="836967"/>
                                  </a:solidFill>
                                  <a:latin typeface="Cambria Math" panose="02040503050406030204" pitchFamily="18" charset="0"/>
                                </a:rPr>
                                <m:t>𝑓</m:t>
                              </m:r>
                              <m:d>
                                <m:dPr>
                                  <m:ctrlPr>
                                    <a:rPr lang="fr-FR" i="1" dirty="0" smtClean="0">
                                      <a:solidFill>
                                        <a:srgbClr val="836967"/>
                                      </a:solidFill>
                                      <a:latin typeface="Cambria Math" panose="02040503050406030204" pitchFamily="18" charset="0"/>
                                    </a:rPr>
                                  </m:ctrlPr>
                                </m:dPr>
                                <m:e>
                                  <m:r>
                                    <a:rPr lang="fr-FR" i="1" dirty="0" smtClean="0">
                                      <a:latin typeface="Cambria Math" panose="02040503050406030204" pitchFamily="18" charset="0"/>
                                    </a:rPr>
                                    <m:t>𝑊</m:t>
                                  </m:r>
                                  <m:r>
                                    <a:rPr lang="fr-FR" i="1" dirty="0" smtClean="0">
                                      <a:latin typeface="Cambria Math" panose="02040503050406030204" pitchFamily="18" charset="0"/>
                                    </a:rPr>
                                    <m:t>,</m:t>
                                  </m:r>
                                  <m:r>
                                    <a:rPr lang="fr-FR" i="1" dirty="0" smtClean="0">
                                      <a:latin typeface="Cambria Math" panose="02040503050406030204" pitchFamily="18" charset="0"/>
                                    </a:rPr>
                                    <m:t>𝑖</m:t>
                                  </m:r>
                                  <m:r>
                                    <a:rPr lang="fr-FR" i="1" dirty="0" smtClean="0">
                                      <a:latin typeface="Cambria Math" panose="02040503050406030204" pitchFamily="18" charset="0"/>
                                    </a:rPr>
                                    <m:t>−1</m:t>
                                  </m:r>
                                </m:e>
                              </m:d>
                            </m:e>
                          </m:d>
                        </m:e>
                      </m:func>
                    </m:oMath>
                  </m:oMathPara>
                </a14:m>
                <a:endParaRPr lang="fr-FR" i="1" dirty="0">
                  <a:latin typeface="Cambria Math" panose="02040503050406030204" pitchFamily="18" charset="0"/>
                </a:endParaRPr>
              </a:p>
              <a:p>
                <a:pPr marL="0" indent="0" algn="just">
                  <a:buFont typeface="Wingdings 2" pitchFamily="18" charset="2"/>
                  <a:buNone/>
                </a:pPr>
                <a:r>
                  <a:rPr lang="fr-FR" i="1" dirty="0">
                    <a:latin typeface="Cambria Math" panose="02040503050406030204" pitchFamily="18" charset="0"/>
                  </a:rPr>
                  <a:t>Données: </a:t>
                </a:r>
                <a14:m>
                  <m:oMath xmlns:m="http://schemas.openxmlformats.org/officeDocument/2006/math">
                    <m:r>
                      <a:rPr lang="fr-FR" i="1" dirty="0" smtClean="0">
                        <a:latin typeface="Cambria Math" panose="02040503050406030204" pitchFamily="18" charset="0"/>
                      </a:rPr>
                      <m:t>𝑛</m:t>
                    </m:r>
                    <m:r>
                      <a:rPr lang="fr-FR" i="1" dirty="0" smtClean="0">
                        <a:latin typeface="Cambria Math" panose="02040503050406030204" pitchFamily="18" charset="0"/>
                      </a:rPr>
                      <m:t>, </m:t>
                    </m:r>
                    <m:r>
                      <a:rPr lang="fr-FR" i="1" dirty="0" smtClean="0">
                        <a:latin typeface="Cambria Math" panose="02040503050406030204" pitchFamily="18" charset="0"/>
                      </a:rPr>
                      <m:t>𝑊</m:t>
                    </m:r>
                    <m:r>
                      <a:rPr lang="fr-FR" i="1" dirty="0" smtClean="0">
                        <a:latin typeface="Cambria Math" panose="02040503050406030204" pitchFamily="18" charset="0"/>
                      </a:rPr>
                      <m:t>, </m:t>
                    </m:r>
                    <m:d>
                      <m:dPr>
                        <m:ctrlPr>
                          <a:rPr lang="fr-FR" i="1" dirty="0" smtClean="0">
                            <a:latin typeface="Cambria Math" panose="02040503050406030204" pitchFamily="18" charset="0"/>
                          </a:rPr>
                        </m:ctrlPr>
                      </m:dPr>
                      <m:e>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𝑣</m:t>
                            </m:r>
                          </m:e>
                          <m:sub>
                            <m:r>
                              <a:rPr lang="fr-FR" i="1" dirty="0" smtClean="0">
                                <a:latin typeface="Cambria Math" panose="02040503050406030204" pitchFamily="18" charset="0"/>
                              </a:rPr>
                              <m:t>1</m:t>
                            </m:r>
                          </m:sub>
                        </m:sSub>
                        <m:r>
                          <a:rPr lang="fr-FR" i="1" dirty="0" smtClean="0">
                            <a:latin typeface="Cambria Math" panose="02040503050406030204" pitchFamily="18" charset="0"/>
                          </a:rPr>
                          <m:t>, …, </m:t>
                        </m:r>
                        <m:sSub>
                          <m:sSubPr>
                            <m:ctrlPr>
                              <a:rPr lang="fr-FR" i="1" dirty="0" err="1" smtClean="0">
                                <a:latin typeface="Cambria Math" panose="02040503050406030204" pitchFamily="18" charset="0"/>
                              </a:rPr>
                            </m:ctrlPr>
                          </m:sSubPr>
                          <m:e>
                            <m:r>
                              <a:rPr lang="fr-FR" i="1" dirty="0" err="1" smtClean="0">
                                <a:latin typeface="Cambria Math" panose="02040503050406030204" pitchFamily="18" charset="0"/>
                              </a:rPr>
                              <m:t>𝑣</m:t>
                            </m:r>
                          </m:e>
                          <m:sub>
                            <m:r>
                              <a:rPr lang="fr-FR" i="1" dirty="0" err="1" smtClean="0">
                                <a:latin typeface="Cambria Math" panose="02040503050406030204" pitchFamily="18" charset="0"/>
                              </a:rPr>
                              <m:t>𝑛</m:t>
                            </m:r>
                          </m:sub>
                        </m:sSub>
                      </m:e>
                    </m:d>
                    <m:r>
                      <a:rPr lang="fr-FR" i="1" dirty="0" smtClean="0">
                        <a:latin typeface="Cambria Math" panose="02040503050406030204" pitchFamily="18" charset="0"/>
                      </a:rPr>
                      <m:t>, </m:t>
                    </m:r>
                    <m:d>
                      <m:dPr>
                        <m:ctrlPr>
                          <a:rPr lang="fr-FR" i="1" dirty="0" smtClean="0">
                            <a:latin typeface="Cambria Math" panose="02040503050406030204" pitchFamily="18" charset="0"/>
                          </a:rPr>
                        </m:ctrlPr>
                      </m:dPr>
                      <m:e>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𝑤</m:t>
                            </m:r>
                          </m:e>
                          <m:sub>
                            <m:r>
                              <a:rPr lang="fr-FR" i="1" dirty="0" smtClean="0">
                                <a:latin typeface="Cambria Math" panose="02040503050406030204" pitchFamily="18" charset="0"/>
                              </a:rPr>
                              <m:t>1</m:t>
                            </m:r>
                          </m:sub>
                        </m:sSub>
                        <m:r>
                          <a:rPr lang="fr-FR" i="1" dirty="0" smtClean="0">
                            <a:latin typeface="Cambria Math" panose="02040503050406030204" pitchFamily="18" charset="0"/>
                          </a:rPr>
                          <m:t>, …, </m:t>
                        </m:r>
                        <m:sSub>
                          <m:sSubPr>
                            <m:ctrlPr>
                              <a:rPr lang="fr-FR" i="1" dirty="0" err="1" smtClean="0">
                                <a:latin typeface="Cambria Math" panose="02040503050406030204" pitchFamily="18" charset="0"/>
                              </a:rPr>
                            </m:ctrlPr>
                          </m:sSubPr>
                          <m:e>
                            <m:r>
                              <a:rPr lang="fr-FR" i="1" dirty="0" err="1" smtClean="0">
                                <a:latin typeface="Cambria Math" panose="02040503050406030204" pitchFamily="18" charset="0"/>
                              </a:rPr>
                              <m:t>𝑤</m:t>
                            </m:r>
                          </m:e>
                          <m:sub>
                            <m:r>
                              <a:rPr lang="fr-FR" i="1" dirty="0" err="1" smtClean="0">
                                <a:latin typeface="Cambria Math" panose="02040503050406030204" pitchFamily="18" charset="0"/>
                              </a:rPr>
                              <m:t>𝑛</m:t>
                            </m:r>
                          </m:sub>
                        </m:sSub>
                      </m:e>
                    </m:d>
                  </m:oMath>
                </a14:m>
                <a:endParaRPr lang="fr-FR" dirty="0"/>
              </a:p>
              <a:p>
                <a:pPr marL="0" indent="0">
                  <a:buFont typeface="Wingdings 2" pitchFamily="18" charset="2"/>
                  <a:buNone/>
                </a:pPr>
                <a:r>
                  <a:rPr lang="fr-FR" dirty="0"/>
                  <a:t>Sortie : Profit optimal en fonction des actions choisies</a:t>
                </a:r>
              </a:p>
              <a:p>
                <a:pPr marL="0" indent="0" algn="just">
                  <a:buFont typeface="Wingdings 2" pitchFamily="18" charset="2"/>
                  <a:buNone/>
                </a:pPr>
                <a:r>
                  <a:rPr lang="fr-FR" dirty="0"/>
                  <a:t>Soit </a:t>
                </a:r>
                <a14:m>
                  <m:oMath xmlns:m="http://schemas.openxmlformats.org/officeDocument/2006/math">
                    <m:r>
                      <a:rPr lang="fr-FR" i="1" dirty="0" smtClean="0">
                        <a:latin typeface="Cambria Math" panose="02040503050406030204" pitchFamily="18" charset="0"/>
                      </a:rPr>
                      <m:t>𝑓</m:t>
                    </m:r>
                  </m:oMath>
                </a14:m>
                <a:r>
                  <a:rPr lang="fr-FR" dirty="0"/>
                  <a:t> une matrice de dimensions</a:t>
                </a:r>
                <a14:m>
                  <m:oMath xmlns:m="http://schemas.openxmlformats.org/officeDocument/2006/math">
                    <m:r>
                      <a:rPr lang="fr-FR" i="1" dirty="0" smtClean="0">
                        <a:latin typeface="Cambria Math" panose="02040503050406030204" pitchFamily="18" charset="0"/>
                      </a:rPr>
                      <m:t> </m:t>
                    </m:r>
                    <m:d>
                      <m:dPr>
                        <m:ctrlPr>
                          <a:rPr lang="fr-FR" i="1" dirty="0" smtClean="0">
                            <a:latin typeface="Cambria Math" panose="02040503050406030204" pitchFamily="18" charset="0"/>
                          </a:rPr>
                        </m:ctrlPr>
                      </m:dPr>
                      <m:e>
                        <m:r>
                          <a:rPr lang="fr-FR" i="1" dirty="0" smtClean="0">
                            <a:latin typeface="Cambria Math" panose="02040503050406030204" pitchFamily="18" charset="0"/>
                          </a:rPr>
                          <m:t>𝑊</m:t>
                        </m:r>
                        <m:r>
                          <a:rPr lang="fr-FR" i="1" dirty="0" smtClean="0">
                            <a:latin typeface="Cambria Math" panose="02040503050406030204" pitchFamily="18" charset="0"/>
                          </a:rPr>
                          <m:t>+1</m:t>
                        </m:r>
                      </m:e>
                    </m:d>
                    <m:r>
                      <a:rPr lang="fr-FR" i="1" dirty="0" smtClean="0">
                        <a:latin typeface="Cambria Math" panose="02040503050406030204" pitchFamily="18" charset="0"/>
                      </a:rPr>
                      <m:t>∗(</m:t>
                    </m:r>
                    <m:r>
                      <a:rPr lang="fr-FR" i="1" dirty="0" smtClean="0">
                        <a:latin typeface="Cambria Math" panose="02040503050406030204" pitchFamily="18" charset="0"/>
                      </a:rPr>
                      <m:t>𝑛</m:t>
                    </m:r>
                    <m:r>
                      <a:rPr lang="fr-FR" i="1" dirty="0" smtClean="0">
                        <a:latin typeface="Cambria Math" panose="02040503050406030204" pitchFamily="18" charset="0"/>
                      </a:rPr>
                      <m:t>+1)</m:t>
                    </m:r>
                  </m:oMath>
                </a14:m>
                <a:endParaRPr lang="fr-FR" dirty="0"/>
              </a:p>
              <a:p>
                <a:pPr marL="0" indent="0" algn="just">
                  <a:buFont typeface="Wingdings 2" pitchFamily="18" charset="2"/>
                  <a:buNone/>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𝑓</m:t>
                      </m:r>
                      <m:d>
                        <m:dPr>
                          <m:begChr m:val="["/>
                          <m:endChr m:val="]"/>
                          <m:ctrlPr>
                            <a:rPr lang="fr-FR" i="1" dirty="0" smtClean="0">
                              <a:latin typeface="Cambria Math" panose="02040503050406030204" pitchFamily="18" charset="0"/>
                            </a:rPr>
                          </m:ctrlPr>
                        </m:dPr>
                        <m:e>
                          <m:r>
                            <a:rPr lang="fr-FR" i="1" dirty="0" err="1" smtClean="0">
                              <a:latin typeface="Cambria Math" panose="02040503050406030204" pitchFamily="18" charset="0"/>
                            </a:rPr>
                            <m:t>𝑊</m:t>
                          </m:r>
                          <m:r>
                            <a:rPr lang="fr-FR" i="1" dirty="0" err="1" smtClean="0">
                              <a:latin typeface="Cambria Math" panose="02040503050406030204" pitchFamily="18" charset="0"/>
                            </a:rPr>
                            <m:t>,</m:t>
                          </m:r>
                          <m:r>
                            <a:rPr lang="fr-FR" i="1" dirty="0" err="1" smtClean="0">
                              <a:latin typeface="Cambria Math" panose="02040503050406030204" pitchFamily="18" charset="0"/>
                            </a:rPr>
                            <m:t>𝑖</m:t>
                          </m:r>
                        </m:e>
                      </m:d>
                      <m:r>
                        <a:rPr lang="fr-FR" i="1" dirty="0" smtClean="0">
                          <a:latin typeface="Cambria Math" panose="02040503050406030204" pitchFamily="18" charset="0"/>
                          <a:ea typeface="Cambria Math" panose="02040503050406030204" pitchFamily="18" charset="0"/>
                        </a:rPr>
                        <m:t>=0∀</m:t>
                      </m:r>
                      <m:r>
                        <a:rPr lang="fr-FR" b="0" i="1" dirty="0" smtClean="0">
                          <a:latin typeface="Cambria Math" panose="02040503050406030204" pitchFamily="18" charset="0"/>
                          <a:ea typeface="Cambria Math" panose="02040503050406030204" pitchFamily="18" charset="0"/>
                        </a:rPr>
                        <m:t> </m:t>
                      </m:r>
                      <m:r>
                        <a:rPr lang="fr-FR" i="1" dirty="0" smtClean="0">
                          <a:latin typeface="Cambria Math" panose="02040503050406030204" pitchFamily="18" charset="0"/>
                          <a:ea typeface="Cambria Math" panose="02040503050406030204" pitchFamily="18" charset="0"/>
                        </a:rPr>
                        <m:t>𝑊</m:t>
                      </m:r>
                      <m:r>
                        <a:rPr lang="fr-FR" i="1" dirty="0" smtClean="0">
                          <a:latin typeface="Cambria Math" panose="02040503050406030204" pitchFamily="18" charset="0"/>
                          <a:ea typeface="Cambria Math" panose="02040503050406030204" pitchFamily="18" charset="0"/>
                        </a:rPr>
                        <m:t>=0,…, </m:t>
                      </m:r>
                      <m:r>
                        <a:rPr lang="fr-FR" i="1" dirty="0" smtClean="0">
                          <a:latin typeface="Cambria Math" panose="02040503050406030204" pitchFamily="18" charset="0"/>
                          <a:ea typeface="Cambria Math" panose="02040503050406030204" pitchFamily="18" charset="0"/>
                        </a:rPr>
                        <m:t>𝑊</m:t>
                      </m:r>
                      <m:r>
                        <a:rPr lang="fr-FR" i="1" dirty="0" smtClean="0">
                          <a:latin typeface="Cambria Math" panose="02040503050406030204" pitchFamily="18" charset="0"/>
                          <a:ea typeface="Cambria Math" panose="02040503050406030204" pitchFamily="18" charset="0"/>
                        </a:rPr>
                        <m:t>, ∀</m:t>
                      </m:r>
                      <m:r>
                        <a:rPr lang="fr-FR" i="1" dirty="0" smtClean="0">
                          <a:latin typeface="Cambria Math" panose="02040503050406030204" pitchFamily="18" charset="0"/>
                          <a:ea typeface="Cambria Math" panose="02040503050406030204" pitchFamily="18" charset="0"/>
                        </a:rPr>
                        <m:t>𝑖</m:t>
                      </m:r>
                      <m:r>
                        <a:rPr lang="fr-FR" i="1" dirty="0" smtClean="0">
                          <a:latin typeface="Cambria Math" panose="02040503050406030204" pitchFamily="18" charset="0"/>
                          <a:ea typeface="Cambria Math" panose="02040503050406030204" pitchFamily="18" charset="0"/>
                        </a:rPr>
                        <m:t>=0,…,</m:t>
                      </m:r>
                      <m:r>
                        <a:rPr lang="fr-FR" i="1" dirty="0" smtClean="0">
                          <a:latin typeface="Cambria Math" panose="02040503050406030204" pitchFamily="18" charset="0"/>
                          <a:ea typeface="Cambria Math" panose="02040503050406030204" pitchFamily="18" charset="0"/>
                        </a:rPr>
                        <m:t>𝑛</m:t>
                      </m:r>
                    </m:oMath>
                  </m:oMathPara>
                </a14:m>
                <a:endParaRPr lang="fr-FR" dirty="0">
                  <a:ea typeface="Cambria Math" panose="02040503050406030204" pitchFamily="18" charset="0"/>
                </a:endParaRPr>
              </a:p>
              <a:p>
                <a:pPr marL="0" indent="0" algn="just">
                  <a:buFont typeface="Wingdings 2" pitchFamily="18" charset="2"/>
                  <a:buNone/>
                </a:pPr>
                <a:r>
                  <a:rPr lang="fr-FR" dirty="0"/>
                  <a:t>POUR TOUT </a:t>
                </a:r>
                <a14:m>
                  <m:oMath xmlns:m="http://schemas.openxmlformats.org/officeDocument/2006/math">
                    <m:r>
                      <a:rPr lang="fr-FR" b="0" i="1" dirty="0" smtClean="0">
                        <a:latin typeface="Cambria Math" panose="02040503050406030204" pitchFamily="18" charset="0"/>
                      </a:rPr>
                      <m:t>𝑤</m:t>
                    </m:r>
                  </m:oMath>
                </a14:m>
                <a:r>
                  <a:rPr lang="fr-FR" dirty="0"/>
                  <a:t> de </a:t>
                </a:r>
                <a14:m>
                  <m:oMath xmlns:m="http://schemas.openxmlformats.org/officeDocument/2006/math">
                    <m:r>
                      <a:rPr lang="fr-FR" b="0" i="1" dirty="0" smtClean="0">
                        <a:latin typeface="Cambria Math" panose="02040503050406030204" pitchFamily="18" charset="0"/>
                      </a:rPr>
                      <m:t>0</m:t>
                    </m:r>
                  </m:oMath>
                </a14:m>
                <a:r>
                  <a:rPr lang="fr-FR" dirty="0"/>
                  <a:t> à </a:t>
                </a:r>
                <a14:m>
                  <m:oMath xmlns:m="http://schemas.openxmlformats.org/officeDocument/2006/math">
                    <m:r>
                      <a:rPr lang="fr-FR" b="0" i="1" dirty="0" smtClean="0">
                        <a:latin typeface="Cambria Math" panose="02040503050406030204" pitchFamily="18" charset="0"/>
                      </a:rPr>
                      <m:t>𝑊</m:t>
                    </m:r>
                  </m:oMath>
                </a14:m>
                <a:r>
                  <a:rPr lang="fr-FR" dirty="0"/>
                  <a:t>:</a:t>
                </a:r>
              </a:p>
              <a:p>
                <a:pPr marL="0" indent="0" algn="just" defTabSz="538163">
                  <a:buFont typeface="Wingdings 2" pitchFamily="18" charset="2"/>
                  <a:buNone/>
                  <a:tabLst>
                    <a:tab pos="355600" algn="l"/>
                    <a:tab pos="720725" algn="l"/>
                    <a:tab pos="1076325" algn="l"/>
                  </a:tabLst>
                </a:pPr>
                <a:r>
                  <a:rPr lang="fr-FR" dirty="0"/>
                  <a:t>	POUR TOUT </a:t>
                </a:r>
                <a14:m>
                  <m:oMath xmlns:m="http://schemas.openxmlformats.org/officeDocument/2006/math">
                    <m:r>
                      <a:rPr lang="fr-FR" b="0" i="1" dirty="0" smtClean="0">
                        <a:latin typeface="Cambria Math" panose="02040503050406030204" pitchFamily="18" charset="0"/>
                      </a:rPr>
                      <m:t>𝑖</m:t>
                    </m:r>
                  </m:oMath>
                </a14:m>
                <a:r>
                  <a:rPr lang="fr-FR" dirty="0"/>
                  <a:t> de </a:t>
                </a:r>
                <a14:m>
                  <m:oMath xmlns:m="http://schemas.openxmlformats.org/officeDocument/2006/math">
                    <m:r>
                      <a:rPr lang="fr-FR" b="0" i="1" dirty="0" smtClean="0">
                        <a:latin typeface="Cambria Math" panose="02040503050406030204" pitchFamily="18" charset="0"/>
                      </a:rPr>
                      <m:t>1</m:t>
                    </m:r>
                  </m:oMath>
                </a14:m>
                <a:r>
                  <a:rPr lang="fr-FR" dirty="0"/>
                  <a:t> à </a:t>
                </a:r>
                <a14:m>
                  <m:oMath xmlns:m="http://schemas.openxmlformats.org/officeDocument/2006/math">
                    <m:r>
                      <a:rPr lang="fr-FR" b="0" i="1" dirty="0" smtClean="0">
                        <a:latin typeface="Cambria Math" panose="02040503050406030204" pitchFamily="18" charset="0"/>
                      </a:rPr>
                      <m:t>𝑛</m:t>
                    </m:r>
                  </m:oMath>
                </a14:m>
                <a:r>
                  <a:rPr lang="fr-FR" dirty="0"/>
                  <a:t>:</a:t>
                </a:r>
              </a:p>
              <a:p>
                <a:pPr marL="0" indent="0" algn="just" defTabSz="538163">
                  <a:buFont typeface="Wingdings 2" pitchFamily="18" charset="2"/>
                  <a:buNone/>
                  <a:tabLst>
                    <a:tab pos="355600" algn="l"/>
                    <a:tab pos="720725" algn="l"/>
                    <a:tab pos="1076325" algn="l"/>
                  </a:tabLst>
                </a:pPr>
                <a:r>
                  <a:rPr lang="fr-FR" dirty="0"/>
                  <a:t>		SI </a:t>
                </a:r>
                <a14:m>
                  <m:oMath xmlns:m="http://schemas.openxmlformats.org/officeDocument/2006/math">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𝑤</m:t>
                        </m:r>
                      </m:e>
                      <m:sub>
                        <m:r>
                          <a:rPr lang="fr-FR" i="1" dirty="0" smtClean="0">
                            <a:latin typeface="Cambria Math" panose="02040503050406030204" pitchFamily="18" charset="0"/>
                          </a:rPr>
                          <m:t>𝑖</m:t>
                        </m:r>
                      </m:sub>
                    </m:sSub>
                    <m:r>
                      <a:rPr lang="fr-FR" i="1" dirty="0" smtClean="0">
                        <a:latin typeface="Cambria Math" panose="02040503050406030204" pitchFamily="18" charset="0"/>
                        <a:ea typeface="Cambria Math" panose="02040503050406030204" pitchFamily="18" charset="0"/>
                      </a:rPr>
                      <m:t>≤</m:t>
                    </m:r>
                    <m:r>
                      <a:rPr lang="fr-FR" b="0" i="1" dirty="0" smtClean="0">
                        <a:latin typeface="Cambria Math" panose="02040503050406030204" pitchFamily="18" charset="0"/>
                        <a:ea typeface="Cambria Math" panose="02040503050406030204" pitchFamily="18" charset="0"/>
                      </a:rPr>
                      <m:t>𝑤</m:t>
                    </m:r>
                    <m:r>
                      <a:rPr lang="fr-FR" i="1" dirty="0" smtClean="0">
                        <a:latin typeface="Cambria Math" panose="02040503050406030204" pitchFamily="18" charset="0"/>
                        <a:ea typeface="Cambria Math" panose="02040503050406030204" pitchFamily="18" charset="0"/>
                      </a:rPr>
                      <m:t>:</m:t>
                    </m:r>
                  </m:oMath>
                </a14:m>
                <a:endParaRPr lang="fr-FR" dirty="0">
                  <a:ea typeface="Cambria Math" panose="02040503050406030204" pitchFamily="18" charset="0"/>
                </a:endParaRPr>
              </a:p>
              <a:p>
                <a:pPr marL="0" indent="0" algn="just" defTabSz="538163">
                  <a:buFont typeface="Wingdings 2" pitchFamily="18" charset="2"/>
                  <a:buNone/>
                  <a:tabLst>
                    <a:tab pos="355600" algn="l"/>
                    <a:tab pos="720725" algn="l"/>
                    <a:tab pos="1076325" algn="l"/>
                  </a:tabLst>
                </a:pPr>
                <a:r>
                  <a:rPr lang="fr-FR" dirty="0"/>
                  <a:t>			</a:t>
                </a:r>
                <a:r>
                  <a:rPr lang="fr-FR" dirty="0">
                    <a:solidFill>
                      <a:srgbClr val="836967"/>
                    </a:solidFill>
                  </a:rPr>
                  <a:t> </a:t>
                </a:r>
                <a14:m>
                  <m:oMath xmlns:m="http://schemas.openxmlformats.org/officeDocument/2006/math">
                    <m:r>
                      <a:rPr lang="fr-FR" i="1" dirty="0" smtClean="0">
                        <a:solidFill>
                          <a:srgbClr val="836967"/>
                        </a:solidFill>
                        <a:latin typeface="Cambria Math" panose="02040503050406030204" pitchFamily="18" charset="0"/>
                      </a:rPr>
                      <m:t>𝑓</m:t>
                    </m:r>
                    <m:d>
                      <m:dPr>
                        <m:ctrlPr>
                          <a:rPr lang="fr-FR" i="1" dirty="0" smtClean="0">
                            <a:solidFill>
                              <a:srgbClr val="836967"/>
                            </a:solidFill>
                            <a:latin typeface="Cambria Math" panose="02040503050406030204" pitchFamily="18" charset="0"/>
                          </a:rPr>
                        </m:ctrlPr>
                      </m:dPr>
                      <m:e>
                        <m:r>
                          <m:rPr>
                            <m:nor/>
                          </m:rPr>
                          <a:rPr lang="fr-FR" dirty="0" smtClean="0">
                            <a:latin typeface="Cambria Math" panose="02040503050406030204" pitchFamily="18" charset="0"/>
                          </a:rPr>
                          <m:t>W</m:t>
                        </m:r>
                        <m:r>
                          <m:rPr>
                            <m:nor/>
                          </m:rPr>
                          <a:rPr lang="fr-FR" dirty="0" smtClean="0">
                            <a:latin typeface="Cambria Math" panose="02040503050406030204" pitchFamily="18" charset="0"/>
                          </a:rPr>
                          <m:t>, </m:t>
                        </m:r>
                        <m:r>
                          <m:rPr>
                            <m:nor/>
                          </m:rPr>
                          <a:rPr lang="fr-FR" dirty="0" smtClean="0">
                            <a:latin typeface="Cambria Math" panose="02040503050406030204" pitchFamily="18" charset="0"/>
                          </a:rPr>
                          <m:t>i</m:t>
                        </m:r>
                      </m:e>
                    </m:d>
                    <m:r>
                      <m:rPr>
                        <m:nor/>
                      </m:rPr>
                      <a:rPr lang="fr-FR" dirty="0" smtClean="0">
                        <a:latin typeface="Cambria Math" panose="02040503050406030204" pitchFamily="18" charset="0"/>
                      </a:rPr>
                      <m:t>=</m:t>
                    </m:r>
                    <m:func>
                      <m:funcPr>
                        <m:ctrlPr>
                          <a:rPr lang="fr-FR" i="1" dirty="0" smtClean="0">
                            <a:latin typeface="Cambria Math" panose="02040503050406030204" pitchFamily="18" charset="0"/>
                          </a:rPr>
                        </m:ctrlPr>
                      </m:funcPr>
                      <m:fName>
                        <m:r>
                          <m:rPr>
                            <m:nor/>
                          </m:rPr>
                          <a:rPr lang="fr-FR" dirty="0" smtClean="0">
                            <a:latin typeface="Cambria Math" panose="02040503050406030204" pitchFamily="18" charset="0"/>
                          </a:rPr>
                          <m:t>max</m:t>
                        </m:r>
                      </m:fName>
                      <m:e>
                        <m:d>
                          <m:dPr>
                            <m:ctrlPr>
                              <a:rPr lang="fr-FR" i="1" dirty="0" smtClean="0">
                                <a:latin typeface="Cambria Math" panose="02040503050406030204" pitchFamily="18" charset="0"/>
                              </a:rPr>
                            </m:ctrlPr>
                          </m:dPr>
                          <m:e>
                            <m:sSub>
                              <m:sSubPr>
                                <m:ctrlPr>
                                  <a:rPr lang="fr-FR" i="1" dirty="0" smtClean="0">
                                    <a:solidFill>
                                      <a:srgbClr val="836967"/>
                                    </a:solidFill>
                                    <a:latin typeface="Cambria Math" panose="02040503050406030204" pitchFamily="18" charset="0"/>
                                  </a:rPr>
                                </m:ctrlPr>
                              </m:sSubPr>
                              <m:e>
                                <m:r>
                                  <m:rPr>
                                    <m:nor/>
                                  </m:rPr>
                                  <a:rPr lang="fr-FR" i="1" dirty="0">
                                    <a:solidFill>
                                      <a:srgbClr val="836967"/>
                                    </a:solidFill>
                                    <a:latin typeface="Cambria Math" panose="02040503050406030204" pitchFamily="18" charset="0"/>
                                  </a:rPr>
                                  <m:t>f</m:t>
                                </m:r>
                                <m:r>
                                  <m:rPr>
                                    <m:nor/>
                                  </m:rPr>
                                  <a:rPr lang="fr-FR" dirty="0" smtClean="0">
                                    <a:solidFill>
                                      <a:srgbClr val="836967"/>
                                    </a:solidFill>
                                    <a:latin typeface="Cambria Math" panose="02040503050406030204" pitchFamily="18" charset="0"/>
                                  </a:rPr>
                                  <m:t>[</m:t>
                                </m:r>
                                <m:r>
                                  <m:rPr>
                                    <m:nor/>
                                  </m:rPr>
                                  <a:rPr lang="fr-FR" dirty="0" smtClean="0">
                                    <a:solidFill>
                                      <a:srgbClr val="836967"/>
                                    </a:solidFill>
                                    <a:latin typeface="Cambria Math" panose="02040503050406030204" pitchFamily="18" charset="0"/>
                                  </a:rPr>
                                  <m:t>W</m:t>
                                </m:r>
                                <m:r>
                                  <m:rPr>
                                    <m:nor/>
                                  </m:rPr>
                                  <a:rPr lang="fr-FR" dirty="0" smtClean="0">
                                    <a:solidFill>
                                      <a:srgbClr val="836967"/>
                                    </a:solidFill>
                                    <a:latin typeface="Cambria Math" panose="02040503050406030204" pitchFamily="18" charset="0"/>
                                  </a:rPr>
                                  <m:t>−</m:t>
                                </m:r>
                                <m:sSub>
                                  <m:sSubPr>
                                    <m:ctrlPr>
                                      <a:rPr lang="fr-FR" i="1" dirty="0" smtClean="0">
                                        <a:solidFill>
                                          <a:srgbClr val="836967"/>
                                        </a:solidFill>
                                        <a:latin typeface="Cambria Math" panose="02040503050406030204" pitchFamily="18" charset="0"/>
                                      </a:rPr>
                                    </m:ctrlPr>
                                  </m:sSubPr>
                                  <m:e>
                                    <m:r>
                                      <a:rPr lang="fr-FR" i="1" dirty="0" smtClean="0">
                                        <a:solidFill>
                                          <a:srgbClr val="836967"/>
                                        </a:solidFill>
                                        <a:latin typeface="Cambria Math" panose="02040503050406030204" pitchFamily="18" charset="0"/>
                                      </a:rPr>
                                      <m:t>𝑤</m:t>
                                    </m:r>
                                  </m:e>
                                  <m:sub>
                                    <m:r>
                                      <a:rPr lang="fr-FR" i="1" dirty="0" smtClean="0">
                                        <a:solidFill>
                                          <a:srgbClr val="836967"/>
                                        </a:solidFill>
                                        <a:latin typeface="Cambria Math" panose="02040503050406030204" pitchFamily="18" charset="0"/>
                                      </a:rPr>
                                      <m:t>𝑖</m:t>
                                    </m:r>
                                  </m:sub>
                                </m:sSub>
                                <m:r>
                                  <m:rPr>
                                    <m:nor/>
                                  </m:rPr>
                                  <a:rPr lang="fr-FR" dirty="0" smtClean="0">
                                    <a:solidFill>
                                      <a:srgbClr val="836967"/>
                                    </a:solidFill>
                                    <a:latin typeface="Cambria Math" panose="02040503050406030204" pitchFamily="18" charset="0"/>
                                  </a:rPr>
                                  <m:t>,</m:t>
                                </m:r>
                                <m:r>
                                  <m:rPr>
                                    <m:nor/>
                                  </m:rPr>
                                  <a:rPr lang="fr-FR" dirty="0" smtClean="0">
                                    <a:solidFill>
                                      <a:srgbClr val="836967"/>
                                    </a:solidFill>
                                    <a:latin typeface="Cambria Math" panose="02040503050406030204" pitchFamily="18" charset="0"/>
                                  </a:rPr>
                                  <m:t>i</m:t>
                                </m:r>
                                <m:r>
                                  <m:rPr>
                                    <m:nor/>
                                  </m:rPr>
                                  <a:rPr lang="fr-FR" dirty="0" smtClean="0">
                                    <a:solidFill>
                                      <a:srgbClr val="836967"/>
                                    </a:solidFill>
                                    <a:latin typeface="Cambria Math" panose="02040503050406030204" pitchFamily="18" charset="0"/>
                                  </a:rPr>
                                  <m:t>−1]+</m:t>
                                </m:r>
                                <m:r>
                                  <m:rPr>
                                    <m:nor/>
                                  </m:rPr>
                                  <a:rPr lang="fr-FR" dirty="0" smtClean="0">
                                    <a:latin typeface="Cambria Math" panose="02040503050406030204" pitchFamily="18" charset="0"/>
                                  </a:rPr>
                                  <m:t>v</m:t>
                                </m:r>
                              </m:e>
                              <m:sub>
                                <m:r>
                                  <m:rPr>
                                    <m:nor/>
                                  </m:rPr>
                                  <a:rPr lang="fr-FR" dirty="0" smtClean="0">
                                    <a:latin typeface="Cambria Math" panose="02040503050406030204" pitchFamily="18" charset="0"/>
                                  </a:rPr>
                                  <m:t>i</m:t>
                                </m:r>
                              </m:sub>
                            </m:sSub>
                            <m:r>
                              <m:rPr>
                                <m:nor/>
                              </m:rPr>
                              <a:rPr lang="fr-FR" dirty="0" smtClean="0">
                                <a:latin typeface="Cambria Math" panose="02040503050406030204" pitchFamily="18" charset="0"/>
                              </a:rPr>
                              <m:t>,</m:t>
                            </m:r>
                            <m:r>
                              <a:rPr lang="fr-FR" i="1" dirty="0" smtClean="0">
                                <a:solidFill>
                                  <a:srgbClr val="836967"/>
                                </a:solidFill>
                                <a:latin typeface="Cambria Math" panose="02040503050406030204" pitchFamily="18" charset="0"/>
                              </a:rPr>
                              <m:t>𝑓</m:t>
                            </m:r>
                            <m:d>
                              <m:dPr>
                                <m:begChr m:val="["/>
                                <m:endChr m:val="]"/>
                                <m:ctrlPr>
                                  <a:rPr lang="fr-FR" i="1" dirty="0" smtClean="0">
                                    <a:solidFill>
                                      <a:srgbClr val="836967"/>
                                    </a:solidFill>
                                    <a:latin typeface="Cambria Math" panose="02040503050406030204" pitchFamily="18" charset="0"/>
                                  </a:rPr>
                                </m:ctrlPr>
                              </m:dPr>
                              <m:e>
                                <m:r>
                                  <a:rPr lang="fr-FR" i="1" dirty="0" smtClean="0">
                                    <a:solidFill>
                                      <a:srgbClr val="836967"/>
                                    </a:solidFill>
                                    <a:latin typeface="Cambria Math" panose="02040503050406030204" pitchFamily="18" charset="0"/>
                                  </a:rPr>
                                  <m:t>𝑊</m:t>
                                </m:r>
                                <m:r>
                                  <a:rPr lang="fr-FR" i="1" dirty="0" smtClean="0">
                                    <a:solidFill>
                                      <a:srgbClr val="836967"/>
                                    </a:solidFill>
                                    <a:latin typeface="Cambria Math" panose="02040503050406030204" pitchFamily="18" charset="0"/>
                                  </a:rPr>
                                  <m:t>,</m:t>
                                </m:r>
                                <m:r>
                                  <a:rPr lang="fr-FR" i="1" dirty="0" smtClean="0">
                                    <a:solidFill>
                                      <a:srgbClr val="836967"/>
                                    </a:solidFill>
                                    <a:latin typeface="Cambria Math" panose="02040503050406030204" pitchFamily="18" charset="0"/>
                                  </a:rPr>
                                  <m:t>𝑖</m:t>
                                </m:r>
                                <m:r>
                                  <a:rPr lang="fr-FR" i="1" dirty="0" smtClean="0">
                                    <a:solidFill>
                                      <a:srgbClr val="836967"/>
                                    </a:solidFill>
                                    <a:latin typeface="Cambria Math" panose="02040503050406030204" pitchFamily="18" charset="0"/>
                                  </a:rPr>
                                  <m:t>−1</m:t>
                                </m:r>
                              </m:e>
                            </m:d>
                          </m:e>
                        </m:d>
                      </m:e>
                    </m:func>
                  </m:oMath>
                </a14:m>
                <a:endParaRPr lang="fr-FR" dirty="0"/>
              </a:p>
              <a:p>
                <a:pPr marL="0" indent="0" algn="just" defTabSz="538163">
                  <a:buFont typeface="Wingdings 2" pitchFamily="18" charset="2"/>
                  <a:buNone/>
                  <a:tabLst>
                    <a:tab pos="355600" algn="l"/>
                    <a:tab pos="720725" algn="l"/>
                    <a:tab pos="1076325" algn="l"/>
                  </a:tabLst>
                </a:pPr>
                <a:r>
                  <a:rPr lang="fr-FR" dirty="0"/>
                  <a:t>		SINON :</a:t>
                </a:r>
              </a:p>
              <a:p>
                <a:pPr marL="0" indent="0" algn="just" defTabSz="538163">
                  <a:buFont typeface="Wingdings 2" pitchFamily="18" charset="2"/>
                  <a:buNone/>
                  <a:tabLst>
                    <a:tab pos="355600" algn="l"/>
                    <a:tab pos="720725" algn="l"/>
                    <a:tab pos="1076325" algn="l"/>
                  </a:tabLst>
                </a:pPr>
                <a:r>
                  <a:rPr lang="fr-FR" dirty="0"/>
                  <a:t>			</a:t>
                </a:r>
                <a:r>
                  <a:rPr lang="fr-FR" dirty="0">
                    <a:solidFill>
                      <a:srgbClr val="836967"/>
                    </a:solidFill>
                  </a:rPr>
                  <a:t> </a:t>
                </a:r>
                <a14:m>
                  <m:oMath xmlns:m="http://schemas.openxmlformats.org/officeDocument/2006/math">
                    <m:r>
                      <a:rPr lang="fr-FR" i="1" dirty="0" smtClean="0">
                        <a:solidFill>
                          <a:srgbClr val="836967"/>
                        </a:solidFill>
                        <a:latin typeface="Cambria Math" panose="02040503050406030204" pitchFamily="18" charset="0"/>
                      </a:rPr>
                      <m:t>𝑓</m:t>
                    </m:r>
                    <m:d>
                      <m:dPr>
                        <m:ctrlPr>
                          <a:rPr lang="fr-FR" i="1" dirty="0" smtClean="0">
                            <a:solidFill>
                              <a:srgbClr val="836967"/>
                            </a:solidFill>
                            <a:latin typeface="Cambria Math" panose="02040503050406030204" pitchFamily="18" charset="0"/>
                          </a:rPr>
                        </m:ctrlPr>
                      </m:dPr>
                      <m:e>
                        <m:r>
                          <m:rPr>
                            <m:nor/>
                          </m:rPr>
                          <a:rPr lang="fr-FR" dirty="0" smtClean="0">
                            <a:latin typeface="Cambria Math" panose="02040503050406030204" pitchFamily="18" charset="0"/>
                          </a:rPr>
                          <m:t>W</m:t>
                        </m:r>
                        <m:r>
                          <m:rPr>
                            <m:nor/>
                          </m:rPr>
                          <a:rPr lang="fr-FR" dirty="0" smtClean="0">
                            <a:latin typeface="Cambria Math" panose="02040503050406030204" pitchFamily="18" charset="0"/>
                          </a:rPr>
                          <m:t>, </m:t>
                        </m:r>
                        <m:r>
                          <m:rPr>
                            <m:nor/>
                          </m:rPr>
                          <a:rPr lang="fr-FR" dirty="0" smtClean="0">
                            <a:latin typeface="Cambria Math" panose="02040503050406030204" pitchFamily="18" charset="0"/>
                          </a:rPr>
                          <m:t>i</m:t>
                        </m:r>
                      </m:e>
                    </m:d>
                    <m:r>
                      <m:rPr>
                        <m:nor/>
                      </m:rPr>
                      <a:rPr lang="fr-FR" dirty="0" smtClean="0">
                        <a:latin typeface="Cambria Math" panose="02040503050406030204" pitchFamily="18" charset="0"/>
                      </a:rPr>
                      <m:t>=</m:t>
                    </m:r>
                    <m:r>
                      <a:rPr lang="fr-FR" i="1" dirty="0">
                        <a:solidFill>
                          <a:srgbClr val="836967"/>
                        </a:solidFill>
                        <a:latin typeface="Cambria Math" panose="02040503050406030204" pitchFamily="18" charset="0"/>
                      </a:rPr>
                      <m:t>𝑓</m:t>
                    </m:r>
                    <m:d>
                      <m:dPr>
                        <m:begChr m:val="["/>
                        <m:endChr m:val="]"/>
                        <m:ctrlPr>
                          <a:rPr lang="fr-FR" i="1" dirty="0">
                            <a:solidFill>
                              <a:srgbClr val="836967"/>
                            </a:solidFill>
                            <a:latin typeface="Cambria Math" panose="02040503050406030204" pitchFamily="18" charset="0"/>
                          </a:rPr>
                        </m:ctrlPr>
                      </m:dPr>
                      <m:e>
                        <m:r>
                          <a:rPr lang="fr-FR" i="1" dirty="0">
                            <a:solidFill>
                              <a:srgbClr val="836967"/>
                            </a:solidFill>
                            <a:latin typeface="Cambria Math" panose="02040503050406030204" pitchFamily="18" charset="0"/>
                          </a:rPr>
                          <m:t>𝑊</m:t>
                        </m:r>
                        <m:r>
                          <a:rPr lang="fr-FR" i="1" dirty="0">
                            <a:solidFill>
                              <a:srgbClr val="836967"/>
                            </a:solidFill>
                            <a:latin typeface="Cambria Math" panose="02040503050406030204" pitchFamily="18" charset="0"/>
                          </a:rPr>
                          <m:t>,</m:t>
                        </m:r>
                        <m:r>
                          <a:rPr lang="fr-FR" i="1" dirty="0">
                            <a:solidFill>
                              <a:srgbClr val="836967"/>
                            </a:solidFill>
                            <a:latin typeface="Cambria Math" panose="02040503050406030204" pitchFamily="18" charset="0"/>
                          </a:rPr>
                          <m:t>𝑖</m:t>
                        </m:r>
                        <m:r>
                          <a:rPr lang="fr-FR" i="1" dirty="0">
                            <a:solidFill>
                              <a:srgbClr val="836967"/>
                            </a:solidFill>
                            <a:latin typeface="Cambria Math" panose="02040503050406030204" pitchFamily="18" charset="0"/>
                          </a:rPr>
                          <m:t>−1</m:t>
                        </m:r>
                      </m:e>
                    </m:d>
                  </m:oMath>
                </a14:m>
                <a:endParaRPr lang="fr-FR" dirty="0"/>
              </a:p>
              <a:p>
                <a:pPr marL="0" indent="0" algn="just">
                  <a:buFont typeface="Wingdings 2" pitchFamily="18" charset="2"/>
                  <a:buNone/>
                </a:pPr>
                <a:r>
                  <a:rPr lang="fr-FR" dirty="0"/>
                  <a:t>RETOURNER </a:t>
                </a:r>
                <a14:m>
                  <m:oMath xmlns:m="http://schemas.openxmlformats.org/officeDocument/2006/math">
                    <m:r>
                      <a:rPr lang="fr-FR" i="1" dirty="0" smtClean="0">
                        <a:solidFill>
                          <a:srgbClr val="836967"/>
                        </a:solidFill>
                        <a:latin typeface="Cambria Math" panose="02040503050406030204" pitchFamily="18" charset="0"/>
                      </a:rPr>
                      <m:t>𝑓</m:t>
                    </m:r>
                    <m:d>
                      <m:dPr>
                        <m:begChr m:val="["/>
                        <m:endChr m:val="]"/>
                        <m:ctrlPr>
                          <a:rPr lang="fr-FR" i="1" dirty="0" smtClean="0">
                            <a:solidFill>
                              <a:srgbClr val="836967"/>
                            </a:solidFill>
                            <a:latin typeface="Cambria Math" panose="02040503050406030204" pitchFamily="18" charset="0"/>
                          </a:rPr>
                        </m:ctrlPr>
                      </m:dPr>
                      <m:e>
                        <m:r>
                          <a:rPr lang="fr-FR" i="1" dirty="0" smtClean="0">
                            <a:solidFill>
                              <a:srgbClr val="836967"/>
                            </a:solidFill>
                            <a:latin typeface="Cambria Math" panose="02040503050406030204" pitchFamily="18" charset="0"/>
                          </a:rPr>
                          <m:t>𝑊</m:t>
                        </m:r>
                        <m:r>
                          <a:rPr lang="fr-FR" i="1" dirty="0" smtClean="0">
                            <a:solidFill>
                              <a:srgbClr val="836967"/>
                            </a:solidFill>
                            <a:latin typeface="Cambria Math" panose="02040503050406030204" pitchFamily="18" charset="0"/>
                          </a:rPr>
                          <m:t>,</m:t>
                        </m:r>
                        <m:r>
                          <a:rPr lang="fr-FR" i="1" dirty="0" smtClean="0">
                            <a:solidFill>
                              <a:srgbClr val="836967"/>
                            </a:solidFill>
                            <a:latin typeface="Cambria Math" panose="02040503050406030204" pitchFamily="18" charset="0"/>
                          </a:rPr>
                          <m:t>𝑖</m:t>
                        </m:r>
                        <m:r>
                          <a:rPr lang="fr-FR" i="1" dirty="0" smtClean="0">
                            <a:solidFill>
                              <a:srgbClr val="836967"/>
                            </a:solidFill>
                            <a:latin typeface="Cambria Math" panose="02040503050406030204" pitchFamily="18" charset="0"/>
                          </a:rPr>
                          <m:t>−1</m:t>
                        </m:r>
                      </m:e>
                    </m:d>
                  </m:oMath>
                </a14:m>
                <a:endParaRPr lang="fr-FR" dirty="0"/>
              </a:p>
            </p:txBody>
          </p:sp>
        </mc:Choice>
        <mc:Fallback xmlns="">
          <p:sp>
            <p:nvSpPr>
              <p:cNvPr id="7" name="Espace réservé du contenu 2">
                <a:extLst>
                  <a:ext uri="{FF2B5EF4-FFF2-40B4-BE49-F238E27FC236}">
                    <a16:creationId xmlns:a16="http://schemas.microsoft.com/office/drawing/2014/main" id="{6E06C6D8-81F2-4BBB-9A60-28A21F797D0F}"/>
                  </a:ext>
                </a:extLst>
              </p:cNvPr>
              <p:cNvSpPr txBox="1">
                <a:spLocks noRot="1" noChangeAspect="1" noMove="1" noResize="1" noEditPoints="1" noAdjustHandles="1" noChangeArrowheads="1" noChangeShapeType="1" noTextEdit="1"/>
              </p:cNvSpPr>
              <p:nvPr/>
            </p:nvSpPr>
            <p:spPr>
              <a:xfrm>
                <a:off x="5157386" y="761999"/>
                <a:ext cx="6432949" cy="5414593"/>
              </a:xfrm>
              <a:prstGeom prst="rect">
                <a:avLst/>
              </a:prstGeom>
              <a:blipFill>
                <a:blip r:embed="rId3"/>
                <a:stretch>
                  <a:fillRect l="-853" t="-1239" b="-1464"/>
                </a:stretch>
              </a:blipFill>
            </p:spPr>
            <p:txBody>
              <a:bodyPr/>
              <a:lstStyle/>
              <a:p>
                <a:r>
                  <a:rPr lang="fr-FR">
                    <a:noFill/>
                  </a:rPr>
                  <a:t> </a:t>
                </a:r>
              </a:p>
            </p:txBody>
          </p:sp>
        </mc:Fallback>
      </mc:AlternateContent>
    </p:spTree>
    <p:extLst>
      <p:ext uri="{BB962C8B-B14F-4D97-AF65-F5344CB8AC3E}">
        <p14:creationId xmlns:p14="http://schemas.microsoft.com/office/powerpoint/2010/main" val="177870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D6FD9C3-E1A1-400E-8439-56DBCF22F007}"/>
              </a:ext>
            </a:extLst>
          </p:cNvPr>
          <p:cNvSpPr txBox="1"/>
          <p:nvPr/>
        </p:nvSpPr>
        <p:spPr>
          <a:xfrm>
            <a:off x="900690" y="885163"/>
            <a:ext cx="10390620" cy="2123658"/>
          </a:xfrm>
          <a:prstGeom prst="rect">
            <a:avLst/>
          </a:prstGeom>
          <a:noFill/>
        </p:spPr>
        <p:txBody>
          <a:bodyPr wrap="square">
            <a:spAutoFit/>
          </a:bodyPr>
          <a:lstStyle/>
          <a:p>
            <a:r>
              <a:rPr lang="fr-FR" sz="1100" dirty="0"/>
              <a:t>A chaque itération de w, </a:t>
            </a:r>
          </a:p>
          <a:p>
            <a:pPr lvl="1"/>
            <a:r>
              <a:rPr lang="fr-FR" sz="1100" dirty="0"/>
              <a:t>si l’on peux acheter l’action en cours</a:t>
            </a:r>
          </a:p>
          <a:p>
            <a:pPr lvl="2"/>
            <a:r>
              <a:rPr lang="fr-FR" sz="1100" dirty="0"/>
              <a:t>on calculera si notre profit augmente en comparant le profit généré par l’action précédente ou par l’addition du profit de l’action actuelle + le profit calculé pour w – le prix de l’action actuelle sur l’action précédente.</a:t>
            </a:r>
          </a:p>
          <a:p>
            <a:pPr lvl="2"/>
            <a:endParaRPr lang="fr-FR" sz="1100" dirty="0"/>
          </a:p>
          <a:p>
            <a:pPr lvl="2"/>
            <a:r>
              <a:rPr lang="fr-FR" sz="1100" dirty="0"/>
              <a:t>Exemple ci-dessous : Le résultat de la cellule bleu est obtenu de la façon suivante : W = 14€ ( montant à investir).</a:t>
            </a:r>
          </a:p>
          <a:p>
            <a:pPr lvl="2"/>
            <a:r>
              <a:rPr lang="fr-FR" sz="1100" dirty="0"/>
              <a:t>Lorsque l’on arrive a l’action 18, nous avons déjà calculé le profit possible avec les 17 actions précédentes. On constate que le profit max avant notre test est de 1,12€ en choisissant les actions 16 et 17. Vu que l’on veut maximiser le profit, on va comparer le profit réaliser en achetant notre action 18 + le profit calculé précédemment avec w – le prix d’achat de l’action 18 soit 4€ (en vert pâle).</a:t>
            </a:r>
          </a:p>
          <a:p>
            <a:pPr lvl="2"/>
            <a:r>
              <a:rPr lang="fr-FR" sz="1100" dirty="0"/>
              <a:t>On constate que le profit était de 0,48€ + le profit de l’action 18 est de 1,4€ </a:t>
            </a:r>
            <a:r>
              <a:rPr lang="fr-FR" sz="1100" dirty="0">
                <a:sym typeface="Wingdings" panose="05000000000000000000" pitchFamily="2" charset="2"/>
              </a:rPr>
              <a:t></a:t>
            </a:r>
            <a:r>
              <a:rPr lang="fr-FR" sz="1100" dirty="0"/>
              <a:t> 1,88€ cela est supérieur au profit calculer a la ligne précédente sans l’action 18.</a:t>
            </a:r>
          </a:p>
          <a:p>
            <a:pPr marL="444500" lvl="2"/>
            <a:r>
              <a:rPr lang="fr-FR" sz="1100" dirty="0"/>
              <a:t>si l’on ne peux acheter l’action en cours, on reportera le profit généré avec l’action précédente.</a:t>
            </a:r>
          </a:p>
          <a:p>
            <a:pPr marL="444500" lvl="2"/>
            <a:r>
              <a:rPr lang="fr-FR" sz="1100" dirty="0"/>
              <a:t>Grace a cela, chaque itération de w est considéré comme optimal.</a:t>
            </a:r>
          </a:p>
        </p:txBody>
      </p:sp>
      <p:graphicFrame>
        <p:nvGraphicFramePr>
          <p:cNvPr id="16" name="Tableau 15">
            <a:extLst>
              <a:ext uri="{FF2B5EF4-FFF2-40B4-BE49-F238E27FC236}">
                <a16:creationId xmlns:a16="http://schemas.microsoft.com/office/drawing/2014/main" id="{6A2109FA-3266-4F51-920A-7EC030BB6292}"/>
              </a:ext>
            </a:extLst>
          </p:cNvPr>
          <p:cNvGraphicFramePr>
            <a:graphicFrameLocks noGrp="1"/>
          </p:cNvGraphicFramePr>
          <p:nvPr>
            <p:extLst>
              <p:ext uri="{D42A27DB-BD31-4B8C-83A1-F6EECF244321}">
                <p14:modId xmlns:p14="http://schemas.microsoft.com/office/powerpoint/2010/main" val="2626296631"/>
              </p:ext>
            </p:extLst>
          </p:nvPr>
        </p:nvGraphicFramePr>
        <p:xfrm>
          <a:off x="2438404" y="3107722"/>
          <a:ext cx="7315192" cy="3238444"/>
        </p:xfrm>
        <a:graphic>
          <a:graphicData uri="http://schemas.openxmlformats.org/drawingml/2006/table">
            <a:tbl>
              <a:tblPr/>
              <a:tblGrid>
                <a:gridCol w="935434">
                  <a:extLst>
                    <a:ext uri="{9D8B030D-6E8A-4147-A177-3AD203B41FA5}">
                      <a16:colId xmlns:a16="http://schemas.microsoft.com/office/drawing/2014/main" val="2314515663"/>
                    </a:ext>
                  </a:extLst>
                </a:gridCol>
                <a:gridCol w="490533">
                  <a:extLst>
                    <a:ext uri="{9D8B030D-6E8A-4147-A177-3AD203B41FA5}">
                      <a16:colId xmlns:a16="http://schemas.microsoft.com/office/drawing/2014/main" val="1894988380"/>
                    </a:ext>
                  </a:extLst>
                </a:gridCol>
                <a:gridCol w="296601">
                  <a:extLst>
                    <a:ext uri="{9D8B030D-6E8A-4147-A177-3AD203B41FA5}">
                      <a16:colId xmlns:a16="http://schemas.microsoft.com/office/drawing/2014/main" val="1177642515"/>
                    </a:ext>
                  </a:extLst>
                </a:gridCol>
                <a:gridCol w="125485">
                  <a:extLst>
                    <a:ext uri="{9D8B030D-6E8A-4147-A177-3AD203B41FA5}">
                      <a16:colId xmlns:a16="http://schemas.microsoft.com/office/drawing/2014/main" val="2539602449"/>
                    </a:ext>
                  </a:extLst>
                </a:gridCol>
                <a:gridCol w="125485">
                  <a:extLst>
                    <a:ext uri="{9D8B030D-6E8A-4147-A177-3AD203B41FA5}">
                      <a16:colId xmlns:a16="http://schemas.microsoft.com/office/drawing/2014/main" val="722128091"/>
                    </a:ext>
                  </a:extLst>
                </a:gridCol>
                <a:gridCol w="125485">
                  <a:extLst>
                    <a:ext uri="{9D8B030D-6E8A-4147-A177-3AD203B41FA5}">
                      <a16:colId xmlns:a16="http://schemas.microsoft.com/office/drawing/2014/main" val="3797831025"/>
                    </a:ext>
                  </a:extLst>
                </a:gridCol>
                <a:gridCol w="125485">
                  <a:extLst>
                    <a:ext uri="{9D8B030D-6E8A-4147-A177-3AD203B41FA5}">
                      <a16:colId xmlns:a16="http://schemas.microsoft.com/office/drawing/2014/main" val="3962609752"/>
                    </a:ext>
                  </a:extLst>
                </a:gridCol>
                <a:gridCol w="299452">
                  <a:extLst>
                    <a:ext uri="{9D8B030D-6E8A-4147-A177-3AD203B41FA5}">
                      <a16:colId xmlns:a16="http://schemas.microsoft.com/office/drawing/2014/main" val="1848698535"/>
                    </a:ext>
                  </a:extLst>
                </a:gridCol>
                <a:gridCol w="299452">
                  <a:extLst>
                    <a:ext uri="{9D8B030D-6E8A-4147-A177-3AD203B41FA5}">
                      <a16:colId xmlns:a16="http://schemas.microsoft.com/office/drawing/2014/main" val="1179191530"/>
                    </a:ext>
                  </a:extLst>
                </a:gridCol>
                <a:gridCol w="299452">
                  <a:extLst>
                    <a:ext uri="{9D8B030D-6E8A-4147-A177-3AD203B41FA5}">
                      <a16:colId xmlns:a16="http://schemas.microsoft.com/office/drawing/2014/main" val="2091504522"/>
                    </a:ext>
                  </a:extLst>
                </a:gridCol>
                <a:gridCol w="299452">
                  <a:extLst>
                    <a:ext uri="{9D8B030D-6E8A-4147-A177-3AD203B41FA5}">
                      <a16:colId xmlns:a16="http://schemas.microsoft.com/office/drawing/2014/main" val="1748342489"/>
                    </a:ext>
                  </a:extLst>
                </a:gridCol>
                <a:gridCol w="299452">
                  <a:extLst>
                    <a:ext uri="{9D8B030D-6E8A-4147-A177-3AD203B41FA5}">
                      <a16:colId xmlns:a16="http://schemas.microsoft.com/office/drawing/2014/main" val="4011142670"/>
                    </a:ext>
                  </a:extLst>
                </a:gridCol>
                <a:gridCol w="299452">
                  <a:extLst>
                    <a:ext uri="{9D8B030D-6E8A-4147-A177-3AD203B41FA5}">
                      <a16:colId xmlns:a16="http://schemas.microsoft.com/office/drawing/2014/main" val="907108001"/>
                    </a:ext>
                  </a:extLst>
                </a:gridCol>
                <a:gridCol w="299452">
                  <a:extLst>
                    <a:ext uri="{9D8B030D-6E8A-4147-A177-3AD203B41FA5}">
                      <a16:colId xmlns:a16="http://schemas.microsoft.com/office/drawing/2014/main" val="1096901270"/>
                    </a:ext>
                  </a:extLst>
                </a:gridCol>
                <a:gridCol w="299452">
                  <a:extLst>
                    <a:ext uri="{9D8B030D-6E8A-4147-A177-3AD203B41FA5}">
                      <a16:colId xmlns:a16="http://schemas.microsoft.com/office/drawing/2014/main" val="2991805604"/>
                    </a:ext>
                  </a:extLst>
                </a:gridCol>
                <a:gridCol w="299452">
                  <a:extLst>
                    <a:ext uri="{9D8B030D-6E8A-4147-A177-3AD203B41FA5}">
                      <a16:colId xmlns:a16="http://schemas.microsoft.com/office/drawing/2014/main" val="523751042"/>
                    </a:ext>
                  </a:extLst>
                </a:gridCol>
                <a:gridCol w="299452">
                  <a:extLst>
                    <a:ext uri="{9D8B030D-6E8A-4147-A177-3AD203B41FA5}">
                      <a16:colId xmlns:a16="http://schemas.microsoft.com/office/drawing/2014/main" val="2953540313"/>
                    </a:ext>
                  </a:extLst>
                </a:gridCol>
                <a:gridCol w="299452">
                  <a:extLst>
                    <a:ext uri="{9D8B030D-6E8A-4147-A177-3AD203B41FA5}">
                      <a16:colId xmlns:a16="http://schemas.microsoft.com/office/drawing/2014/main" val="3683354538"/>
                    </a:ext>
                  </a:extLst>
                </a:gridCol>
                <a:gridCol w="299452">
                  <a:extLst>
                    <a:ext uri="{9D8B030D-6E8A-4147-A177-3AD203B41FA5}">
                      <a16:colId xmlns:a16="http://schemas.microsoft.com/office/drawing/2014/main" val="454694203"/>
                    </a:ext>
                  </a:extLst>
                </a:gridCol>
                <a:gridCol w="299452">
                  <a:extLst>
                    <a:ext uri="{9D8B030D-6E8A-4147-A177-3AD203B41FA5}">
                      <a16:colId xmlns:a16="http://schemas.microsoft.com/office/drawing/2014/main" val="4100237594"/>
                    </a:ext>
                  </a:extLst>
                </a:gridCol>
                <a:gridCol w="299452">
                  <a:extLst>
                    <a:ext uri="{9D8B030D-6E8A-4147-A177-3AD203B41FA5}">
                      <a16:colId xmlns:a16="http://schemas.microsoft.com/office/drawing/2014/main" val="3632448448"/>
                    </a:ext>
                  </a:extLst>
                </a:gridCol>
                <a:gridCol w="299452">
                  <a:extLst>
                    <a:ext uri="{9D8B030D-6E8A-4147-A177-3AD203B41FA5}">
                      <a16:colId xmlns:a16="http://schemas.microsoft.com/office/drawing/2014/main" val="2206903890"/>
                    </a:ext>
                  </a:extLst>
                </a:gridCol>
                <a:gridCol w="299452">
                  <a:extLst>
                    <a:ext uri="{9D8B030D-6E8A-4147-A177-3AD203B41FA5}">
                      <a16:colId xmlns:a16="http://schemas.microsoft.com/office/drawing/2014/main" val="3768390833"/>
                    </a:ext>
                  </a:extLst>
                </a:gridCol>
                <a:gridCol w="299452">
                  <a:extLst>
                    <a:ext uri="{9D8B030D-6E8A-4147-A177-3AD203B41FA5}">
                      <a16:colId xmlns:a16="http://schemas.microsoft.com/office/drawing/2014/main" val="1711578265"/>
                    </a:ext>
                  </a:extLst>
                </a:gridCol>
              </a:tblGrid>
              <a:tr h="163645">
                <a:tc>
                  <a:txBody>
                    <a:bodyPr/>
                    <a:lstStyle/>
                    <a:p>
                      <a:pPr algn="ctr" fontAlgn="ctr"/>
                      <a:r>
                        <a:rPr lang="fr-FR" sz="900" b="1" i="0" u="none" strike="noStrike">
                          <a:solidFill>
                            <a:srgbClr val="000000"/>
                          </a:solidFill>
                          <a:effectLst/>
                          <a:latin typeface="Calibri" panose="020F0502020204030204" pitchFamily="34" charset="0"/>
                        </a:rPr>
                        <a:t>w</a:t>
                      </a:r>
                      <a:r>
                        <a:rPr lang="fr-FR" sz="900" b="1" i="0" u="none" strike="noStrike" baseline="-25000">
                          <a:solidFill>
                            <a:srgbClr val="000000"/>
                          </a:solidFill>
                          <a:effectLst/>
                          <a:latin typeface="Calibri" panose="020F0502020204030204" pitchFamily="34" charset="0"/>
                        </a:rPr>
                        <a:t>i</a:t>
                      </a:r>
                      <a:r>
                        <a:rPr lang="fr-FR" sz="900" b="1" i="0" u="none" strike="noStrike">
                          <a:solidFill>
                            <a:srgbClr val="000000"/>
                          </a:solidFill>
                          <a:effectLst/>
                          <a:latin typeface="Calibri" panose="020F0502020204030204" pitchFamily="34" charset="0"/>
                        </a:rPr>
                        <a:t> = Valeur d'achat</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v</a:t>
                      </a:r>
                      <a:r>
                        <a:rPr lang="fr-FR" sz="900" b="1" i="0" u="none" strike="noStrike" baseline="-25000">
                          <a:solidFill>
                            <a:srgbClr val="000000"/>
                          </a:solidFill>
                          <a:effectLst/>
                          <a:latin typeface="Calibri" panose="020F0502020204030204" pitchFamily="34" charset="0"/>
                        </a:rPr>
                        <a:t>i </a:t>
                      </a:r>
                      <a:r>
                        <a:rPr lang="fr-FR" sz="900" b="1" i="0" u="none" strike="noStrike">
                          <a:solidFill>
                            <a:srgbClr val="000000"/>
                          </a:solidFill>
                          <a:effectLst/>
                          <a:latin typeface="Calibri" panose="020F0502020204030204" pitchFamily="34" charset="0"/>
                        </a:rPr>
                        <a:t>= Profit</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900" b="1" i="0" u="none" strike="noStrike">
                          <a:solidFill>
                            <a:srgbClr val="000000"/>
                          </a:solidFill>
                          <a:effectLst/>
                          <a:latin typeface="Calibri" panose="020F0502020204030204" pitchFamily="34" charset="0"/>
                        </a:rPr>
                        <a:t>i / W</a:t>
                      </a:r>
                    </a:p>
                  </a:txBody>
                  <a:tcPr marL="8613" marR="8613" marT="86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1</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2</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3</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5</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6</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7</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8</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9</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10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11</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12</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13</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14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15</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16</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17</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18</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19</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1" i="0" u="none" strike="noStrike">
                          <a:solidFill>
                            <a:srgbClr val="000000"/>
                          </a:solidFill>
                          <a:effectLst/>
                          <a:latin typeface="Calibri" panose="020F0502020204030204" pitchFamily="34" charset="0"/>
                        </a:rPr>
                        <a:t>20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951360340"/>
                  </a:ext>
                </a:extLst>
              </a:tr>
              <a:tr h="146419">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8613" marR="8613" marT="861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90807574"/>
                  </a:ext>
                </a:extLst>
              </a:tr>
              <a:tr h="146419">
                <a:tc>
                  <a:txBody>
                    <a:bodyPr/>
                    <a:lstStyle/>
                    <a:p>
                      <a:pPr algn="ctr" fontAlgn="ctr"/>
                      <a:r>
                        <a:rPr lang="fr-FR" sz="900" b="0" i="0" u="none" strike="noStrike">
                          <a:solidFill>
                            <a:srgbClr val="000000"/>
                          </a:solidFill>
                          <a:effectLst/>
                          <a:latin typeface="Calibri" panose="020F0502020204030204" pitchFamily="34" charset="0"/>
                        </a:rPr>
                        <a:t>20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1</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1614474810"/>
                  </a:ext>
                </a:extLst>
              </a:tr>
              <a:tr h="146419">
                <a:tc>
                  <a:txBody>
                    <a:bodyPr/>
                    <a:lstStyle/>
                    <a:p>
                      <a:pPr algn="ctr" fontAlgn="ctr"/>
                      <a:r>
                        <a:rPr lang="fr-FR" sz="900" b="0" i="0" u="none" strike="noStrike">
                          <a:solidFill>
                            <a:srgbClr val="000000"/>
                          </a:solidFill>
                          <a:effectLst/>
                          <a:latin typeface="Calibri" panose="020F0502020204030204" pitchFamily="34" charset="0"/>
                        </a:rPr>
                        <a:t>30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3</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2</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1266893033"/>
                  </a:ext>
                </a:extLst>
              </a:tr>
              <a:tr h="146419">
                <a:tc>
                  <a:txBody>
                    <a:bodyPr/>
                    <a:lstStyle/>
                    <a:p>
                      <a:pPr algn="ctr" fontAlgn="ctr"/>
                      <a:r>
                        <a:rPr lang="fr-FR" sz="900" b="0" i="0" u="none" strike="noStrike">
                          <a:solidFill>
                            <a:srgbClr val="000000"/>
                          </a:solidFill>
                          <a:effectLst/>
                          <a:latin typeface="Calibri" panose="020F0502020204030204" pitchFamily="34" charset="0"/>
                        </a:rPr>
                        <a:t>50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7,5</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2552156511"/>
                  </a:ext>
                </a:extLst>
              </a:tr>
              <a:tr h="146419">
                <a:tc>
                  <a:txBody>
                    <a:bodyPr/>
                    <a:lstStyle/>
                    <a:p>
                      <a:pPr algn="ctr" fontAlgn="ctr"/>
                      <a:r>
                        <a:rPr lang="fr-FR" sz="900" b="0" i="0" u="none" strike="noStrike">
                          <a:solidFill>
                            <a:srgbClr val="000000"/>
                          </a:solidFill>
                          <a:effectLst/>
                          <a:latin typeface="Calibri" panose="020F0502020204030204" pitchFamily="34" charset="0"/>
                        </a:rPr>
                        <a:t>70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4</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1963758043"/>
                  </a:ext>
                </a:extLst>
              </a:tr>
              <a:tr h="146419">
                <a:tc>
                  <a:txBody>
                    <a:bodyPr/>
                    <a:lstStyle/>
                    <a:p>
                      <a:pPr algn="ctr" fontAlgn="ctr"/>
                      <a:r>
                        <a:rPr lang="fr-FR" sz="900" b="0" i="0" u="none" strike="noStrike">
                          <a:solidFill>
                            <a:srgbClr val="000000"/>
                          </a:solidFill>
                          <a:effectLst/>
                          <a:latin typeface="Calibri" panose="020F0502020204030204" pitchFamily="34" charset="0"/>
                        </a:rPr>
                        <a:t>60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10,2</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5</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1136304441"/>
                  </a:ext>
                </a:extLst>
              </a:tr>
              <a:tr h="146419">
                <a:tc>
                  <a:txBody>
                    <a:bodyPr/>
                    <a:lstStyle/>
                    <a:p>
                      <a:pPr algn="ctr" fontAlgn="ctr"/>
                      <a:r>
                        <a:rPr lang="fr-FR" sz="900" b="0" i="0" u="none" strike="noStrike">
                          <a:solidFill>
                            <a:srgbClr val="000000"/>
                          </a:solidFill>
                          <a:effectLst/>
                          <a:latin typeface="Calibri" panose="020F0502020204030204" pitchFamily="34" charset="0"/>
                        </a:rPr>
                        <a:t>80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20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6</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1907139257"/>
                  </a:ext>
                </a:extLst>
              </a:tr>
              <a:tr h="146419">
                <a:tc>
                  <a:txBody>
                    <a:bodyPr/>
                    <a:lstStyle/>
                    <a:p>
                      <a:pPr algn="ctr" fontAlgn="ctr"/>
                      <a:r>
                        <a:rPr lang="fr-FR" sz="900" b="0" i="0" u="none" strike="noStrike">
                          <a:solidFill>
                            <a:srgbClr val="000000"/>
                          </a:solidFill>
                          <a:effectLst/>
                          <a:latin typeface="Calibri" panose="020F0502020204030204" pitchFamily="34" charset="0"/>
                        </a:rPr>
                        <a:t>22</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1,54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7</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557274526"/>
                  </a:ext>
                </a:extLst>
              </a:tr>
              <a:tr h="146419">
                <a:tc>
                  <a:txBody>
                    <a:bodyPr/>
                    <a:lstStyle/>
                    <a:p>
                      <a:pPr algn="ctr" fontAlgn="ctr"/>
                      <a:r>
                        <a:rPr lang="fr-FR" sz="900" b="0" i="0" u="none" strike="noStrike">
                          <a:solidFill>
                            <a:srgbClr val="000000"/>
                          </a:solidFill>
                          <a:effectLst/>
                          <a:latin typeface="Calibri" panose="020F0502020204030204" pitchFamily="34" charset="0"/>
                        </a:rPr>
                        <a:t>26</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2,86</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8</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dirty="0">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dirty="0">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4196994921"/>
                  </a:ext>
                </a:extLst>
              </a:tr>
              <a:tr h="146419">
                <a:tc>
                  <a:txBody>
                    <a:bodyPr/>
                    <a:lstStyle/>
                    <a:p>
                      <a:pPr algn="ctr" fontAlgn="ctr"/>
                      <a:r>
                        <a:rPr lang="fr-FR" sz="900" b="0" i="0" u="none" strike="noStrike">
                          <a:solidFill>
                            <a:srgbClr val="000000"/>
                          </a:solidFill>
                          <a:effectLst/>
                          <a:latin typeface="Calibri" panose="020F0502020204030204" pitchFamily="34" charset="0"/>
                        </a:rPr>
                        <a:t>48</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6,24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9</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2027318068"/>
                  </a:ext>
                </a:extLst>
              </a:tr>
              <a:tr h="146419">
                <a:tc>
                  <a:txBody>
                    <a:bodyPr/>
                    <a:lstStyle/>
                    <a:p>
                      <a:pPr algn="ctr" fontAlgn="ctr"/>
                      <a:r>
                        <a:rPr lang="fr-FR" sz="900" b="0" i="0" u="none" strike="noStrike">
                          <a:solidFill>
                            <a:srgbClr val="000000"/>
                          </a:solidFill>
                          <a:effectLst/>
                          <a:latin typeface="Calibri" panose="020F0502020204030204" pitchFamily="34" charset="0"/>
                        </a:rPr>
                        <a:t>34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9,18</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10</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2386757393"/>
                  </a:ext>
                </a:extLst>
              </a:tr>
              <a:tr h="146419">
                <a:tc>
                  <a:txBody>
                    <a:bodyPr/>
                    <a:lstStyle/>
                    <a:p>
                      <a:pPr algn="ctr" fontAlgn="ctr"/>
                      <a:r>
                        <a:rPr lang="fr-FR" sz="900" b="0" i="0" u="none" strike="noStrike">
                          <a:solidFill>
                            <a:srgbClr val="000000"/>
                          </a:solidFill>
                          <a:effectLst/>
                          <a:latin typeface="Calibri" panose="020F0502020204030204" pitchFamily="34" charset="0"/>
                        </a:rPr>
                        <a:t>42</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7,14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11</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591443477"/>
                  </a:ext>
                </a:extLst>
              </a:tr>
              <a:tr h="146419">
                <a:tc>
                  <a:txBody>
                    <a:bodyPr/>
                    <a:lstStyle/>
                    <a:p>
                      <a:pPr algn="ctr" fontAlgn="ctr"/>
                      <a:r>
                        <a:rPr lang="fr-FR" sz="900" b="0" i="0" u="none" strike="noStrike">
                          <a:solidFill>
                            <a:srgbClr val="000000"/>
                          </a:solidFill>
                          <a:effectLst/>
                          <a:latin typeface="Calibri" panose="020F0502020204030204" pitchFamily="34" charset="0"/>
                        </a:rPr>
                        <a:t>110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9,9</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12</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dirty="0">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3690929612"/>
                  </a:ext>
                </a:extLst>
              </a:tr>
              <a:tr h="146419">
                <a:tc>
                  <a:txBody>
                    <a:bodyPr/>
                    <a:lstStyle/>
                    <a:p>
                      <a:pPr algn="ctr" fontAlgn="ctr"/>
                      <a:r>
                        <a:rPr lang="fr-FR" sz="900" b="0" i="0" u="none" strike="noStrike">
                          <a:solidFill>
                            <a:srgbClr val="000000"/>
                          </a:solidFill>
                          <a:effectLst/>
                          <a:latin typeface="Calibri" panose="020F0502020204030204" pitchFamily="34" charset="0"/>
                        </a:rPr>
                        <a:t>38</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8,74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13</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2811905329"/>
                  </a:ext>
                </a:extLst>
              </a:tr>
              <a:tr h="146419">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0,14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14</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3896772173"/>
                  </a:ext>
                </a:extLst>
              </a:tr>
              <a:tr h="146419">
                <a:tc>
                  <a:txBody>
                    <a:bodyPr/>
                    <a:lstStyle/>
                    <a:p>
                      <a:pPr algn="ctr" fontAlgn="ctr"/>
                      <a:r>
                        <a:rPr lang="fr-FR" sz="900" b="0" i="0" u="none" strike="noStrike">
                          <a:solidFill>
                            <a:srgbClr val="000000"/>
                          </a:solidFill>
                          <a:effectLst/>
                          <a:latin typeface="Calibri" panose="020F0502020204030204" pitchFamily="34" charset="0"/>
                        </a:rPr>
                        <a:t>18</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0,54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15</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0,54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0,54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365844561"/>
                  </a:ext>
                </a:extLst>
              </a:tr>
              <a:tr h="146419">
                <a:tc>
                  <a:txBody>
                    <a:bodyPr/>
                    <a:lstStyle/>
                    <a:p>
                      <a:pPr algn="ctr" fontAlgn="ctr"/>
                      <a:r>
                        <a:rPr lang="fr-FR" sz="900" b="0" i="0" u="none" strike="noStrike">
                          <a:solidFill>
                            <a:srgbClr val="000000"/>
                          </a:solidFill>
                          <a:effectLst/>
                          <a:latin typeface="Calibri" panose="020F0502020204030204" pitchFamily="34" charset="0"/>
                        </a:rPr>
                        <a:t>8</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16</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dirty="0">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dirty="0">
                          <a:solidFill>
                            <a:srgbClr val="000000"/>
                          </a:solidFill>
                          <a:effectLst/>
                          <a:latin typeface="Calibri" panose="020F0502020204030204" pitchFamily="34" charset="0"/>
                        </a:rPr>
                        <a:t>1</a:t>
                      </a:r>
                    </a:p>
                  </a:txBody>
                  <a:tcPr marL="8613" marR="8613" marT="8613" marB="0" anchor="ctr">
                    <a:lnL>
                      <a:noFill/>
                    </a:lnL>
                    <a:lnR>
                      <a:noFill/>
                    </a:lnR>
                    <a:lnT>
                      <a:noFill/>
                    </a:lnT>
                    <a:lnB>
                      <a:noFill/>
                    </a:lnB>
                  </a:tcPr>
                </a:tc>
                <a:extLst>
                  <a:ext uri="{0D108BD9-81ED-4DB2-BD59-A6C34878D82A}">
                    <a16:rowId xmlns:a16="http://schemas.microsoft.com/office/drawing/2014/main" val="4070069027"/>
                  </a:ext>
                </a:extLst>
              </a:tr>
              <a:tr h="146419">
                <a:tc>
                  <a:txBody>
                    <a:bodyPr/>
                    <a:lstStyle/>
                    <a:p>
                      <a:pPr algn="ctr" fontAlgn="ctr"/>
                      <a:r>
                        <a:rPr lang="fr-FR" sz="900" b="0" i="0" u="none" strike="noStrike">
                          <a:solidFill>
                            <a:srgbClr val="000000"/>
                          </a:solidFill>
                          <a:effectLst/>
                          <a:latin typeface="Calibri" panose="020F0502020204030204" pitchFamily="34" charset="0"/>
                        </a:rPr>
                        <a:t>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17</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1"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solidFill>
                      <a:srgbClr val="C6E0B4"/>
                    </a:solidFill>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1,12</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1,12</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1,12</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1,12</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1,12</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1,12</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1,12</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1,12</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1,12</a:t>
                      </a:r>
                    </a:p>
                  </a:txBody>
                  <a:tcPr marL="8613" marR="8613" marT="8613" marB="0" anchor="ctr">
                    <a:lnL>
                      <a:noFill/>
                    </a:lnL>
                    <a:lnR>
                      <a:noFill/>
                    </a:lnR>
                    <a:lnT>
                      <a:noFill/>
                    </a:lnT>
                    <a:lnB>
                      <a:noFill/>
                    </a:lnB>
                  </a:tcPr>
                </a:tc>
                <a:extLst>
                  <a:ext uri="{0D108BD9-81ED-4DB2-BD59-A6C34878D82A}">
                    <a16:rowId xmlns:a16="http://schemas.microsoft.com/office/drawing/2014/main" val="4254797745"/>
                  </a:ext>
                </a:extLst>
              </a:tr>
              <a:tr h="146419">
                <a:tc>
                  <a:txBody>
                    <a:bodyPr/>
                    <a:lstStyle/>
                    <a:p>
                      <a:pPr algn="ctr" fontAlgn="ctr"/>
                      <a:r>
                        <a:rPr lang="fr-FR" sz="900" b="0" i="0" u="none" strike="noStrike">
                          <a:solidFill>
                            <a:srgbClr val="000000"/>
                          </a:solidFill>
                          <a:effectLst/>
                          <a:latin typeface="Calibri" panose="020F0502020204030204" pitchFamily="34" charset="0"/>
                        </a:rPr>
                        <a:t>10</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fr-FR" sz="900" b="0" i="0" u="none" strike="noStrike">
                          <a:solidFill>
                            <a:srgbClr val="000000"/>
                          </a:solidFill>
                          <a:effectLst/>
                          <a:latin typeface="Calibri" panose="020F0502020204030204" pitchFamily="34" charset="0"/>
                        </a:rPr>
                        <a:t>18</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1"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solidFill>
                      <a:srgbClr val="B4C6E7"/>
                    </a:solidFill>
                  </a:tcPr>
                </a:tc>
                <a:tc>
                  <a:txBody>
                    <a:bodyPr/>
                    <a:lstStyle/>
                    <a:p>
                      <a:pPr algn="ctr" fontAlgn="ctr"/>
                      <a:r>
                        <a:rPr lang="fr-FR" sz="900" b="0"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2,04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2,04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2,04</a:t>
                      </a:r>
                    </a:p>
                  </a:txBody>
                  <a:tcPr marL="8613" marR="8613" marT="8613" marB="0" anchor="ctr">
                    <a:lnL>
                      <a:noFill/>
                    </a:lnL>
                    <a:lnR>
                      <a:noFill/>
                    </a:lnR>
                    <a:lnT>
                      <a:noFill/>
                    </a:lnT>
                    <a:lnB>
                      <a:noFill/>
                    </a:lnB>
                  </a:tcPr>
                </a:tc>
                <a:extLst>
                  <a:ext uri="{0D108BD9-81ED-4DB2-BD59-A6C34878D82A}">
                    <a16:rowId xmlns:a16="http://schemas.microsoft.com/office/drawing/2014/main" val="486260815"/>
                  </a:ext>
                </a:extLst>
              </a:tr>
              <a:tr h="146419">
                <a:tc>
                  <a:txBody>
                    <a:bodyPr/>
                    <a:lstStyle/>
                    <a:p>
                      <a:pPr algn="ctr" fontAlgn="ctr"/>
                      <a:r>
                        <a:rPr lang="fr-FR" sz="900" b="0" i="0" u="none" strike="noStrike">
                          <a:solidFill>
                            <a:srgbClr val="000000"/>
                          </a:solidFill>
                          <a:effectLst/>
                          <a:latin typeface="Calibri" panose="020F0502020204030204" pitchFamily="34" charset="0"/>
                        </a:rPr>
                        <a:t>24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5,04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19</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2,04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2,04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2,04</a:t>
                      </a:r>
                    </a:p>
                  </a:txBody>
                  <a:tcPr marL="8613" marR="8613" marT="8613" marB="0" anchor="ctr">
                    <a:lnL>
                      <a:noFill/>
                    </a:lnL>
                    <a:lnR>
                      <a:noFill/>
                    </a:lnR>
                    <a:lnT>
                      <a:noFill/>
                    </a:lnT>
                    <a:lnB>
                      <a:noFill/>
                    </a:lnB>
                  </a:tcPr>
                </a:tc>
                <a:extLst>
                  <a:ext uri="{0D108BD9-81ED-4DB2-BD59-A6C34878D82A}">
                    <a16:rowId xmlns:a16="http://schemas.microsoft.com/office/drawing/2014/main" val="158632133"/>
                  </a:ext>
                </a:extLst>
              </a:tr>
              <a:tr h="146419">
                <a:tc>
                  <a:txBody>
                    <a:bodyPr/>
                    <a:lstStyle/>
                    <a:p>
                      <a:pPr algn="ctr" fontAlgn="ctr"/>
                      <a:r>
                        <a:rPr lang="fr-FR" sz="900" b="0" i="0" u="none" strike="noStrike" dirty="0">
                          <a:solidFill>
                            <a:srgbClr val="000000"/>
                          </a:solidFill>
                          <a:effectLst/>
                          <a:latin typeface="Calibri" panose="020F0502020204030204" pitchFamily="34" charset="0"/>
                        </a:rPr>
                        <a:t>114</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fr-FR" sz="900" b="0" i="0" u="none" strike="noStrike">
                          <a:solidFill>
                            <a:srgbClr val="000000"/>
                          </a:solidFill>
                          <a:effectLst/>
                          <a:latin typeface="Calibri" panose="020F0502020204030204" pitchFamily="34" charset="0"/>
                        </a:rPr>
                        <a:t>20,52</a:t>
                      </a:r>
                    </a:p>
                  </a:txBody>
                  <a:tcPr marL="8613" marR="8613" marT="8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fr-FR" sz="900" b="0" i="0" u="none" strike="noStrike">
                          <a:solidFill>
                            <a:srgbClr val="000000"/>
                          </a:solidFill>
                          <a:effectLst/>
                          <a:latin typeface="Calibri" panose="020F0502020204030204" pitchFamily="34" charset="0"/>
                        </a:rPr>
                        <a:t>20</a:t>
                      </a:r>
                    </a:p>
                  </a:txBody>
                  <a:tcPr marL="8613" marR="8613" marT="861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0,48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0,64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1,88</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2,04</a:t>
                      </a:r>
                    </a:p>
                  </a:txBody>
                  <a:tcPr marL="8613" marR="8613" marT="8613" marB="0" anchor="ctr">
                    <a:lnL>
                      <a:noFill/>
                    </a:lnL>
                    <a:lnR>
                      <a:noFill/>
                    </a:lnR>
                    <a:lnT>
                      <a:noFill/>
                    </a:lnT>
                    <a:lnB>
                      <a:noFill/>
                    </a:lnB>
                  </a:tcPr>
                </a:tc>
                <a:tc>
                  <a:txBody>
                    <a:bodyPr/>
                    <a:lstStyle/>
                    <a:p>
                      <a:pPr algn="ctr" fontAlgn="ctr"/>
                      <a:r>
                        <a:rPr lang="fr-FR" sz="900" b="0" i="0" u="none" strike="noStrike">
                          <a:solidFill>
                            <a:srgbClr val="000000"/>
                          </a:solidFill>
                          <a:effectLst/>
                          <a:latin typeface="Calibri" panose="020F0502020204030204" pitchFamily="34" charset="0"/>
                        </a:rPr>
                        <a:t>2,04</a:t>
                      </a:r>
                    </a:p>
                  </a:txBody>
                  <a:tcPr marL="8613" marR="8613" marT="8613" marB="0" anchor="ctr">
                    <a:lnL>
                      <a:noFill/>
                    </a:lnL>
                    <a:lnR>
                      <a:noFill/>
                    </a:lnR>
                    <a:lnT>
                      <a:noFill/>
                    </a:lnT>
                    <a:lnB>
                      <a:noFill/>
                    </a:lnB>
                  </a:tcPr>
                </a:tc>
                <a:tc>
                  <a:txBody>
                    <a:bodyPr/>
                    <a:lstStyle/>
                    <a:p>
                      <a:pPr algn="ctr" fontAlgn="ctr"/>
                      <a:r>
                        <a:rPr lang="fr-FR" sz="900" b="0" i="0" u="none" strike="noStrike" dirty="0">
                          <a:solidFill>
                            <a:srgbClr val="000000"/>
                          </a:solidFill>
                          <a:effectLst/>
                          <a:latin typeface="Calibri" panose="020F0502020204030204" pitchFamily="34" charset="0"/>
                        </a:rPr>
                        <a:t>2,04</a:t>
                      </a:r>
                    </a:p>
                  </a:txBody>
                  <a:tcPr marL="8613" marR="8613" marT="8613" marB="0" anchor="ctr">
                    <a:lnL>
                      <a:noFill/>
                    </a:lnL>
                    <a:lnR>
                      <a:noFill/>
                    </a:lnR>
                    <a:lnT>
                      <a:noFill/>
                    </a:lnT>
                    <a:lnB>
                      <a:noFill/>
                    </a:lnB>
                  </a:tcPr>
                </a:tc>
                <a:extLst>
                  <a:ext uri="{0D108BD9-81ED-4DB2-BD59-A6C34878D82A}">
                    <a16:rowId xmlns:a16="http://schemas.microsoft.com/office/drawing/2014/main" val="94088522"/>
                  </a:ext>
                </a:extLst>
              </a:tr>
            </a:tbl>
          </a:graphicData>
        </a:graphic>
      </p:graphicFrame>
      <p:sp>
        <p:nvSpPr>
          <p:cNvPr id="23" name="ZoneTexte 22">
            <a:extLst>
              <a:ext uri="{FF2B5EF4-FFF2-40B4-BE49-F238E27FC236}">
                <a16:creationId xmlns:a16="http://schemas.microsoft.com/office/drawing/2014/main" id="{65DD1846-E447-47DF-8039-303D7393C50F}"/>
              </a:ext>
            </a:extLst>
          </p:cNvPr>
          <p:cNvSpPr txBox="1"/>
          <p:nvPr/>
        </p:nvSpPr>
        <p:spPr>
          <a:xfrm>
            <a:off x="701458" y="515831"/>
            <a:ext cx="2390526" cy="369332"/>
          </a:xfrm>
          <a:prstGeom prst="rect">
            <a:avLst/>
          </a:prstGeom>
          <a:noFill/>
        </p:spPr>
        <p:txBody>
          <a:bodyPr wrap="none" rtlCol="0">
            <a:spAutoFit/>
          </a:bodyPr>
          <a:lstStyle/>
          <a:p>
            <a:r>
              <a:rPr lang="fr-FR" dirty="0"/>
              <a:t>Exemple d’application :</a:t>
            </a:r>
          </a:p>
        </p:txBody>
      </p:sp>
    </p:spTree>
    <p:extLst>
      <p:ext uri="{BB962C8B-B14F-4D97-AF65-F5344CB8AC3E}">
        <p14:creationId xmlns:p14="http://schemas.microsoft.com/office/powerpoint/2010/main" val="249956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2AADB6-27EC-4809-8C46-ECE315216D09}"/>
              </a:ext>
            </a:extLst>
          </p:cNvPr>
          <p:cNvSpPr>
            <a:spLocks noGrp="1"/>
          </p:cNvSpPr>
          <p:nvPr>
            <p:ph type="title"/>
          </p:nvPr>
        </p:nvSpPr>
        <p:spPr>
          <a:xfrm>
            <a:off x="8389648" y="1123837"/>
            <a:ext cx="2947482" cy="4601183"/>
          </a:xfrm>
        </p:spPr>
        <p:txBody>
          <a:bodyPr>
            <a:normAutofit/>
          </a:bodyPr>
          <a:lstStyle/>
          <a:p>
            <a:r>
              <a:rPr lang="fr-FR" dirty="0"/>
              <a:t>Méthode optimisé</a:t>
            </a:r>
          </a:p>
        </p:txBody>
      </p:sp>
      <p:sp>
        <p:nvSpPr>
          <p:cNvPr id="3" name="Espace réservé du contenu 2">
            <a:extLst>
              <a:ext uri="{FF2B5EF4-FFF2-40B4-BE49-F238E27FC236}">
                <a16:creationId xmlns:a16="http://schemas.microsoft.com/office/drawing/2014/main" id="{0DE62481-BF55-47E5-AC37-E551FA32E15C}"/>
              </a:ext>
            </a:extLst>
          </p:cNvPr>
          <p:cNvSpPr>
            <a:spLocks noGrp="1"/>
          </p:cNvSpPr>
          <p:nvPr>
            <p:ph idx="1"/>
          </p:nvPr>
        </p:nvSpPr>
        <p:spPr>
          <a:xfrm>
            <a:off x="806304" y="864108"/>
            <a:ext cx="6987135" cy="5120640"/>
          </a:xfrm>
        </p:spPr>
        <p:txBody>
          <a:bodyPr>
            <a:normAutofit lnSpcReduction="10000"/>
          </a:bodyPr>
          <a:lstStyle/>
          <a:p>
            <a:r>
              <a:rPr lang="fr-FR" dirty="0">
                <a:solidFill>
                  <a:schemeClr val="tx1"/>
                </a:solidFill>
              </a:rPr>
              <a:t>Cette méthode a une complexité spatiale et temporelle noté O(</a:t>
            </a:r>
            <a:r>
              <a:rPr lang="fr-FR" dirty="0" err="1">
                <a:solidFill>
                  <a:schemeClr val="tx1"/>
                </a:solidFill>
              </a:rPr>
              <a:t>nW</a:t>
            </a:r>
            <a:r>
              <a:rPr lang="fr-FR" dirty="0">
                <a:solidFill>
                  <a:schemeClr val="tx1"/>
                </a:solidFill>
              </a:rPr>
              <a:t>)</a:t>
            </a:r>
          </a:p>
          <a:p>
            <a:r>
              <a:rPr lang="fr-FR" dirty="0">
                <a:solidFill>
                  <a:schemeClr val="tx1"/>
                </a:solidFill>
              </a:rPr>
              <a:t>L’inconvénient de cette méthode est lorsque la valeur des actions est décimale, il convient de multiplié par 100 aussi bien la valeur des actions que le montant investi pour les rendre entiers.</a:t>
            </a:r>
            <a:r>
              <a:rPr lang="fr-FR" b="0" i="0" dirty="0">
                <a:solidFill>
                  <a:schemeClr val="tx1"/>
                </a:solidFill>
                <a:effectLst/>
                <a:latin typeface="Arial" panose="020B0604020202020204" pitchFamily="34" charset="0"/>
              </a:rPr>
              <a:t> </a:t>
            </a:r>
            <a:r>
              <a:rPr lang="fr-FR" dirty="0">
                <a:solidFill>
                  <a:schemeClr val="tx1"/>
                </a:solidFill>
              </a:rPr>
              <a:t>Et la complexité étant proportionnelle à la somme investi W, elle est exponentielle par rapport à son codage.</a:t>
            </a:r>
          </a:p>
          <a:p>
            <a:r>
              <a:rPr lang="fr-FR" dirty="0">
                <a:solidFill>
                  <a:schemeClr val="tx1"/>
                </a:solidFill>
              </a:rPr>
              <a:t>Une solution implémenté dans le code en utilisant les arrondis vers l’entier supérieur permet d’accélérer le code sans pour autant dépasser W.</a:t>
            </a:r>
          </a:p>
          <a:p>
            <a:pPr lvl="1"/>
            <a:r>
              <a:rPr lang="fr-FR" dirty="0">
                <a:solidFill>
                  <a:schemeClr val="tx1"/>
                </a:solidFill>
              </a:rPr>
              <a:t>Toutefois, cette solution implique une perte en précision.</a:t>
            </a:r>
          </a:p>
          <a:p>
            <a:r>
              <a:rPr lang="fr-FR" dirty="0">
                <a:solidFill>
                  <a:schemeClr val="tx1"/>
                </a:solidFill>
              </a:rPr>
              <a:t>La solution des arrondis permets d’avoir un résultat sous la seconde alors quand multipliant par 100 pour rendre les nombres décimaux entier, le retour d’informations prend plus de 15s pour une liste de 1000 actions.</a:t>
            </a:r>
          </a:p>
          <a:p>
            <a:endParaRPr lang="fr-FR" dirty="0">
              <a:solidFill>
                <a:schemeClr val="tx1"/>
              </a:solidFill>
            </a:endParaRPr>
          </a:p>
          <a:p>
            <a:endParaRPr lang="fr-FR"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194287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68D0DB77-2A88-40A8-9572-88F0CC099F60}"/>
              </a:ext>
            </a:extLst>
          </p:cNvPr>
          <p:cNvSpPr>
            <a:spLocks noGrp="1"/>
          </p:cNvSpPr>
          <p:nvPr>
            <p:ph type="title"/>
          </p:nvPr>
        </p:nvSpPr>
        <p:spPr/>
        <p:txBody>
          <a:bodyPr>
            <a:normAutofit/>
          </a:bodyPr>
          <a:lstStyle/>
          <a:p>
            <a:r>
              <a:rPr lang="fr-FR" dirty="0"/>
              <a:t>Comparaison </a:t>
            </a:r>
            <a:r>
              <a:rPr lang="fr-FR" dirty="0" err="1"/>
              <a:t>Bruteforce</a:t>
            </a:r>
            <a:r>
              <a:rPr lang="fr-FR" dirty="0"/>
              <a:t> / Optimisé</a:t>
            </a:r>
          </a:p>
        </p:txBody>
      </p:sp>
      <p:sp>
        <p:nvSpPr>
          <p:cNvPr id="16" name="Espace réservé du texte 15">
            <a:extLst>
              <a:ext uri="{FF2B5EF4-FFF2-40B4-BE49-F238E27FC236}">
                <a16:creationId xmlns:a16="http://schemas.microsoft.com/office/drawing/2014/main" id="{73699240-E937-41FE-9242-5AE841156AD4}"/>
              </a:ext>
            </a:extLst>
          </p:cNvPr>
          <p:cNvSpPr>
            <a:spLocks noGrp="1"/>
          </p:cNvSpPr>
          <p:nvPr>
            <p:ph type="body" idx="1"/>
          </p:nvPr>
        </p:nvSpPr>
        <p:spPr/>
        <p:txBody>
          <a:bodyPr/>
          <a:lstStyle/>
          <a:p>
            <a:r>
              <a:rPr lang="fr-FR" sz="2000" dirty="0"/>
              <a:t>Force Brute</a:t>
            </a:r>
          </a:p>
        </p:txBody>
      </p:sp>
      <mc:AlternateContent xmlns:mc="http://schemas.openxmlformats.org/markup-compatibility/2006" xmlns:a14="http://schemas.microsoft.com/office/drawing/2010/main">
        <mc:Choice Requires="a14">
          <p:sp>
            <p:nvSpPr>
              <p:cNvPr id="10" name="Espace réservé du contenu 9">
                <a:extLst>
                  <a:ext uri="{FF2B5EF4-FFF2-40B4-BE49-F238E27FC236}">
                    <a16:creationId xmlns:a16="http://schemas.microsoft.com/office/drawing/2014/main" id="{5469E10F-5575-44B2-B534-0194D62EFEDE}"/>
                  </a:ext>
                </a:extLst>
              </p:cNvPr>
              <p:cNvSpPr>
                <a:spLocks noGrp="1"/>
              </p:cNvSpPr>
              <p:nvPr>
                <p:ph sz="half" idx="2"/>
              </p:nvPr>
            </p:nvSpPr>
            <p:spPr/>
            <p:txBody>
              <a:bodyPr>
                <a:normAutofit lnSpcReduction="10000"/>
              </a:bodyPr>
              <a:lstStyle/>
              <a:p>
                <a:r>
                  <a:rPr lang="fr-FR" sz="1600" dirty="0">
                    <a:solidFill>
                      <a:schemeClr val="tx1"/>
                    </a:solidFill>
                  </a:rPr>
                  <a:t>Complexité : </a:t>
                </a:r>
                <a14:m>
                  <m:oMath xmlns:m="http://schemas.openxmlformats.org/officeDocument/2006/math">
                    <m:r>
                      <m:rPr>
                        <m:sty m:val="p"/>
                      </m:rPr>
                      <a:rPr lang="fr-FR" sz="1600" b="0" i="0" smtClean="0">
                        <a:solidFill>
                          <a:schemeClr val="tx1"/>
                        </a:solidFill>
                        <a:latin typeface="Cambria Math" panose="02040503050406030204" pitchFamily="18" charset="0"/>
                      </a:rPr>
                      <m:t>O</m:t>
                    </m:r>
                    <m:d>
                      <m:dPr>
                        <m:ctrlPr>
                          <a:rPr lang="fr-FR" sz="1600" b="0" i="1" smtClean="0">
                            <a:solidFill>
                              <a:schemeClr val="tx1"/>
                            </a:solidFill>
                            <a:latin typeface="Cambria Math" panose="02040503050406030204" pitchFamily="18" charset="0"/>
                          </a:rPr>
                        </m:ctrlPr>
                      </m:dPr>
                      <m:e>
                        <m:sSup>
                          <m:sSupPr>
                            <m:ctrlPr>
                              <a:rPr lang="fr-FR" sz="1600" i="1" smtClean="0">
                                <a:solidFill>
                                  <a:schemeClr val="tx1"/>
                                </a:solidFill>
                                <a:latin typeface="Cambria Math" panose="02040503050406030204" pitchFamily="18" charset="0"/>
                              </a:rPr>
                            </m:ctrlPr>
                          </m:sSupPr>
                          <m:e>
                            <m:r>
                              <a:rPr lang="fr-FR" sz="1600" b="0" i="1" smtClean="0">
                                <a:solidFill>
                                  <a:schemeClr val="tx1"/>
                                </a:solidFill>
                                <a:latin typeface="Cambria Math" panose="02040503050406030204" pitchFamily="18" charset="0"/>
                              </a:rPr>
                              <m:t>2</m:t>
                            </m:r>
                          </m:e>
                          <m:sup>
                            <m:r>
                              <a:rPr lang="fr-FR" sz="1600" b="0" i="1" smtClean="0">
                                <a:solidFill>
                                  <a:schemeClr val="tx1"/>
                                </a:solidFill>
                                <a:latin typeface="Cambria Math" panose="02040503050406030204" pitchFamily="18" charset="0"/>
                              </a:rPr>
                              <m:t>𝑛</m:t>
                            </m:r>
                          </m:sup>
                        </m:sSup>
                      </m:e>
                    </m:d>
                  </m:oMath>
                </a14:m>
                <a:endParaRPr lang="fr-FR" sz="1600" dirty="0">
                  <a:solidFill>
                    <a:schemeClr val="tx1"/>
                  </a:solidFill>
                </a:endParaRPr>
              </a:p>
              <a:p>
                <a:r>
                  <a:rPr lang="fr-FR" sz="1600" dirty="0">
                    <a:solidFill>
                      <a:schemeClr val="tx1"/>
                    </a:solidFill>
                  </a:rPr>
                  <a:t>Rapidement ingérable à n=20 on est déjà supérieur a 1 millions de combinaison.</a:t>
                </a:r>
              </a:p>
              <a:p>
                <a:r>
                  <a:rPr lang="fr-FR" sz="1600" dirty="0">
                    <a:solidFill>
                      <a:schemeClr val="tx1"/>
                    </a:solidFill>
                  </a:rPr>
                  <a:t>Pour chaque n+1, on double le nombre de combinaisons à tester.</a:t>
                </a:r>
              </a:p>
              <a:p>
                <a:r>
                  <a:rPr lang="fr-FR" sz="1600" dirty="0">
                    <a:solidFill>
                      <a:schemeClr val="tx1"/>
                    </a:solidFill>
                  </a:rPr>
                  <a:t>Précision exemplaire</a:t>
                </a:r>
              </a:p>
              <a:p>
                <a:pPr lvl="1"/>
                <a:endParaRPr lang="fr-FR" dirty="0">
                  <a:solidFill>
                    <a:schemeClr val="tx1"/>
                  </a:solidFill>
                </a:endParaRPr>
              </a:p>
            </p:txBody>
          </p:sp>
        </mc:Choice>
        <mc:Fallback xmlns="">
          <p:sp>
            <p:nvSpPr>
              <p:cNvPr id="10" name="Espace réservé du contenu 9">
                <a:extLst>
                  <a:ext uri="{FF2B5EF4-FFF2-40B4-BE49-F238E27FC236}">
                    <a16:creationId xmlns:a16="http://schemas.microsoft.com/office/drawing/2014/main" id="{5469E10F-5575-44B2-B534-0194D62EFEDE}"/>
                  </a:ext>
                </a:extLst>
              </p:cNvPr>
              <p:cNvSpPr>
                <a:spLocks noGrp="1" noRot="1" noChangeAspect="1" noMove="1" noResize="1" noEditPoints="1" noAdjustHandles="1" noChangeArrowheads="1" noChangeShapeType="1" noTextEdit="1"/>
              </p:cNvSpPr>
              <p:nvPr>
                <p:ph sz="half" idx="2"/>
              </p:nvPr>
            </p:nvSpPr>
            <p:spPr>
              <a:blipFill>
                <a:blip r:embed="rId2"/>
                <a:stretch>
                  <a:fillRect l="-549" t="-2138"/>
                </a:stretch>
              </a:blipFill>
            </p:spPr>
            <p:txBody>
              <a:bodyPr/>
              <a:lstStyle/>
              <a:p>
                <a:r>
                  <a:rPr lang="fr-FR">
                    <a:noFill/>
                  </a:rPr>
                  <a:t> </a:t>
                </a:r>
              </a:p>
            </p:txBody>
          </p:sp>
        </mc:Fallback>
      </mc:AlternateContent>
      <p:sp>
        <p:nvSpPr>
          <p:cNvPr id="18" name="Espace réservé du texte 17">
            <a:extLst>
              <a:ext uri="{FF2B5EF4-FFF2-40B4-BE49-F238E27FC236}">
                <a16:creationId xmlns:a16="http://schemas.microsoft.com/office/drawing/2014/main" id="{A9ADCCD2-4E29-4AF8-B7AF-41936F208EDF}"/>
              </a:ext>
            </a:extLst>
          </p:cNvPr>
          <p:cNvSpPr>
            <a:spLocks noGrp="1"/>
          </p:cNvSpPr>
          <p:nvPr>
            <p:ph type="body" sz="quarter" idx="3"/>
          </p:nvPr>
        </p:nvSpPr>
        <p:spPr/>
        <p:txBody>
          <a:bodyPr/>
          <a:lstStyle/>
          <a:p>
            <a:r>
              <a:rPr lang="fr-FR" sz="2000" dirty="0"/>
              <a:t>Optimisé Programmation Dynamique</a:t>
            </a:r>
          </a:p>
        </p:txBody>
      </p:sp>
      <mc:AlternateContent xmlns:mc="http://schemas.openxmlformats.org/markup-compatibility/2006" xmlns:a14="http://schemas.microsoft.com/office/drawing/2010/main">
        <mc:Choice Requires="a14">
          <p:sp>
            <p:nvSpPr>
              <p:cNvPr id="20" name="Espace réservé du contenu 19">
                <a:extLst>
                  <a:ext uri="{FF2B5EF4-FFF2-40B4-BE49-F238E27FC236}">
                    <a16:creationId xmlns:a16="http://schemas.microsoft.com/office/drawing/2014/main" id="{F1C76583-3938-40F6-A577-9C80753DB4AC}"/>
                  </a:ext>
                </a:extLst>
              </p:cNvPr>
              <p:cNvSpPr>
                <a:spLocks noGrp="1"/>
              </p:cNvSpPr>
              <p:nvPr>
                <p:ph sz="quarter" idx="4"/>
              </p:nvPr>
            </p:nvSpPr>
            <p:spPr/>
            <p:txBody>
              <a:bodyPr>
                <a:normAutofit lnSpcReduction="10000"/>
              </a:bodyPr>
              <a:lstStyle/>
              <a:p>
                <a:r>
                  <a:rPr lang="fr-FR" sz="1600" dirty="0"/>
                  <a:t>Complexité : </a:t>
                </a:r>
                <a14:m>
                  <m:oMath xmlns:m="http://schemas.openxmlformats.org/officeDocument/2006/math">
                    <m:r>
                      <m:rPr>
                        <m:sty m:val="p"/>
                      </m:rPr>
                      <a:rPr lang="fr-FR" sz="1600" b="0" i="0" smtClean="0">
                        <a:solidFill>
                          <a:schemeClr val="tx1"/>
                        </a:solidFill>
                        <a:latin typeface="Cambria Math" panose="02040503050406030204" pitchFamily="18" charset="0"/>
                      </a:rPr>
                      <m:t>O</m:t>
                    </m:r>
                    <m:r>
                      <a:rPr lang="fr-FR" sz="1600" b="0" i="0" smtClean="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nW</m:t>
                    </m:r>
                    <m:r>
                      <a:rPr lang="fr-FR" sz="1600" b="0" i="0" smtClean="0">
                        <a:solidFill>
                          <a:schemeClr val="tx1"/>
                        </a:solidFill>
                        <a:latin typeface="Cambria Math" panose="02040503050406030204" pitchFamily="18" charset="0"/>
                      </a:rPr>
                      <m:t>)</m:t>
                    </m:r>
                  </m:oMath>
                </a14:m>
                <a:endParaRPr lang="fr-FR" sz="1600" dirty="0"/>
              </a:p>
              <a:p>
                <a:r>
                  <a:rPr lang="fr-FR" sz="1600" dirty="0"/>
                  <a:t>Pour que cela soit au maximum efficient pour des grandes sources de données, les valeurs d’achats des actions sont arrondis à l’entier supérieur.</a:t>
                </a:r>
              </a:p>
              <a:p>
                <a:r>
                  <a:rPr lang="fr-FR" sz="1600" dirty="0"/>
                  <a:t>Baisse de précision dût à l’approximation sur des </a:t>
                </a:r>
                <a:r>
                  <a:rPr lang="fr-FR" sz="1600"/>
                  <a:t>données décimales.</a:t>
                </a:r>
                <a:endParaRPr lang="fr-FR" sz="1600" dirty="0"/>
              </a:p>
              <a:p>
                <a:r>
                  <a:rPr lang="fr-FR" sz="1600" dirty="0"/>
                  <a:t>Résultat quasi-instantané même avec 1000 actions à traiter voir plus.</a:t>
                </a:r>
                <a:endParaRPr lang="fr-FR" dirty="0"/>
              </a:p>
            </p:txBody>
          </p:sp>
        </mc:Choice>
        <mc:Fallback xmlns="">
          <p:sp>
            <p:nvSpPr>
              <p:cNvPr id="20" name="Espace réservé du contenu 19">
                <a:extLst>
                  <a:ext uri="{FF2B5EF4-FFF2-40B4-BE49-F238E27FC236}">
                    <a16:creationId xmlns:a16="http://schemas.microsoft.com/office/drawing/2014/main" id="{F1C76583-3938-40F6-A577-9C80753DB4AC}"/>
                  </a:ext>
                </a:extLst>
              </p:cNvPr>
              <p:cNvSpPr>
                <a:spLocks noGrp="1" noRot="1" noChangeAspect="1" noMove="1" noResize="1" noEditPoints="1" noAdjustHandles="1" noChangeArrowheads="1" noChangeShapeType="1" noTextEdit="1"/>
              </p:cNvSpPr>
              <p:nvPr>
                <p:ph sz="quarter" idx="4"/>
              </p:nvPr>
            </p:nvSpPr>
            <p:spPr>
              <a:blipFill>
                <a:blip r:embed="rId3"/>
                <a:stretch>
                  <a:fillRect l="-549" t="-2138" r="-1235"/>
                </a:stretch>
              </a:blipFill>
            </p:spPr>
            <p:txBody>
              <a:bodyPr/>
              <a:lstStyle/>
              <a:p>
                <a:r>
                  <a:rPr lang="fr-FR">
                    <a:noFill/>
                  </a:rPr>
                  <a:t> </a:t>
                </a:r>
              </a:p>
            </p:txBody>
          </p:sp>
        </mc:Fallback>
      </mc:AlternateContent>
    </p:spTree>
    <p:extLst>
      <p:ext uri="{BB962C8B-B14F-4D97-AF65-F5344CB8AC3E}">
        <p14:creationId xmlns:p14="http://schemas.microsoft.com/office/powerpoint/2010/main" val="87263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3B07A-8533-47B7-8BDE-C40754753D6E}"/>
              </a:ext>
            </a:extLst>
          </p:cNvPr>
          <p:cNvSpPr>
            <a:spLocks noGrp="1"/>
          </p:cNvSpPr>
          <p:nvPr>
            <p:ph type="title"/>
          </p:nvPr>
        </p:nvSpPr>
        <p:spPr/>
        <p:txBody>
          <a:bodyPr/>
          <a:lstStyle/>
          <a:p>
            <a:r>
              <a:rPr lang="fr-FR" dirty="0"/>
              <a:t>Comparaison Jeux de données N°1</a:t>
            </a:r>
          </a:p>
        </p:txBody>
      </p:sp>
      <p:sp>
        <p:nvSpPr>
          <p:cNvPr id="3" name="Espace réservé du texte 2">
            <a:extLst>
              <a:ext uri="{FF2B5EF4-FFF2-40B4-BE49-F238E27FC236}">
                <a16:creationId xmlns:a16="http://schemas.microsoft.com/office/drawing/2014/main" id="{6797D780-3CE2-46BC-98D4-52394CABE908}"/>
              </a:ext>
            </a:extLst>
          </p:cNvPr>
          <p:cNvSpPr>
            <a:spLocks noGrp="1"/>
          </p:cNvSpPr>
          <p:nvPr>
            <p:ph type="body" idx="1"/>
          </p:nvPr>
        </p:nvSpPr>
        <p:spPr/>
        <p:txBody>
          <a:bodyPr/>
          <a:lstStyle/>
          <a:p>
            <a:r>
              <a:rPr lang="fr-FR" dirty="0" err="1"/>
              <a:t>Sienna</a:t>
            </a:r>
            <a:endParaRPr lang="fr-FR" dirty="0"/>
          </a:p>
        </p:txBody>
      </p:sp>
      <p:sp>
        <p:nvSpPr>
          <p:cNvPr id="10" name="Espace réservé du contenu 9">
            <a:extLst>
              <a:ext uri="{FF2B5EF4-FFF2-40B4-BE49-F238E27FC236}">
                <a16:creationId xmlns:a16="http://schemas.microsoft.com/office/drawing/2014/main" id="{C94D33D9-1121-40ED-A37A-A53B14674146}"/>
              </a:ext>
            </a:extLst>
          </p:cNvPr>
          <p:cNvSpPr>
            <a:spLocks noGrp="1"/>
          </p:cNvSpPr>
          <p:nvPr>
            <p:ph sz="half" idx="2"/>
          </p:nvPr>
        </p:nvSpPr>
        <p:spPr/>
        <p:txBody>
          <a:bodyPr>
            <a:normAutofit/>
          </a:bodyPr>
          <a:lstStyle/>
          <a:p>
            <a:r>
              <a:rPr lang="fr-FR" sz="1800" dirty="0"/>
              <a:t>Share-GRUT</a:t>
            </a:r>
          </a:p>
          <a:p>
            <a:r>
              <a:rPr lang="fr-FR" sz="1800" dirty="0"/>
              <a:t>Avec une dépense totale de : 498,76€</a:t>
            </a:r>
          </a:p>
          <a:p>
            <a:r>
              <a:rPr lang="fr-FR" sz="1800" dirty="0"/>
              <a:t>Avec un profit espéré de : 196.61€</a:t>
            </a:r>
          </a:p>
        </p:txBody>
      </p:sp>
      <p:sp>
        <p:nvSpPr>
          <p:cNvPr id="5" name="Espace réservé du texte 4">
            <a:extLst>
              <a:ext uri="{FF2B5EF4-FFF2-40B4-BE49-F238E27FC236}">
                <a16:creationId xmlns:a16="http://schemas.microsoft.com/office/drawing/2014/main" id="{F6EF7B22-4268-4E1F-A394-E98D9B342CF6}"/>
              </a:ext>
            </a:extLst>
          </p:cNvPr>
          <p:cNvSpPr>
            <a:spLocks noGrp="1"/>
          </p:cNvSpPr>
          <p:nvPr>
            <p:ph type="body" sz="quarter" idx="3"/>
          </p:nvPr>
        </p:nvSpPr>
        <p:spPr/>
        <p:txBody>
          <a:bodyPr/>
          <a:lstStyle/>
          <a:p>
            <a:r>
              <a:rPr lang="fr-FR" dirty="0"/>
              <a:t>Optimisé</a:t>
            </a:r>
          </a:p>
        </p:txBody>
      </p:sp>
      <p:sp>
        <p:nvSpPr>
          <p:cNvPr id="6" name="Espace réservé du contenu 5">
            <a:extLst>
              <a:ext uri="{FF2B5EF4-FFF2-40B4-BE49-F238E27FC236}">
                <a16:creationId xmlns:a16="http://schemas.microsoft.com/office/drawing/2014/main" id="{5DFE6EB7-1CB7-4123-B9DD-D641B0658E3A}"/>
              </a:ext>
            </a:extLst>
          </p:cNvPr>
          <p:cNvSpPr>
            <a:spLocks noGrp="1"/>
          </p:cNvSpPr>
          <p:nvPr>
            <p:ph sz="quarter" idx="4"/>
          </p:nvPr>
        </p:nvSpPr>
        <p:spPr/>
        <p:txBody>
          <a:bodyPr>
            <a:normAutofit/>
          </a:bodyPr>
          <a:lstStyle/>
          <a:p>
            <a:r>
              <a:rPr lang="fr-FR" sz="1800" dirty="0"/>
              <a:t>Share-GRUT</a:t>
            </a:r>
          </a:p>
          <a:p>
            <a:r>
              <a:rPr lang="fr-FR" sz="1800" dirty="0"/>
              <a:t>Share-HITN</a:t>
            </a:r>
          </a:p>
          <a:p>
            <a:r>
              <a:rPr lang="fr-FR" sz="1800" dirty="0"/>
              <a:t>Avec une dépense totale de : 499.43€ </a:t>
            </a:r>
          </a:p>
          <a:p>
            <a:r>
              <a:rPr lang="fr-FR" sz="1800" dirty="0"/>
              <a:t>Avec un profit espéré de : 196.83</a:t>
            </a:r>
          </a:p>
        </p:txBody>
      </p:sp>
      <p:sp>
        <p:nvSpPr>
          <p:cNvPr id="8" name="Espace réservé du contenu 5">
            <a:extLst>
              <a:ext uri="{FF2B5EF4-FFF2-40B4-BE49-F238E27FC236}">
                <a16:creationId xmlns:a16="http://schemas.microsoft.com/office/drawing/2014/main" id="{767CD985-FA45-4E08-86EF-F94ADE72F9BA}"/>
              </a:ext>
            </a:extLst>
          </p:cNvPr>
          <p:cNvSpPr txBox="1">
            <a:spLocks/>
          </p:cNvSpPr>
          <p:nvPr/>
        </p:nvSpPr>
        <p:spPr>
          <a:xfrm>
            <a:off x="1371600" y="3305206"/>
            <a:ext cx="4443984" cy="256219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eaLnBrk="0" fontAlgn="base" hangingPunct="0">
              <a:lnSpc>
                <a:spcPct val="100000"/>
              </a:lnSpc>
              <a:spcBef>
                <a:spcPct val="0"/>
              </a:spcBef>
              <a:spcAft>
                <a:spcPct val="0"/>
              </a:spcAft>
            </a:pP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09BC87F3-FBFC-4BD8-987B-B1FE95C2C122}"/>
              </a:ext>
            </a:extLst>
          </p:cNvPr>
          <p:cNvSpPr txBox="1"/>
          <p:nvPr/>
        </p:nvSpPr>
        <p:spPr>
          <a:xfrm>
            <a:off x="1911928" y="5115524"/>
            <a:ext cx="8696391" cy="646331"/>
          </a:xfrm>
          <a:prstGeom prst="rect">
            <a:avLst/>
          </a:prstGeom>
          <a:noFill/>
        </p:spPr>
        <p:txBody>
          <a:bodyPr wrap="square" rtlCol="0">
            <a:spAutoFit/>
          </a:bodyPr>
          <a:lstStyle/>
          <a:p>
            <a:r>
              <a:rPr lang="fr-FR" dirty="0"/>
              <a:t>Le prix de l’action HITN ainsi que son retour étant inférieur à 1, il est possible qu’elle soit filtrée dans l’algorithme de </a:t>
            </a:r>
            <a:r>
              <a:rPr lang="fr-FR" dirty="0" err="1"/>
              <a:t>Sienna</a:t>
            </a:r>
            <a:r>
              <a:rPr lang="fr-FR" dirty="0"/>
              <a:t>.</a:t>
            </a:r>
          </a:p>
        </p:txBody>
      </p:sp>
    </p:spTree>
    <p:extLst>
      <p:ext uri="{BB962C8B-B14F-4D97-AF65-F5344CB8AC3E}">
        <p14:creationId xmlns:p14="http://schemas.microsoft.com/office/powerpoint/2010/main" val="3408185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3B07A-8533-47B7-8BDE-C40754753D6E}"/>
              </a:ext>
            </a:extLst>
          </p:cNvPr>
          <p:cNvSpPr>
            <a:spLocks noGrp="1"/>
          </p:cNvSpPr>
          <p:nvPr>
            <p:ph type="title"/>
          </p:nvPr>
        </p:nvSpPr>
        <p:spPr>
          <a:xfrm>
            <a:off x="1371600" y="685800"/>
            <a:ext cx="9601200" cy="586687"/>
          </a:xfrm>
        </p:spPr>
        <p:txBody>
          <a:bodyPr>
            <a:normAutofit fontScale="90000"/>
          </a:bodyPr>
          <a:lstStyle/>
          <a:p>
            <a:r>
              <a:rPr lang="fr-FR" dirty="0"/>
              <a:t>Comparaison Jeux de données N°2</a:t>
            </a:r>
          </a:p>
        </p:txBody>
      </p:sp>
      <p:sp>
        <p:nvSpPr>
          <p:cNvPr id="3" name="Espace réservé du texte 2">
            <a:extLst>
              <a:ext uri="{FF2B5EF4-FFF2-40B4-BE49-F238E27FC236}">
                <a16:creationId xmlns:a16="http://schemas.microsoft.com/office/drawing/2014/main" id="{6797D780-3CE2-46BC-98D4-52394CABE908}"/>
              </a:ext>
            </a:extLst>
          </p:cNvPr>
          <p:cNvSpPr>
            <a:spLocks noGrp="1"/>
          </p:cNvSpPr>
          <p:nvPr>
            <p:ph type="body" idx="1"/>
          </p:nvPr>
        </p:nvSpPr>
        <p:spPr>
          <a:xfrm>
            <a:off x="1367798" y="1694533"/>
            <a:ext cx="4443984" cy="823912"/>
          </a:xfrm>
        </p:spPr>
        <p:txBody>
          <a:bodyPr/>
          <a:lstStyle/>
          <a:p>
            <a:r>
              <a:rPr lang="fr-FR" dirty="0" err="1"/>
              <a:t>Sienna</a:t>
            </a:r>
            <a:endParaRPr lang="fr-FR" dirty="0"/>
          </a:p>
        </p:txBody>
      </p:sp>
      <p:sp>
        <p:nvSpPr>
          <p:cNvPr id="10" name="Espace réservé du contenu 9">
            <a:extLst>
              <a:ext uri="{FF2B5EF4-FFF2-40B4-BE49-F238E27FC236}">
                <a16:creationId xmlns:a16="http://schemas.microsoft.com/office/drawing/2014/main" id="{C94D33D9-1121-40ED-A37A-A53B14674146}"/>
              </a:ext>
            </a:extLst>
          </p:cNvPr>
          <p:cNvSpPr>
            <a:spLocks noGrp="1"/>
          </p:cNvSpPr>
          <p:nvPr>
            <p:ph sz="half" idx="2"/>
          </p:nvPr>
        </p:nvSpPr>
        <p:spPr/>
        <p:txBody>
          <a:bodyPr>
            <a:normAutofit/>
          </a:bodyPr>
          <a:lstStyle/>
          <a:p>
            <a:r>
              <a:rPr lang="fr-FR" sz="1800" dirty="0"/>
              <a:t>18 actions choisies</a:t>
            </a:r>
          </a:p>
          <a:p>
            <a:r>
              <a:rPr lang="fr-FR" sz="1800" dirty="0"/>
              <a:t>Avec une dépense totale de : 489,24€</a:t>
            </a:r>
          </a:p>
          <a:p>
            <a:r>
              <a:rPr lang="fr-FR" sz="1800" dirty="0"/>
              <a:t>Avec un profit espéré de : 193,78€</a:t>
            </a:r>
          </a:p>
        </p:txBody>
      </p:sp>
      <p:sp>
        <p:nvSpPr>
          <p:cNvPr id="5" name="Espace réservé du texte 4">
            <a:extLst>
              <a:ext uri="{FF2B5EF4-FFF2-40B4-BE49-F238E27FC236}">
                <a16:creationId xmlns:a16="http://schemas.microsoft.com/office/drawing/2014/main" id="{F6EF7B22-4268-4E1F-A394-E98D9B342CF6}"/>
              </a:ext>
            </a:extLst>
          </p:cNvPr>
          <p:cNvSpPr>
            <a:spLocks noGrp="1"/>
          </p:cNvSpPr>
          <p:nvPr>
            <p:ph type="body" sz="quarter" idx="3"/>
          </p:nvPr>
        </p:nvSpPr>
        <p:spPr>
          <a:xfrm>
            <a:off x="6521212" y="1694533"/>
            <a:ext cx="4443984" cy="823912"/>
          </a:xfrm>
        </p:spPr>
        <p:txBody>
          <a:bodyPr/>
          <a:lstStyle/>
          <a:p>
            <a:r>
              <a:rPr lang="fr-FR" dirty="0"/>
              <a:t>Optimisé</a:t>
            </a:r>
          </a:p>
        </p:txBody>
      </p:sp>
      <p:sp>
        <p:nvSpPr>
          <p:cNvPr id="6" name="Espace réservé du contenu 5">
            <a:extLst>
              <a:ext uri="{FF2B5EF4-FFF2-40B4-BE49-F238E27FC236}">
                <a16:creationId xmlns:a16="http://schemas.microsoft.com/office/drawing/2014/main" id="{5DFE6EB7-1CB7-4123-B9DD-D641B0658E3A}"/>
              </a:ext>
            </a:extLst>
          </p:cNvPr>
          <p:cNvSpPr>
            <a:spLocks noGrp="1"/>
          </p:cNvSpPr>
          <p:nvPr>
            <p:ph sz="quarter" idx="4"/>
          </p:nvPr>
        </p:nvSpPr>
        <p:spPr/>
        <p:txBody>
          <a:bodyPr>
            <a:normAutofit/>
          </a:bodyPr>
          <a:lstStyle/>
          <a:p>
            <a:r>
              <a:rPr lang="fr-FR" sz="1800" dirty="0"/>
              <a:t>17 actions choisies</a:t>
            </a:r>
          </a:p>
          <a:p>
            <a:r>
              <a:rPr lang="fr-FR" sz="1800" dirty="0"/>
              <a:t>Avec une dépense totale de : 492.82€ </a:t>
            </a:r>
          </a:p>
          <a:p>
            <a:r>
              <a:rPr lang="fr-FR" sz="1800" dirty="0"/>
              <a:t>Avec un profit espéré de : 194,88</a:t>
            </a:r>
          </a:p>
        </p:txBody>
      </p:sp>
      <p:sp>
        <p:nvSpPr>
          <p:cNvPr id="8" name="Espace réservé du contenu 5">
            <a:extLst>
              <a:ext uri="{FF2B5EF4-FFF2-40B4-BE49-F238E27FC236}">
                <a16:creationId xmlns:a16="http://schemas.microsoft.com/office/drawing/2014/main" id="{767CD985-FA45-4E08-86EF-F94ADE72F9BA}"/>
              </a:ext>
            </a:extLst>
          </p:cNvPr>
          <p:cNvSpPr txBox="1">
            <a:spLocks/>
          </p:cNvSpPr>
          <p:nvPr/>
        </p:nvSpPr>
        <p:spPr>
          <a:xfrm>
            <a:off x="1371600" y="3305206"/>
            <a:ext cx="4443984" cy="256219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eaLnBrk="0" fontAlgn="base" hangingPunct="0">
              <a:lnSpc>
                <a:spcPct val="100000"/>
              </a:lnSpc>
              <a:spcBef>
                <a:spcPct val="0"/>
              </a:spcBef>
              <a:spcAft>
                <a:spcPct val="0"/>
              </a:spcAft>
            </a:pP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09BC87F3-FBFC-4BD8-987B-B1FE95C2C122}"/>
              </a:ext>
            </a:extLst>
          </p:cNvPr>
          <p:cNvSpPr txBox="1"/>
          <p:nvPr/>
        </p:nvSpPr>
        <p:spPr>
          <a:xfrm>
            <a:off x="1911928" y="5115524"/>
            <a:ext cx="8696391" cy="369332"/>
          </a:xfrm>
          <a:prstGeom prst="rect">
            <a:avLst/>
          </a:prstGeom>
          <a:noFill/>
        </p:spPr>
        <p:txBody>
          <a:bodyPr wrap="square" rtlCol="0">
            <a:spAutoFit/>
          </a:bodyPr>
          <a:lstStyle/>
          <a:p>
            <a:pPr algn="ctr"/>
            <a:r>
              <a:rPr lang="fr-FR" dirty="0"/>
              <a:t>Le détail de l’analyse diapositive suivante :</a:t>
            </a:r>
          </a:p>
        </p:txBody>
      </p:sp>
    </p:spTree>
    <p:extLst>
      <p:ext uri="{BB962C8B-B14F-4D97-AF65-F5344CB8AC3E}">
        <p14:creationId xmlns:p14="http://schemas.microsoft.com/office/powerpoint/2010/main" val="939481420"/>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Cadrage</Template>
  <TotalTime>1245</TotalTime>
  <Words>1847</Words>
  <Application>Microsoft Office PowerPoint</Application>
  <PresentationFormat>Grand écran</PresentationFormat>
  <Paragraphs>778</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Cambria Math</vt:lpstr>
      <vt:lpstr>Franklin Gothic Book</vt:lpstr>
      <vt:lpstr>Wingdings 2</vt:lpstr>
      <vt:lpstr>Cadrage</vt:lpstr>
      <vt:lpstr>Résolvez des problèmes en utilisant des algorithmes en Python</vt:lpstr>
      <vt:lpstr>Méthode dite de Bruteforce</vt:lpstr>
      <vt:lpstr>Méthode optimisé</vt:lpstr>
      <vt:lpstr>Présentation PowerPoint</vt:lpstr>
      <vt:lpstr>Présentation PowerPoint</vt:lpstr>
      <vt:lpstr>Méthode optimisé</vt:lpstr>
      <vt:lpstr>Comparaison Bruteforce / Optimisé</vt:lpstr>
      <vt:lpstr>Comparaison Jeux de données N°1</vt:lpstr>
      <vt:lpstr>Comparaison Jeux de données N°2</vt:lpstr>
      <vt:lpstr>Analyse du Jeux de données N°2: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Résolvez des problèmes en utilisant des algorithmes en Python</dc:title>
  <dc:creator>Emmanuel WALDNER</dc:creator>
  <cp:lastModifiedBy>Emmanuel WALDNER</cp:lastModifiedBy>
  <cp:revision>4</cp:revision>
  <dcterms:created xsi:type="dcterms:W3CDTF">2021-06-01T10:17:23Z</dcterms:created>
  <dcterms:modified xsi:type="dcterms:W3CDTF">2021-06-06T20:25:52Z</dcterms:modified>
</cp:coreProperties>
</file>